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6"/>
  </p:notesMasterIdLst>
  <p:sldIdLst>
    <p:sldId id="748" r:id="rId2"/>
    <p:sldId id="782" r:id="rId3"/>
    <p:sldId id="749" r:id="rId4"/>
    <p:sldId id="750" r:id="rId5"/>
    <p:sldId id="832" r:id="rId6"/>
    <p:sldId id="833" r:id="rId7"/>
    <p:sldId id="835" r:id="rId8"/>
    <p:sldId id="834" r:id="rId9"/>
    <p:sldId id="836" r:id="rId10"/>
    <p:sldId id="837" r:id="rId11"/>
    <p:sldId id="838" r:id="rId12"/>
    <p:sldId id="839" r:id="rId13"/>
    <p:sldId id="840" r:id="rId14"/>
    <p:sldId id="841" r:id="rId15"/>
    <p:sldId id="842" r:id="rId16"/>
    <p:sldId id="843" r:id="rId17"/>
    <p:sldId id="844" r:id="rId18"/>
    <p:sldId id="849" r:id="rId19"/>
    <p:sldId id="850" r:id="rId20"/>
    <p:sldId id="851" r:id="rId21"/>
    <p:sldId id="846" r:id="rId22"/>
    <p:sldId id="847" r:id="rId23"/>
    <p:sldId id="848" r:id="rId24"/>
    <p:sldId id="852" r:id="rId25"/>
    <p:sldId id="853" r:id="rId26"/>
    <p:sldId id="855" r:id="rId27"/>
    <p:sldId id="856" r:id="rId28"/>
    <p:sldId id="857" r:id="rId29"/>
    <p:sldId id="858" r:id="rId30"/>
    <p:sldId id="859" r:id="rId31"/>
    <p:sldId id="860" r:id="rId32"/>
    <p:sldId id="861" r:id="rId33"/>
    <p:sldId id="862" r:id="rId34"/>
    <p:sldId id="797" r:id="rId3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036"/>
    <a:srgbClr val="DCC3AC"/>
    <a:srgbClr val="DCBDA3"/>
    <a:srgbClr val="88513A"/>
    <a:srgbClr val="FFFEF3"/>
    <a:srgbClr val="FFF2E2"/>
    <a:srgbClr val="F0BAA2"/>
    <a:srgbClr val="E68D66"/>
    <a:srgbClr val="AC5241"/>
    <a:srgbClr val="7AA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 showGuides="1">
      <p:cViewPr varScale="1">
        <p:scale>
          <a:sx n="59" d="100"/>
          <a:sy n="59" d="100"/>
        </p:scale>
        <p:origin x="96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1E6C3-F789-48F5-B2A6-CD3ED24F557E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1CC3A-EBFA-42A7-A0D2-9B9CD7C0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9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0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9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7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6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6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775E-5E30-4581-80EA-1380250B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26D2-EEB5-4557-A3C3-E0E8916E2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313DF-68CD-4EC0-9BB3-8AB96C1A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35C2-1F42-4A2B-9679-A84064AED5A1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573F-F484-4E69-AF3C-A400243E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454F-0034-4E1C-8F7B-734E99DC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AE38-4D19-4FAC-8D7A-CE27D3E4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5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9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0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67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22.svg"/><Relationship Id="rId7" Type="http://schemas.openxmlformats.org/officeDocument/2006/relationships/oleObject" Target="../embeddings/oleObject7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10" Type="http://schemas.openxmlformats.org/officeDocument/2006/relationships/image" Target="../media/image46.emf"/><Relationship Id="rId4" Type="http://schemas.openxmlformats.org/officeDocument/2006/relationships/image" Target="../media/image43.jpeg"/><Relationship Id="rId9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7.svg"/><Relationship Id="rId3" Type="http://schemas.openxmlformats.org/officeDocument/2006/relationships/image" Target="../media/image53.svg"/><Relationship Id="rId7" Type="http://schemas.openxmlformats.org/officeDocument/2006/relationships/image" Target="../media/image61.svg"/><Relationship Id="rId12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55.svg"/><Relationship Id="rId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11">
              <a:srgbClr val="FED5BA"/>
            </a:gs>
            <a:gs pos="0">
              <a:srgbClr val="FED5B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26 fb Tran Ph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94373">
            <a:off x="7284636" y="-4056670"/>
            <a:ext cx="7350847" cy="6981029"/>
          </a:xfrm>
          <a:prstGeom prst="rect">
            <a:avLst/>
          </a:prstGeom>
        </p:spPr>
      </p:pic>
      <p:pic>
        <p:nvPicPr>
          <p:cNvPr id="3" name="Picture 3" descr="n26 fb Tran Ph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290594">
            <a:off x="-713717" y="4769003"/>
            <a:ext cx="5186237" cy="4925319"/>
          </a:xfrm>
          <a:prstGeom prst="rect">
            <a:avLst/>
          </a:prstGeom>
        </p:spPr>
      </p:pic>
      <p:pic>
        <p:nvPicPr>
          <p:cNvPr id="4" name="Picture 4" descr="n26 fb Tran Ph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20400" y="1388878"/>
            <a:ext cx="1940493" cy="1484477"/>
          </a:xfrm>
          <a:prstGeom prst="rect">
            <a:avLst/>
          </a:prstGeom>
        </p:spPr>
      </p:pic>
      <p:sp>
        <p:nvSpPr>
          <p:cNvPr id="11" name="Google Shape;1218;p41" descr="n26 fb Tran Phu">
            <a:extLst>
              <a:ext uri="{FF2B5EF4-FFF2-40B4-BE49-F238E27FC236}">
                <a16:creationId xmlns:a16="http://schemas.microsoft.com/office/drawing/2014/main" id="{1049051D-6A28-499B-9C44-8C58439B1976}"/>
              </a:ext>
            </a:extLst>
          </p:cNvPr>
          <p:cNvSpPr txBox="1">
            <a:spLocks/>
          </p:cNvSpPr>
          <p:nvPr/>
        </p:nvSpPr>
        <p:spPr>
          <a:xfrm>
            <a:off x="315868" y="751879"/>
            <a:ext cx="7268586" cy="372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65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Lexend"/>
              <a:buNone/>
              <a:defRPr sz="5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>
              <a:lnSpc>
                <a:spcPct val="150000"/>
              </a:lnSpc>
              <a:buClr>
                <a:srgbClr val="3B6894"/>
              </a:buClr>
              <a:defRPr/>
            </a:pPr>
            <a:r>
              <a:rPr lang="en-US" sz="5334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exend Medium"/>
                <a:sym typeface="Lexend Medium"/>
              </a:rPr>
              <a:t>CHÀO MỪNG CÁC EM </a:t>
            </a:r>
            <a:br>
              <a:rPr lang="en-US" sz="5334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exend Medium"/>
                <a:sym typeface="Lexend Medium"/>
              </a:rPr>
            </a:br>
            <a:r>
              <a:rPr lang="en-US" sz="5334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exend Medium"/>
                <a:sym typeface="Lexend Medium"/>
              </a:rPr>
              <a:t>ĐẾN VỚI BÀI HỌC HÔM NAY!</a:t>
            </a:r>
          </a:p>
        </p:txBody>
      </p:sp>
      <p:pic>
        <p:nvPicPr>
          <p:cNvPr id="12" name="Picture 5" descr="n26 fb Tran Phu">
            <a:extLst>
              <a:ext uri="{FF2B5EF4-FFF2-40B4-BE49-F238E27FC236}">
                <a16:creationId xmlns:a16="http://schemas.microsoft.com/office/drawing/2014/main" id="{3BAA839D-2554-4670-87A1-02551D1F2B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10829" y="3951489"/>
            <a:ext cx="616085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5978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35" descr="n26 fb Tran Phu">
            <a:extLst>
              <a:ext uri="{FF2B5EF4-FFF2-40B4-BE49-F238E27FC236}">
                <a16:creationId xmlns:a16="http://schemas.microsoft.com/office/drawing/2014/main" id="{E8F1EF49-F040-4B36-D220-F348EC69143A}"/>
              </a:ext>
            </a:extLst>
          </p:cNvPr>
          <p:cNvGrpSpPr>
            <a:grpSpLocks/>
          </p:cNvGrpSpPr>
          <p:nvPr/>
        </p:nvGrpSpPr>
        <p:grpSpPr bwMode="auto">
          <a:xfrm>
            <a:off x="3793507" y="860671"/>
            <a:ext cx="7869443" cy="445846"/>
            <a:chOff x="2057400" y="1767112"/>
            <a:chExt cx="11142609" cy="494599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CBAE8AE5-BFB3-74BA-5AA2-614DFABF33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767112"/>
              <a:ext cx="11142609" cy="494599"/>
              <a:chOff x="2057400" y="1767112"/>
              <a:chExt cx="11142609" cy="494599"/>
            </a:xfrm>
          </p:grpSpPr>
          <p:sp>
            <p:nvSpPr>
              <p:cNvPr id="7" name="Rectangle 257">
                <a:extLst>
                  <a:ext uri="{FF2B5EF4-FFF2-40B4-BE49-F238E27FC236}">
                    <a16:creationId xmlns:a16="http://schemas.microsoft.com/office/drawing/2014/main" id="{AAD4A99A-7E7D-DF7D-9195-CB1E5655593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solidFill>
                <a:srgbClr val="FFF2E2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 sz="2000">
                  <a:solidFill>
                    <a:srgbClr val="F0BAA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 Box 258">
                <a:extLst>
                  <a:ext uri="{FF2B5EF4-FFF2-40B4-BE49-F238E27FC236}">
                    <a16:creationId xmlns:a16="http://schemas.microsoft.com/office/drawing/2014/main" id="{A7D6F15F-14A8-95D3-EDCB-117904E43DE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55253" y="1767112"/>
                <a:ext cx="10344756" cy="40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Định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nghĩa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nhiệt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hoá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hơi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riêng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sp>
          <p:nvSpPr>
            <p:cNvPr id="6" name="Text Box 259">
              <a:extLst>
                <a:ext uri="{FF2B5EF4-FFF2-40B4-BE49-F238E27FC236}">
                  <a16:creationId xmlns:a16="http://schemas.microsoft.com/office/drawing/2014/main" id="{ABEE48ED-62BE-4222-3749-4E3FA67A5B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46907" y="1806575"/>
              <a:ext cx="327398" cy="40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rgbClr val="FFFEF3"/>
                  </a:solidFill>
                </a:rPr>
                <a:t>2</a:t>
              </a:r>
            </a:p>
          </p:txBody>
        </p:sp>
      </p:grpSp>
      <p:grpSp>
        <p:nvGrpSpPr>
          <p:cNvPr id="9" name="Group 55" descr="n26 fb Tran Phu">
            <a:extLst>
              <a:ext uri="{FF2B5EF4-FFF2-40B4-BE49-F238E27FC236}">
                <a16:creationId xmlns:a16="http://schemas.microsoft.com/office/drawing/2014/main" id="{C2952D8A-501A-2075-1503-65EB65CB8FAB}"/>
              </a:ext>
            </a:extLst>
          </p:cNvPr>
          <p:cNvGrpSpPr>
            <a:grpSpLocks/>
          </p:cNvGrpSpPr>
          <p:nvPr/>
        </p:nvGrpSpPr>
        <p:grpSpPr bwMode="auto">
          <a:xfrm>
            <a:off x="3537857" y="1745528"/>
            <a:ext cx="7958900" cy="2387892"/>
            <a:chOff x="271310" y="1432294"/>
            <a:chExt cx="8471317" cy="1563998"/>
          </a:xfrm>
        </p:grpSpPr>
        <p:sp>
          <p:nvSpPr>
            <p:cNvPr id="10" name="Freeform 55">
              <a:extLst>
                <a:ext uri="{FF2B5EF4-FFF2-40B4-BE49-F238E27FC236}">
                  <a16:creationId xmlns:a16="http://schemas.microsoft.com/office/drawing/2014/main" id="{C81E0D29-21CE-EFC2-60BB-578E1EC04353}"/>
                </a:ext>
              </a:extLst>
            </p:cNvPr>
            <p:cNvSpPr/>
            <p:nvPr/>
          </p:nvSpPr>
          <p:spPr>
            <a:xfrm>
              <a:off x="275156" y="1432294"/>
              <a:ext cx="1627293" cy="14499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56">
              <a:extLst>
                <a:ext uri="{FF2B5EF4-FFF2-40B4-BE49-F238E27FC236}">
                  <a16:creationId xmlns:a16="http://schemas.microsoft.com/office/drawing/2014/main" id="{1072C2BA-F993-0A7E-CAF9-733EDA9FB89D}"/>
                </a:ext>
              </a:extLst>
            </p:cNvPr>
            <p:cNvSpPr/>
            <p:nvPr/>
          </p:nvSpPr>
          <p:spPr>
            <a:xfrm flipV="1">
              <a:off x="271911" y="2898419"/>
              <a:ext cx="1627293" cy="97317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27BCA278-15B1-6D96-348D-7517BBDD3ECA}"/>
                </a:ext>
              </a:extLst>
            </p:cNvPr>
            <p:cNvSpPr/>
            <p:nvPr/>
          </p:nvSpPr>
          <p:spPr>
            <a:xfrm>
              <a:off x="271310" y="1437955"/>
              <a:ext cx="1570139" cy="1558337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solidFill>
              <a:srgbClr val="F0BAA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rgbClr val="F0BA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34F09D-D463-181B-2368-8C186D8827D4}"/>
                </a:ext>
              </a:extLst>
            </p:cNvPr>
            <p:cNvSpPr/>
            <p:nvPr/>
          </p:nvSpPr>
          <p:spPr>
            <a:xfrm>
              <a:off x="1766231" y="1573255"/>
              <a:ext cx="6976396" cy="1325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 descr="n26 fb Tran Phu">
                <a:extLst>
                  <a:ext uri="{FF2B5EF4-FFF2-40B4-BE49-F238E27FC236}">
                    <a16:creationId xmlns:a16="http://schemas.microsoft.com/office/drawing/2014/main" id="{7A572DA4-D7D1-2D19-3295-992AD7DC1BDA}"/>
                  </a:ext>
                </a:extLst>
              </p:cNvPr>
              <p:cNvSpPr/>
              <p:nvPr/>
            </p:nvSpPr>
            <p:spPr>
              <a:xfrm>
                <a:off x="4942352" y="2017773"/>
                <a:ext cx="6554404" cy="15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    Nhiệt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hoá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hơi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riêng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lỏng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nhiệt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kilôgam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lỏng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hoá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hơi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toàn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nhiệt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2000" i="1" dirty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i="1" err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2000" i="1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𝑳</m:t>
                      </m:r>
                      <m:r>
                        <a:rPr lang="en-US" sz="20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 descr="n26 fb Tran Phu">
                <a:extLst>
                  <a:ext uri="{FF2B5EF4-FFF2-40B4-BE49-F238E27FC236}">
                    <a16:creationId xmlns:a16="http://schemas.microsoft.com/office/drawing/2014/main" id="{7A572DA4-D7D1-2D19-3295-992AD7DC1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52" y="2017773"/>
                <a:ext cx="6554404" cy="1593834"/>
              </a:xfrm>
              <a:prstGeom prst="rect">
                <a:avLst/>
              </a:prstGeom>
              <a:blipFill>
                <a:blip r:embed="rId2"/>
                <a:stretch>
                  <a:fillRect l="-1023" t="-1533" r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55" descr="n26 fb Tran Phu">
            <a:extLst>
              <a:ext uri="{FF2B5EF4-FFF2-40B4-BE49-F238E27FC236}">
                <a16:creationId xmlns:a16="http://schemas.microsoft.com/office/drawing/2014/main" id="{5F2E6280-8A9B-5EE5-1A46-74E3CAFBE2A5}"/>
              </a:ext>
            </a:extLst>
          </p:cNvPr>
          <p:cNvGrpSpPr>
            <a:grpSpLocks/>
          </p:cNvGrpSpPr>
          <p:nvPr/>
        </p:nvGrpSpPr>
        <p:grpSpPr bwMode="auto">
          <a:xfrm>
            <a:off x="3537857" y="4536707"/>
            <a:ext cx="7958900" cy="1809666"/>
            <a:chOff x="271310" y="1432294"/>
            <a:chExt cx="8471317" cy="1563998"/>
          </a:xfrm>
        </p:grpSpPr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B591BC0D-AF9D-5A1D-0F48-E8D0D478B76B}"/>
                </a:ext>
              </a:extLst>
            </p:cNvPr>
            <p:cNvSpPr/>
            <p:nvPr/>
          </p:nvSpPr>
          <p:spPr>
            <a:xfrm>
              <a:off x="275156" y="1432294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56">
              <a:extLst>
                <a:ext uri="{FF2B5EF4-FFF2-40B4-BE49-F238E27FC236}">
                  <a16:creationId xmlns:a16="http://schemas.microsoft.com/office/drawing/2014/main" id="{4F672527-E7AF-60CB-91BC-5C58A612B0B3}"/>
                </a:ext>
              </a:extLst>
            </p:cNvPr>
            <p:cNvSpPr/>
            <p:nvPr/>
          </p:nvSpPr>
          <p:spPr>
            <a:xfrm flipV="1">
              <a:off x="271911" y="2818003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77512842-A984-3117-CA6C-72532DAA096C}"/>
                </a:ext>
              </a:extLst>
            </p:cNvPr>
            <p:cNvSpPr/>
            <p:nvPr/>
          </p:nvSpPr>
          <p:spPr>
            <a:xfrm>
              <a:off x="271310" y="1437955"/>
              <a:ext cx="1570139" cy="1558337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solidFill>
              <a:srgbClr val="F0BAA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rgbClr val="F0BA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A22371-DD09-2D65-3B59-7EFA8119879D}"/>
                </a:ext>
              </a:extLst>
            </p:cNvPr>
            <p:cNvSpPr/>
            <p:nvPr/>
          </p:nvSpPr>
          <p:spPr>
            <a:xfrm>
              <a:off x="1766231" y="1610027"/>
              <a:ext cx="6976396" cy="1207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 descr="n26 fb Tran Phu">
            <a:extLst>
              <a:ext uri="{FF2B5EF4-FFF2-40B4-BE49-F238E27FC236}">
                <a16:creationId xmlns:a16="http://schemas.microsoft.com/office/drawing/2014/main" id="{EEB3B89D-EC25-5392-9CBE-ADB7AB2F60EC}"/>
              </a:ext>
            </a:extLst>
          </p:cNvPr>
          <p:cNvSpPr/>
          <p:nvPr/>
        </p:nvSpPr>
        <p:spPr>
          <a:xfrm>
            <a:off x="5067282" y="4879354"/>
            <a:ext cx="6429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nhằm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kiệm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593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 descr="n26 fb Tran Phu">
            <a:extLst>
              <a:ext uri="{FF2B5EF4-FFF2-40B4-BE49-F238E27FC236}">
                <a16:creationId xmlns:a16="http://schemas.microsoft.com/office/drawing/2014/main" id="{ED45611F-E0FB-52A9-8407-2522EBE263FE}"/>
              </a:ext>
            </a:extLst>
          </p:cNvPr>
          <p:cNvSpPr txBox="1"/>
          <p:nvPr/>
        </p:nvSpPr>
        <p:spPr>
          <a:xfrm>
            <a:off x="4828294" y="4871210"/>
            <a:ext cx="2208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lạnh</a:t>
            </a:r>
            <a:endParaRPr lang="en-US" sz="2000" dirty="0">
              <a:solidFill>
                <a:srgbClr val="88513A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n26 fb Tran Phu">
            <a:extLst>
              <a:ext uri="{FF2B5EF4-FFF2-40B4-BE49-F238E27FC236}">
                <a16:creationId xmlns:a16="http://schemas.microsoft.com/office/drawing/2014/main" id="{B6A4C612-83A0-49FC-525B-CDA0E0C13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60" y="1629748"/>
            <a:ext cx="3421498" cy="3011714"/>
          </a:xfrm>
          <a:prstGeom prst="rect">
            <a:avLst/>
          </a:prstGeom>
        </p:spPr>
      </p:pic>
      <p:pic>
        <p:nvPicPr>
          <p:cNvPr id="6" name="Picture 5" descr="n26 fb Tran Phu">
            <a:extLst>
              <a:ext uri="{FF2B5EF4-FFF2-40B4-BE49-F238E27FC236}">
                <a16:creationId xmlns:a16="http://schemas.microsoft.com/office/drawing/2014/main" id="{45CADC35-425D-58F0-8F4F-C31D051D4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3" y="1629748"/>
            <a:ext cx="3230353" cy="2982166"/>
          </a:xfrm>
          <a:prstGeom prst="rect">
            <a:avLst/>
          </a:prstGeom>
        </p:spPr>
      </p:pic>
      <p:sp>
        <p:nvSpPr>
          <p:cNvPr id="7" name="TextBox 6" descr="n26 fb Tran Phu">
            <a:extLst>
              <a:ext uri="{FF2B5EF4-FFF2-40B4-BE49-F238E27FC236}">
                <a16:creationId xmlns:a16="http://schemas.microsoft.com/office/drawing/2014/main" id="{2864B571-2D83-16BF-6085-8DD4D104CF83}"/>
              </a:ext>
            </a:extLst>
          </p:cNvPr>
          <p:cNvSpPr txBox="1"/>
          <p:nvPr/>
        </p:nvSpPr>
        <p:spPr>
          <a:xfrm>
            <a:off x="8752114" y="4871210"/>
            <a:ext cx="2333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nồi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hấp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tiệt</a:t>
            </a:r>
            <a:r>
              <a:rPr lang="en-US" sz="2000" dirty="0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88513A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trùng</a:t>
            </a:r>
            <a:endParaRPr lang="en-US" sz="2000" dirty="0">
              <a:solidFill>
                <a:srgbClr val="88513A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539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 descr="n26 fb Tran Phu">
            <a:extLst>
              <a:ext uri="{FF2B5EF4-FFF2-40B4-BE49-F238E27FC236}">
                <a16:creationId xmlns:a16="http://schemas.microsoft.com/office/drawing/2014/main" id="{F530C36E-0E9A-54B2-8FC4-2245E5E4DA07}"/>
              </a:ext>
            </a:extLst>
          </p:cNvPr>
          <p:cNvSpPr txBox="1"/>
          <p:nvPr/>
        </p:nvSpPr>
        <p:spPr>
          <a:xfrm>
            <a:off x="4867102" y="4740002"/>
            <a:ext cx="5185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sz="2800" dirty="0">
                <a:solidFill>
                  <a:srgbClr val="885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 descr="n26 fb Tran Phu">
            <a:extLst>
              <a:ext uri="{FF2B5EF4-FFF2-40B4-BE49-F238E27FC236}">
                <a16:creationId xmlns:a16="http://schemas.microsoft.com/office/drawing/2014/main" id="{1C1D7542-FD46-72FE-0109-355DC2B8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20" y="827314"/>
            <a:ext cx="7562708" cy="3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118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2" descr="n26 fb Tran Phu">
            <a:extLst>
              <a:ext uri="{FF2B5EF4-FFF2-40B4-BE49-F238E27FC236}">
                <a16:creationId xmlns:a16="http://schemas.microsoft.com/office/drawing/2014/main" id="{A4F42D98-6605-4F73-FE0C-EA88625F00B0}"/>
              </a:ext>
            </a:extLst>
          </p:cNvPr>
          <p:cNvGrpSpPr/>
          <p:nvPr/>
        </p:nvGrpSpPr>
        <p:grpSpPr>
          <a:xfrm>
            <a:off x="3082282" y="1696564"/>
            <a:ext cx="8374532" cy="4646451"/>
            <a:chOff x="0" y="0"/>
            <a:chExt cx="4274726" cy="198375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2D4CC5F-69BC-1572-A29C-EC9BEBD091ED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79DA26B8-E5B4-B244-29F9-B19879D1685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AutoShape 9" descr="n26 fb Tran Phu">
            <a:extLst>
              <a:ext uri="{FF2B5EF4-FFF2-40B4-BE49-F238E27FC236}">
                <a16:creationId xmlns:a16="http://schemas.microsoft.com/office/drawing/2014/main" id="{98CFE746-E3A4-9FC1-1D35-01B0C0AE1884}"/>
              </a:ext>
            </a:extLst>
          </p:cNvPr>
          <p:cNvSpPr/>
          <p:nvPr/>
        </p:nvSpPr>
        <p:spPr>
          <a:xfrm rot="16200000" flipV="1">
            <a:off x="9692002" y="3389228"/>
            <a:ext cx="3285875" cy="8045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0" descr="n26 fb Tran Phu">
            <a:extLst>
              <a:ext uri="{FF2B5EF4-FFF2-40B4-BE49-F238E27FC236}">
                <a16:creationId xmlns:a16="http://schemas.microsoft.com/office/drawing/2014/main" id="{0FE87597-B552-60D5-97CE-357CE3549344}"/>
              </a:ext>
            </a:extLst>
          </p:cNvPr>
          <p:cNvSpPr/>
          <p:nvPr/>
        </p:nvSpPr>
        <p:spPr>
          <a:xfrm>
            <a:off x="11199916" y="6060141"/>
            <a:ext cx="1014198" cy="797859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" descr="n26 fb Tran Phu">
            <a:extLst>
              <a:ext uri="{FF2B5EF4-FFF2-40B4-BE49-F238E27FC236}">
                <a16:creationId xmlns:a16="http://schemas.microsoft.com/office/drawing/2014/main" id="{057DCA43-D224-A260-78DD-7074411C8323}"/>
              </a:ext>
            </a:extLst>
          </p:cNvPr>
          <p:cNvGrpSpPr/>
          <p:nvPr/>
        </p:nvGrpSpPr>
        <p:grpSpPr>
          <a:xfrm>
            <a:off x="4860027" y="547956"/>
            <a:ext cx="4198957" cy="726956"/>
            <a:chOff x="0" y="0"/>
            <a:chExt cx="2175804" cy="376692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D4109AB-60D8-F506-79B1-96935CA566A2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865D9B83-BA99-3314-A3C5-5A4CBD3DA09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2" descr="n26 fb Tran Phu">
            <a:extLst>
              <a:ext uri="{FF2B5EF4-FFF2-40B4-BE49-F238E27FC236}">
                <a16:creationId xmlns:a16="http://schemas.microsoft.com/office/drawing/2014/main" id="{7D7897CF-FDBB-4989-A7FC-E3A3613B0C87}"/>
              </a:ext>
            </a:extLst>
          </p:cNvPr>
          <p:cNvSpPr txBox="1"/>
          <p:nvPr/>
        </p:nvSpPr>
        <p:spPr>
          <a:xfrm>
            <a:off x="5218472" y="204060"/>
            <a:ext cx="3482065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1</a:t>
            </a:r>
          </a:p>
        </p:txBody>
      </p:sp>
      <p:sp>
        <p:nvSpPr>
          <p:cNvPr id="13" name="TextBox 12" descr="n26 fb Tran Phu">
            <a:extLst>
              <a:ext uri="{FF2B5EF4-FFF2-40B4-BE49-F238E27FC236}">
                <a16:creationId xmlns:a16="http://schemas.microsoft.com/office/drawing/2014/main" id="{4E4484D4-35D3-EA34-0B53-27F2D45BCBD0}"/>
              </a:ext>
            </a:extLst>
          </p:cNvPr>
          <p:cNvSpPr txBox="1"/>
          <p:nvPr/>
        </p:nvSpPr>
        <p:spPr>
          <a:xfrm>
            <a:off x="3446389" y="1833657"/>
            <a:ext cx="7764170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Nhiệm</a:t>
            </a:r>
            <a:r>
              <a:rPr lang="en-US" sz="2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vụ</a:t>
            </a:r>
            <a:r>
              <a:rPr lang="en-US" sz="2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2: </a:t>
            </a:r>
          </a:p>
          <a:p>
            <a:pPr algn="just"/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3: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10 kg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25</a:t>
            </a:r>
            <a:r>
              <a:rPr lang="en-US" sz="2000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100</a:t>
            </a:r>
            <a:r>
              <a:rPr lang="en-US" sz="2000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C. Cho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4200 J/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kg.K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100</a:t>
            </a:r>
            <a:r>
              <a:rPr lang="en-US" sz="2000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2,26.10</a:t>
            </a:r>
            <a:r>
              <a:rPr lang="en-US" sz="2000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J/kg.</a:t>
            </a:r>
          </a:p>
          <a:p>
            <a:pPr algn="just"/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4: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Marathon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đấu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20% 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trữ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thải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nhờ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bay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hô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hấp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giữ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11000 kJ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cuộc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lít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thoát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2,45.10</a:t>
            </a:r>
            <a:r>
              <a:rPr lang="en-US" sz="2000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J/kg.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79300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2" descr="n26 fb Tran Phu">
            <a:extLst>
              <a:ext uri="{FF2B5EF4-FFF2-40B4-BE49-F238E27FC236}">
                <a16:creationId xmlns:a16="http://schemas.microsoft.com/office/drawing/2014/main" id="{42C76E4A-AF1B-A03B-FBF9-42444694443B}"/>
              </a:ext>
            </a:extLst>
          </p:cNvPr>
          <p:cNvGrpSpPr/>
          <p:nvPr/>
        </p:nvGrpSpPr>
        <p:grpSpPr>
          <a:xfrm>
            <a:off x="7478796" y="2403262"/>
            <a:ext cx="4488475" cy="3646714"/>
            <a:chOff x="0" y="0"/>
            <a:chExt cx="4274726" cy="198375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2C1BBD3-E540-5FB0-C2A4-506F25B9D6EF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9143D36E-6E46-4D63-CC18-65F6D378D2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AutoShape 8" descr="n26 fb Tran Phu">
            <a:extLst>
              <a:ext uri="{FF2B5EF4-FFF2-40B4-BE49-F238E27FC236}">
                <a16:creationId xmlns:a16="http://schemas.microsoft.com/office/drawing/2014/main" id="{908EF8E4-62A7-7840-36D2-149E2BDC8128}"/>
              </a:ext>
            </a:extLst>
          </p:cNvPr>
          <p:cNvSpPr/>
          <p:nvPr/>
        </p:nvSpPr>
        <p:spPr>
          <a:xfrm rot="16200000" flipV="1">
            <a:off x="5309160" y="3589803"/>
            <a:ext cx="3448355" cy="1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0" descr="n26 fb Tran Phu">
            <a:extLst>
              <a:ext uri="{FF2B5EF4-FFF2-40B4-BE49-F238E27FC236}">
                <a16:creationId xmlns:a16="http://schemas.microsoft.com/office/drawing/2014/main" id="{8941F541-AB31-3238-BB7B-5399ACF7BF2A}"/>
              </a:ext>
            </a:extLst>
          </p:cNvPr>
          <p:cNvSpPr/>
          <p:nvPr/>
        </p:nvSpPr>
        <p:spPr>
          <a:xfrm>
            <a:off x="11400267" y="5973559"/>
            <a:ext cx="1266508" cy="992482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" descr="n26 fb Tran Phu">
            <a:extLst>
              <a:ext uri="{FF2B5EF4-FFF2-40B4-BE49-F238E27FC236}">
                <a16:creationId xmlns:a16="http://schemas.microsoft.com/office/drawing/2014/main" id="{2BB8A3CD-BD14-DD20-C2AE-0A42D22CD020}"/>
              </a:ext>
            </a:extLst>
          </p:cNvPr>
          <p:cNvGrpSpPr/>
          <p:nvPr/>
        </p:nvGrpSpPr>
        <p:grpSpPr>
          <a:xfrm>
            <a:off x="5526446" y="670908"/>
            <a:ext cx="3985199" cy="689949"/>
            <a:chOff x="0" y="0"/>
            <a:chExt cx="2175804" cy="376692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9697F1E-B5A5-1AEC-2A74-BF2A4F5DDA4C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A5E28FD9-A46C-2F0A-31D5-0F5C633553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2" descr="n26 fb Tran Phu">
            <a:extLst>
              <a:ext uri="{FF2B5EF4-FFF2-40B4-BE49-F238E27FC236}">
                <a16:creationId xmlns:a16="http://schemas.microsoft.com/office/drawing/2014/main" id="{16642797-8F5A-3DEA-F1AD-359DD45C4D51}"/>
              </a:ext>
            </a:extLst>
          </p:cNvPr>
          <p:cNvSpPr txBox="1"/>
          <p:nvPr/>
        </p:nvSpPr>
        <p:spPr>
          <a:xfrm>
            <a:off x="5704804" y="303970"/>
            <a:ext cx="3304801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1</a:t>
            </a:r>
          </a:p>
        </p:txBody>
      </p:sp>
      <p:sp>
        <p:nvSpPr>
          <p:cNvPr id="13" name="TextBox 12" descr="n26 fb Tran Phu">
            <a:extLst>
              <a:ext uri="{FF2B5EF4-FFF2-40B4-BE49-F238E27FC236}">
                <a16:creationId xmlns:a16="http://schemas.microsoft.com/office/drawing/2014/main" id="{CE106E1E-71D8-037A-F027-14BD18E0F2C7}"/>
              </a:ext>
            </a:extLst>
          </p:cNvPr>
          <p:cNvSpPr txBox="1"/>
          <p:nvPr/>
        </p:nvSpPr>
        <p:spPr>
          <a:xfrm>
            <a:off x="7699239" y="1763359"/>
            <a:ext cx="3963125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lang="en-US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lang="en-US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2000" b="1">
                <a:solidFill>
                  <a:srgbClr val="7030A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000">
                <a:solidFill>
                  <a:srgbClr val="7030A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7030A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 descr="n26 fb Tran Phu">
            <a:extLst>
              <a:ext uri="{FF2B5EF4-FFF2-40B4-BE49-F238E27FC236}">
                <a16:creationId xmlns:a16="http://schemas.microsoft.com/office/drawing/2014/main" id="{40FC5C7F-A1F1-9C76-CA43-5099D167FAA3}"/>
              </a:ext>
            </a:extLst>
          </p:cNvPr>
          <p:cNvSpPr/>
          <p:nvPr/>
        </p:nvSpPr>
        <p:spPr>
          <a:xfrm>
            <a:off x="7732683" y="2672175"/>
            <a:ext cx="3817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3: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Nhiệt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10 kg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25</a:t>
            </a:r>
            <a:r>
              <a:rPr lang="en-US" sz="2000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100</a:t>
            </a:r>
            <a:r>
              <a:rPr lang="en-US" sz="2000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 descr="n26 fb Tran Phu">
            <a:extLst>
              <a:ext uri="{FF2B5EF4-FFF2-40B4-BE49-F238E27FC236}">
                <a16:creationId xmlns:a16="http://schemas.microsoft.com/office/drawing/2014/main" id="{43C24907-205A-771C-A6C6-4F369C4B7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552"/>
              </p:ext>
            </p:extLst>
          </p:nvPr>
        </p:nvGraphicFramePr>
        <p:xfrm>
          <a:off x="7683965" y="4060989"/>
          <a:ext cx="3978398" cy="1447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990360" progId="Equation.DSMT4">
                  <p:embed/>
                </p:oleObj>
              </mc:Choice>
              <mc:Fallback>
                <p:oleObj name="Equation" r:id="rId4" imgW="2450880" imgH="990360" progId="Equation.DSMT4">
                  <p:embed/>
                  <p:pic>
                    <p:nvPicPr>
                      <p:cNvPr id="23" name="Object 22" descr="n26 fb Tran Phu">
                        <a:extLst>
                          <a:ext uri="{FF2B5EF4-FFF2-40B4-BE49-F238E27FC236}">
                            <a16:creationId xmlns:a16="http://schemas.microsoft.com/office/drawing/2014/main" id="{5BA1C9C4-09AA-3AD5-CDEA-9A7DCF120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83965" y="4060989"/>
                        <a:ext cx="3978398" cy="1447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n26 fb Tran Phu">
            <a:extLst>
              <a:ext uri="{FF2B5EF4-FFF2-40B4-BE49-F238E27FC236}">
                <a16:creationId xmlns:a16="http://schemas.microsoft.com/office/drawing/2014/main" id="{07BF5C04-BE1C-CA7E-3E27-9748CEBF7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98" y="4777941"/>
            <a:ext cx="1664770" cy="16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 descr="n26 fb Tran Phu">
            <a:extLst>
              <a:ext uri="{FF2B5EF4-FFF2-40B4-BE49-F238E27FC236}">
                <a16:creationId xmlns:a16="http://schemas.microsoft.com/office/drawing/2014/main" id="{F9452A5E-8EBD-1C55-3F93-9A10454860AB}"/>
              </a:ext>
            </a:extLst>
          </p:cNvPr>
          <p:cNvSpPr txBox="1"/>
          <p:nvPr/>
        </p:nvSpPr>
        <p:spPr>
          <a:xfrm>
            <a:off x="3253854" y="2305615"/>
            <a:ext cx="35059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Tính nhiệt lượng cần thiết để làm cho 10 kg nước ở 25</a:t>
            </a:r>
            <a:r>
              <a:rPr lang="vi-V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 chuyển thành hơi ở 100</a:t>
            </a:r>
            <a:r>
              <a:rPr lang="vi-V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C. Cho nhiệt dung riêng của nước là 4200 J/kg.K; nhiệt hoá hơi riêng của nước ở 1000C là 2,26.10</a:t>
            </a:r>
            <a:r>
              <a:rPr lang="vi-V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J/kg.</a:t>
            </a:r>
          </a:p>
        </p:txBody>
      </p:sp>
    </p:spTree>
    <p:extLst>
      <p:ext uri="{BB962C8B-B14F-4D97-AF65-F5344CB8AC3E}">
        <p14:creationId xmlns:p14="http://schemas.microsoft.com/office/powerpoint/2010/main" val="7572107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2" descr="n26 fb Tran Phu">
            <a:extLst>
              <a:ext uri="{FF2B5EF4-FFF2-40B4-BE49-F238E27FC236}">
                <a16:creationId xmlns:a16="http://schemas.microsoft.com/office/drawing/2014/main" id="{C392C122-1268-FE99-2ED5-EC2EE36A58BC}"/>
              </a:ext>
            </a:extLst>
          </p:cNvPr>
          <p:cNvGrpSpPr/>
          <p:nvPr/>
        </p:nvGrpSpPr>
        <p:grpSpPr>
          <a:xfrm>
            <a:off x="7159801" y="1206367"/>
            <a:ext cx="4970238" cy="5306985"/>
            <a:chOff x="0" y="-38100"/>
            <a:chExt cx="4178336" cy="202185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95FD025-AD6E-FF7D-42EF-D0B7E2D8AC75}"/>
                </a:ext>
              </a:extLst>
            </p:cNvPr>
            <p:cNvSpPr/>
            <p:nvPr/>
          </p:nvSpPr>
          <p:spPr>
            <a:xfrm>
              <a:off x="96991" y="0"/>
              <a:ext cx="4081345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4EE75C72-2895-0CB0-BC3E-FD6986FDC71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AutoShape 8" descr="n26 fb Tran Phu">
            <a:extLst>
              <a:ext uri="{FF2B5EF4-FFF2-40B4-BE49-F238E27FC236}">
                <a16:creationId xmlns:a16="http://schemas.microsoft.com/office/drawing/2014/main" id="{089D8A3A-BDE8-AC69-2B78-FB558D55DB4F}"/>
              </a:ext>
            </a:extLst>
          </p:cNvPr>
          <p:cNvSpPr/>
          <p:nvPr/>
        </p:nvSpPr>
        <p:spPr>
          <a:xfrm rot="16200000" flipV="1">
            <a:off x="4821542" y="3964725"/>
            <a:ext cx="4805782" cy="1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9" descr="n26 fb Tran Phu">
            <a:extLst>
              <a:ext uri="{FF2B5EF4-FFF2-40B4-BE49-F238E27FC236}">
                <a16:creationId xmlns:a16="http://schemas.microsoft.com/office/drawing/2014/main" id="{FDBAB1CA-77D4-52F2-C0F2-AD0F61E1B534}"/>
              </a:ext>
            </a:extLst>
          </p:cNvPr>
          <p:cNvSpPr/>
          <p:nvPr/>
        </p:nvSpPr>
        <p:spPr>
          <a:xfrm rot="16200000" flipV="1">
            <a:off x="9782385" y="3998531"/>
            <a:ext cx="4738171" cy="1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" descr="n26 fb Tran Phu">
            <a:extLst>
              <a:ext uri="{FF2B5EF4-FFF2-40B4-BE49-F238E27FC236}">
                <a16:creationId xmlns:a16="http://schemas.microsoft.com/office/drawing/2014/main" id="{381A29EB-29E8-AD4D-5C98-E553866DDE12}"/>
              </a:ext>
            </a:extLst>
          </p:cNvPr>
          <p:cNvGrpSpPr/>
          <p:nvPr/>
        </p:nvGrpSpPr>
        <p:grpSpPr>
          <a:xfrm>
            <a:off x="5501734" y="525873"/>
            <a:ext cx="3776496" cy="600180"/>
            <a:chOff x="0" y="0"/>
            <a:chExt cx="2175804" cy="376692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AEA36F6-7056-514F-84FC-41DFF18BF321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6BF9A11B-5E53-6D25-C4BA-08386C23364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2" descr="n26 fb Tran Phu">
            <a:extLst>
              <a:ext uri="{FF2B5EF4-FFF2-40B4-BE49-F238E27FC236}">
                <a16:creationId xmlns:a16="http://schemas.microsoft.com/office/drawing/2014/main" id="{5C825E7B-8410-87AA-1E9F-9166E7908AA8}"/>
              </a:ext>
            </a:extLst>
          </p:cNvPr>
          <p:cNvSpPr txBox="1"/>
          <p:nvPr/>
        </p:nvSpPr>
        <p:spPr>
          <a:xfrm>
            <a:off x="5669148" y="91709"/>
            <a:ext cx="3131731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1</a:t>
            </a:r>
          </a:p>
        </p:txBody>
      </p:sp>
      <p:sp>
        <p:nvSpPr>
          <p:cNvPr id="13" name="TextBox 12" descr="n26 fb Tran Phu">
            <a:extLst>
              <a:ext uri="{FF2B5EF4-FFF2-40B4-BE49-F238E27FC236}">
                <a16:creationId xmlns:a16="http://schemas.microsoft.com/office/drawing/2014/main" id="{0FA3C8B1-3653-D48F-1C7B-EB8CA4264605}"/>
              </a:ext>
            </a:extLst>
          </p:cNvPr>
          <p:cNvSpPr txBox="1"/>
          <p:nvPr/>
        </p:nvSpPr>
        <p:spPr>
          <a:xfrm>
            <a:off x="8673034" y="1359255"/>
            <a:ext cx="3541080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 descr="n26 fb Tran Phu">
            <a:extLst>
              <a:ext uri="{FF2B5EF4-FFF2-40B4-BE49-F238E27FC236}">
                <a16:creationId xmlns:a16="http://schemas.microsoft.com/office/drawing/2014/main" id="{A035915C-2A84-ED65-4DB0-0CCEA79B41D4}"/>
              </a:ext>
            </a:extLst>
          </p:cNvPr>
          <p:cNvSpPr/>
          <p:nvPr/>
        </p:nvSpPr>
        <p:spPr>
          <a:xfrm>
            <a:off x="7362572" y="1754582"/>
            <a:ext cx="4576479" cy="2539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4: </a:t>
            </a: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indent="-971550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  <a:r>
              <a:rPr lang="en-US" sz="2000" baseline="-25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baseline="-25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Tổng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thụ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971550" indent="-971550">
              <a:lnSpc>
                <a:spcPct val="115000"/>
              </a:lnSpc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 descr="n26 fb Tran Phu">
            <a:extLst>
              <a:ext uri="{FF2B5EF4-FFF2-40B4-BE49-F238E27FC236}">
                <a16:creationId xmlns:a16="http://schemas.microsoft.com/office/drawing/2014/main" id="{5AE40146-4D3E-75CE-206D-DB62364F0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655083"/>
              </p:ext>
            </p:extLst>
          </p:nvPr>
        </p:nvGraphicFramePr>
        <p:xfrm>
          <a:off x="7549507" y="4383897"/>
          <a:ext cx="4333587" cy="82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469800" progId="Equation.DSMT4">
                  <p:embed/>
                </p:oleObj>
              </mc:Choice>
              <mc:Fallback>
                <p:oleObj name="Equation" r:id="rId2" imgW="2197080" imgH="469800" progId="Equation.DSMT4">
                  <p:embed/>
                  <p:pic>
                    <p:nvPicPr>
                      <p:cNvPr id="14" name="Object 13" descr="n26 fb Tran Phu">
                        <a:extLst>
                          <a:ext uri="{FF2B5EF4-FFF2-40B4-BE49-F238E27FC236}">
                            <a16:creationId xmlns:a16="http://schemas.microsoft.com/office/drawing/2014/main" id="{E5185614-953D-528B-4F62-0BE7BD227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49507" y="4383897"/>
                        <a:ext cx="4333587" cy="825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descr="n26 fb Tran Phu">
            <a:extLst>
              <a:ext uri="{FF2B5EF4-FFF2-40B4-BE49-F238E27FC236}">
                <a16:creationId xmlns:a16="http://schemas.microsoft.com/office/drawing/2014/main" id="{A8CA498A-3C44-A865-4BD1-E9EF9D8AF0C6}"/>
              </a:ext>
            </a:extLst>
          </p:cNvPr>
          <p:cNvSpPr/>
          <p:nvPr/>
        </p:nvSpPr>
        <p:spPr>
          <a:xfrm>
            <a:off x="8673440" y="5426261"/>
            <a:ext cx="3436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thoát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3,6 lít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 descr="n26 fb Tran Phu">
            <a:extLst>
              <a:ext uri="{FF2B5EF4-FFF2-40B4-BE49-F238E27FC236}">
                <a16:creationId xmlns:a16="http://schemas.microsoft.com/office/drawing/2014/main" id="{1E410CE5-BC62-788B-24CC-48D052F41831}"/>
              </a:ext>
            </a:extLst>
          </p:cNvPr>
          <p:cNvSpPr/>
          <p:nvPr/>
        </p:nvSpPr>
        <p:spPr>
          <a:xfrm>
            <a:off x="2495618" y="1163891"/>
            <a:ext cx="467596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630555" algn="l"/>
              </a:tabLs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4: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Marathon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đấu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20% 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trữ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chạy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thải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nhờ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bay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hô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hấp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giữ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11000 kJ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cuộc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lít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thoát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2,45.10</a:t>
            </a:r>
            <a:r>
              <a:rPr lang="en-US" sz="2000" baseline="30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J/kg.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 descr="n26 fb Tran Phu">
            <a:extLst>
              <a:ext uri="{FF2B5EF4-FFF2-40B4-BE49-F238E27FC236}">
                <a16:creationId xmlns:a16="http://schemas.microsoft.com/office/drawing/2014/main" id="{46777B79-1952-8E67-87CC-4E75BB50D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6741"/>
              </p:ext>
            </p:extLst>
          </p:nvPr>
        </p:nvGraphicFramePr>
        <p:xfrm>
          <a:off x="7865394" y="2965713"/>
          <a:ext cx="3555380" cy="7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280" imgH="431640" progId="Equation.DSMT4">
                  <p:embed/>
                </p:oleObj>
              </mc:Choice>
              <mc:Fallback>
                <p:oleObj name="Equation" r:id="rId4" imgW="2006280" imgH="431640" progId="Equation.DSMT4">
                  <p:embed/>
                  <p:pic>
                    <p:nvPicPr>
                      <p:cNvPr id="20" name="Object 19" descr="n26 fb Tran Phu">
                        <a:extLst>
                          <a:ext uri="{FF2B5EF4-FFF2-40B4-BE49-F238E27FC236}">
                            <a16:creationId xmlns:a16="http://schemas.microsoft.com/office/drawing/2014/main" id="{A4FE73A2-5AF7-3267-2B5B-6CA72DE908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5394" y="2965713"/>
                        <a:ext cx="3555380" cy="7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289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2" descr="n26 fb Tran Phu">
            <a:extLst>
              <a:ext uri="{FF2B5EF4-FFF2-40B4-BE49-F238E27FC236}">
                <a16:creationId xmlns:a16="http://schemas.microsoft.com/office/drawing/2014/main" id="{3954E227-367A-0EF5-6FBC-84DA2C5AD60D}"/>
              </a:ext>
            </a:extLst>
          </p:cNvPr>
          <p:cNvGrpSpPr/>
          <p:nvPr/>
        </p:nvGrpSpPr>
        <p:grpSpPr>
          <a:xfrm>
            <a:off x="2951999" y="1621984"/>
            <a:ext cx="8467826" cy="4972141"/>
            <a:chOff x="0" y="0"/>
            <a:chExt cx="4274726" cy="198375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46B30CA-F4EA-CE8B-BC96-7ECCFF8A058D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0FE3BDEC-6662-06CD-04D4-30B9DE13410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reeform 10" descr="n26 fb Tran Phu">
            <a:extLst>
              <a:ext uri="{FF2B5EF4-FFF2-40B4-BE49-F238E27FC236}">
                <a16:creationId xmlns:a16="http://schemas.microsoft.com/office/drawing/2014/main" id="{0D9028F5-583F-0FF5-20E6-5348D01A975D}"/>
              </a:ext>
            </a:extLst>
          </p:cNvPr>
          <p:cNvSpPr/>
          <p:nvPr/>
        </p:nvSpPr>
        <p:spPr>
          <a:xfrm>
            <a:off x="11165432" y="5857146"/>
            <a:ext cx="997834" cy="784986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 descr="n26 fb Tran Phu">
            <a:extLst>
              <a:ext uri="{FF2B5EF4-FFF2-40B4-BE49-F238E27FC236}">
                <a16:creationId xmlns:a16="http://schemas.microsoft.com/office/drawing/2014/main" id="{872538C7-7838-8EC7-22E2-0FEEECD8E624}"/>
              </a:ext>
            </a:extLst>
          </p:cNvPr>
          <p:cNvGrpSpPr/>
          <p:nvPr/>
        </p:nvGrpSpPr>
        <p:grpSpPr>
          <a:xfrm>
            <a:off x="4887811" y="697949"/>
            <a:ext cx="4131212" cy="715228"/>
            <a:chOff x="0" y="0"/>
            <a:chExt cx="2175804" cy="37669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B6247C8-121F-C630-8CBA-D15E75EAE855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1C159AA4-7B90-CBD0-BC53-50599081A38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2" descr="n26 fb Tran Phu">
            <a:extLst>
              <a:ext uri="{FF2B5EF4-FFF2-40B4-BE49-F238E27FC236}">
                <a16:creationId xmlns:a16="http://schemas.microsoft.com/office/drawing/2014/main" id="{37711EBE-4055-0434-6021-64B067B6D54F}"/>
              </a:ext>
            </a:extLst>
          </p:cNvPr>
          <p:cNvSpPr txBox="1"/>
          <p:nvPr/>
        </p:nvSpPr>
        <p:spPr>
          <a:xfrm>
            <a:off x="5174163" y="350281"/>
            <a:ext cx="3425888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2</a:t>
            </a:r>
          </a:p>
        </p:txBody>
      </p:sp>
      <p:sp>
        <p:nvSpPr>
          <p:cNvPr id="12" name="Rectangle 11" descr="n26 fb Tran Phu">
            <a:extLst>
              <a:ext uri="{FF2B5EF4-FFF2-40B4-BE49-F238E27FC236}">
                <a16:creationId xmlns:a16="http://schemas.microsoft.com/office/drawing/2014/main" id="{3EB7084E-B8A0-010D-37CC-A76BECD92405}"/>
              </a:ext>
            </a:extLst>
          </p:cNvPr>
          <p:cNvSpPr/>
          <p:nvPr/>
        </p:nvSpPr>
        <p:spPr>
          <a:xfrm>
            <a:off x="3560808" y="3046107"/>
            <a:ext cx="7727307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1: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(6.3),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2: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Nhiệt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đâu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3: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4: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Mô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tả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5: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chú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 descr="n26 fb Tran Phu">
            <a:extLst>
              <a:ext uri="{FF2B5EF4-FFF2-40B4-BE49-F238E27FC236}">
                <a16:creationId xmlns:a16="http://schemas.microsoft.com/office/drawing/2014/main" id="{BBF5A755-1ED3-EAEF-FC66-F58F5746B14E}"/>
              </a:ext>
            </a:extLst>
          </p:cNvPr>
          <p:cNvSpPr txBox="1"/>
          <p:nvPr/>
        </p:nvSpPr>
        <p:spPr>
          <a:xfrm>
            <a:off x="3529823" y="2027293"/>
            <a:ext cx="7789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Dựa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mục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1, 2, 3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II: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phiếu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000" b="1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13510470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Freeform 10" descr="n26 fb Tran Phu">
            <a:extLst>
              <a:ext uri="{FF2B5EF4-FFF2-40B4-BE49-F238E27FC236}">
                <a16:creationId xmlns:a16="http://schemas.microsoft.com/office/drawing/2014/main" id="{0D9028F5-583F-0FF5-20E6-5348D01A975D}"/>
              </a:ext>
            </a:extLst>
          </p:cNvPr>
          <p:cNvSpPr/>
          <p:nvPr/>
        </p:nvSpPr>
        <p:spPr>
          <a:xfrm>
            <a:off x="11165432" y="5857146"/>
            <a:ext cx="997834" cy="784986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5" descr="n26 fb Tran Phu">
            <a:extLst>
              <a:ext uri="{FF2B5EF4-FFF2-40B4-BE49-F238E27FC236}">
                <a16:creationId xmlns:a16="http://schemas.microsoft.com/office/drawing/2014/main" id="{9C439FC4-F741-9858-7692-C71DDB41299D}"/>
              </a:ext>
            </a:extLst>
          </p:cNvPr>
          <p:cNvGrpSpPr/>
          <p:nvPr/>
        </p:nvGrpSpPr>
        <p:grpSpPr>
          <a:xfrm>
            <a:off x="4681221" y="528340"/>
            <a:ext cx="4501088" cy="644223"/>
            <a:chOff x="0" y="0"/>
            <a:chExt cx="2175804" cy="376692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A3B8E19-C5C2-0E5E-2795-7D6C7D5C80F2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E6776FA-817C-DC05-5013-0632CA26438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2" descr="n26 fb Tran Phu">
            <a:extLst>
              <a:ext uri="{FF2B5EF4-FFF2-40B4-BE49-F238E27FC236}">
                <a16:creationId xmlns:a16="http://schemas.microsoft.com/office/drawing/2014/main" id="{7BE571CC-A509-F265-0DD5-20B389B8EC77}"/>
              </a:ext>
            </a:extLst>
          </p:cNvPr>
          <p:cNvSpPr txBox="1"/>
          <p:nvPr/>
        </p:nvSpPr>
        <p:spPr>
          <a:xfrm>
            <a:off x="5083496" y="198957"/>
            <a:ext cx="3732612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2</a:t>
            </a:r>
          </a:p>
        </p:txBody>
      </p:sp>
      <p:grpSp>
        <p:nvGrpSpPr>
          <p:cNvPr id="19" name="Group 2" descr="n26 fb Tran Phu">
            <a:extLst>
              <a:ext uri="{FF2B5EF4-FFF2-40B4-BE49-F238E27FC236}">
                <a16:creationId xmlns:a16="http://schemas.microsoft.com/office/drawing/2014/main" id="{FD45C676-4C74-9824-899F-53C2F62E0F80}"/>
              </a:ext>
            </a:extLst>
          </p:cNvPr>
          <p:cNvGrpSpPr/>
          <p:nvPr/>
        </p:nvGrpSpPr>
        <p:grpSpPr>
          <a:xfrm>
            <a:off x="6362661" y="2238421"/>
            <a:ext cx="5652528" cy="3064544"/>
            <a:chOff x="0" y="0"/>
            <a:chExt cx="4274726" cy="1983751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CB761FCE-D7E9-A377-602E-79AE5D7DDC97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0AE9AEDD-45E1-6165-0395-2B8D2A80997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AutoShape 8" descr="n26 fb Tran Phu">
            <a:extLst>
              <a:ext uri="{FF2B5EF4-FFF2-40B4-BE49-F238E27FC236}">
                <a16:creationId xmlns:a16="http://schemas.microsoft.com/office/drawing/2014/main" id="{416B7C2F-AA69-0242-D01A-7E93ED2EE32D}"/>
              </a:ext>
            </a:extLst>
          </p:cNvPr>
          <p:cNvSpPr/>
          <p:nvPr/>
        </p:nvSpPr>
        <p:spPr>
          <a:xfrm rot="16200000" flipV="1">
            <a:off x="5556374" y="3649866"/>
            <a:ext cx="2138533" cy="1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9" descr="n26 fb Tran Phu">
            <a:extLst>
              <a:ext uri="{FF2B5EF4-FFF2-40B4-BE49-F238E27FC236}">
                <a16:creationId xmlns:a16="http://schemas.microsoft.com/office/drawing/2014/main" id="{B056E053-4041-340B-992C-D01EE0DF3407}"/>
              </a:ext>
            </a:extLst>
          </p:cNvPr>
          <p:cNvSpPr/>
          <p:nvPr/>
        </p:nvSpPr>
        <p:spPr>
          <a:xfrm rot="16200000" flipV="1">
            <a:off x="10703723" y="3553646"/>
            <a:ext cx="2138533" cy="1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0" descr="n26 fb Tran Phu">
            <a:extLst>
              <a:ext uri="{FF2B5EF4-FFF2-40B4-BE49-F238E27FC236}">
                <a16:creationId xmlns:a16="http://schemas.microsoft.com/office/drawing/2014/main" id="{C74066CD-4AD5-ED58-72AB-8B2100358869}"/>
              </a:ext>
            </a:extLst>
          </p:cNvPr>
          <p:cNvSpPr/>
          <p:nvPr/>
        </p:nvSpPr>
        <p:spPr>
          <a:xfrm>
            <a:off x="10906979" y="5715426"/>
            <a:ext cx="1430459" cy="926706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 descr="n26 fb Tran Phu">
            <a:extLst>
              <a:ext uri="{FF2B5EF4-FFF2-40B4-BE49-F238E27FC236}">
                <a16:creationId xmlns:a16="http://schemas.microsoft.com/office/drawing/2014/main" id="{1BBAFF62-6C93-AAFA-6FCB-E6196454E49E}"/>
              </a:ext>
            </a:extLst>
          </p:cNvPr>
          <p:cNvSpPr txBox="1"/>
          <p:nvPr/>
        </p:nvSpPr>
        <p:spPr>
          <a:xfrm>
            <a:off x="7577549" y="2613049"/>
            <a:ext cx="5436176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Rectangle 26" descr="n26 fb Tran Phu">
            <a:extLst>
              <a:ext uri="{FF2B5EF4-FFF2-40B4-BE49-F238E27FC236}">
                <a16:creationId xmlns:a16="http://schemas.microsoft.com/office/drawing/2014/main" id="{46F4841B-A9F5-7876-96A0-059FE0F151AC}"/>
              </a:ext>
            </a:extLst>
          </p:cNvPr>
          <p:cNvSpPr/>
          <p:nvPr/>
        </p:nvSpPr>
        <p:spPr>
          <a:xfrm>
            <a:off x="2673697" y="2217629"/>
            <a:ext cx="3182489" cy="1831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1: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(6.3),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 27" descr="n26 fb Tran Phu">
            <a:extLst>
              <a:ext uri="{FF2B5EF4-FFF2-40B4-BE49-F238E27FC236}">
                <a16:creationId xmlns:a16="http://schemas.microsoft.com/office/drawing/2014/main" id="{ECB70B2E-C41B-1698-D0EB-8D5F131DD5BD}"/>
              </a:ext>
            </a:extLst>
          </p:cNvPr>
          <p:cNvSpPr/>
          <p:nvPr/>
        </p:nvSpPr>
        <p:spPr>
          <a:xfrm>
            <a:off x="6818789" y="3576816"/>
            <a:ext cx="4803419" cy="112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truyền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lỏng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lỏng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 descr="n26 fb Tran Phu">
            <a:extLst>
              <a:ext uri="{FF2B5EF4-FFF2-40B4-BE49-F238E27FC236}">
                <a16:creationId xmlns:a16="http://schemas.microsoft.com/office/drawing/2014/main" id="{9DFE4B14-C613-FBE2-7781-7885D143B466}"/>
              </a:ext>
            </a:extLst>
          </p:cNvPr>
          <p:cNvSpPr txBox="1"/>
          <p:nvPr/>
        </p:nvSpPr>
        <p:spPr>
          <a:xfrm>
            <a:off x="2660244" y="4284702"/>
            <a:ext cx="3169742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 = Lm   (6.3)</a:t>
            </a:r>
            <a:endParaRPr lang="en-US" sz="2000" b="1" dirty="0">
              <a:solidFill>
                <a:schemeClr val="accent6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0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Freeform 10" descr="n26 fb Tran Phu">
            <a:extLst>
              <a:ext uri="{FF2B5EF4-FFF2-40B4-BE49-F238E27FC236}">
                <a16:creationId xmlns:a16="http://schemas.microsoft.com/office/drawing/2014/main" id="{0D9028F5-583F-0FF5-20E6-5348D01A975D}"/>
              </a:ext>
            </a:extLst>
          </p:cNvPr>
          <p:cNvSpPr/>
          <p:nvPr/>
        </p:nvSpPr>
        <p:spPr>
          <a:xfrm>
            <a:off x="11165432" y="5857146"/>
            <a:ext cx="997834" cy="784986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5" descr="n26 fb Tran Phu">
            <a:extLst>
              <a:ext uri="{FF2B5EF4-FFF2-40B4-BE49-F238E27FC236}">
                <a16:creationId xmlns:a16="http://schemas.microsoft.com/office/drawing/2014/main" id="{9C439FC4-F741-9858-7692-C71DDB41299D}"/>
              </a:ext>
            </a:extLst>
          </p:cNvPr>
          <p:cNvGrpSpPr/>
          <p:nvPr/>
        </p:nvGrpSpPr>
        <p:grpSpPr>
          <a:xfrm>
            <a:off x="4681221" y="528340"/>
            <a:ext cx="4501088" cy="644223"/>
            <a:chOff x="0" y="0"/>
            <a:chExt cx="2175804" cy="376692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A3B8E19-C5C2-0E5E-2795-7D6C7D5C80F2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E6776FA-817C-DC05-5013-0632CA26438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2" descr="n26 fb Tran Phu">
            <a:extLst>
              <a:ext uri="{FF2B5EF4-FFF2-40B4-BE49-F238E27FC236}">
                <a16:creationId xmlns:a16="http://schemas.microsoft.com/office/drawing/2014/main" id="{7BE571CC-A509-F265-0DD5-20B389B8EC77}"/>
              </a:ext>
            </a:extLst>
          </p:cNvPr>
          <p:cNvSpPr txBox="1"/>
          <p:nvPr/>
        </p:nvSpPr>
        <p:spPr>
          <a:xfrm>
            <a:off x="5083496" y="198957"/>
            <a:ext cx="3732612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PHIẾU HỌC TẬP 2</a:t>
            </a:r>
          </a:p>
        </p:txBody>
      </p:sp>
      <p:grpSp>
        <p:nvGrpSpPr>
          <p:cNvPr id="19" name="Group 2" descr="n26 fb Tran Phu">
            <a:extLst>
              <a:ext uri="{FF2B5EF4-FFF2-40B4-BE49-F238E27FC236}">
                <a16:creationId xmlns:a16="http://schemas.microsoft.com/office/drawing/2014/main" id="{FD45C676-4C74-9824-899F-53C2F62E0F80}"/>
              </a:ext>
            </a:extLst>
          </p:cNvPr>
          <p:cNvGrpSpPr/>
          <p:nvPr/>
        </p:nvGrpSpPr>
        <p:grpSpPr>
          <a:xfrm>
            <a:off x="6362661" y="2238421"/>
            <a:ext cx="5652528" cy="3064544"/>
            <a:chOff x="0" y="0"/>
            <a:chExt cx="4274726" cy="1983751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CB761FCE-D7E9-A377-602E-79AE5D7DDC97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0AE9AEDD-45E1-6165-0395-2B8D2A80997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AutoShape 8" descr="n26 fb Tran Phu">
            <a:extLst>
              <a:ext uri="{FF2B5EF4-FFF2-40B4-BE49-F238E27FC236}">
                <a16:creationId xmlns:a16="http://schemas.microsoft.com/office/drawing/2014/main" id="{416B7C2F-AA69-0242-D01A-7E93ED2EE32D}"/>
              </a:ext>
            </a:extLst>
          </p:cNvPr>
          <p:cNvSpPr/>
          <p:nvPr/>
        </p:nvSpPr>
        <p:spPr>
          <a:xfrm rot="16200000" flipV="1">
            <a:off x="5556374" y="3649866"/>
            <a:ext cx="2138533" cy="1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AutoShape 9" descr="n26 fb Tran Phu">
            <a:extLst>
              <a:ext uri="{FF2B5EF4-FFF2-40B4-BE49-F238E27FC236}">
                <a16:creationId xmlns:a16="http://schemas.microsoft.com/office/drawing/2014/main" id="{B056E053-4041-340B-992C-D01EE0DF3407}"/>
              </a:ext>
            </a:extLst>
          </p:cNvPr>
          <p:cNvSpPr/>
          <p:nvPr/>
        </p:nvSpPr>
        <p:spPr>
          <a:xfrm rot="16200000" flipV="1">
            <a:off x="10703723" y="3553646"/>
            <a:ext cx="2138533" cy="1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reeform 10" descr="n26 fb Tran Phu">
            <a:extLst>
              <a:ext uri="{FF2B5EF4-FFF2-40B4-BE49-F238E27FC236}">
                <a16:creationId xmlns:a16="http://schemas.microsoft.com/office/drawing/2014/main" id="{C74066CD-4AD5-ED58-72AB-8B2100358869}"/>
              </a:ext>
            </a:extLst>
          </p:cNvPr>
          <p:cNvSpPr/>
          <p:nvPr/>
        </p:nvSpPr>
        <p:spPr>
          <a:xfrm>
            <a:off x="10906979" y="5715426"/>
            <a:ext cx="1430459" cy="926706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 descr="n26 fb Tran Phu">
            <a:extLst>
              <a:ext uri="{FF2B5EF4-FFF2-40B4-BE49-F238E27FC236}">
                <a16:creationId xmlns:a16="http://schemas.microsoft.com/office/drawing/2014/main" id="{1BBAFF62-6C93-AAFA-6FCB-E6196454E49E}"/>
              </a:ext>
            </a:extLst>
          </p:cNvPr>
          <p:cNvSpPr txBox="1"/>
          <p:nvPr/>
        </p:nvSpPr>
        <p:spPr>
          <a:xfrm>
            <a:off x="7577549" y="2613049"/>
            <a:ext cx="5436176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Rectangle 26" descr="n26 fb Tran Phu">
            <a:extLst>
              <a:ext uri="{FF2B5EF4-FFF2-40B4-BE49-F238E27FC236}">
                <a16:creationId xmlns:a16="http://schemas.microsoft.com/office/drawing/2014/main" id="{46F4841B-A9F5-7876-96A0-059FE0F151AC}"/>
              </a:ext>
            </a:extLst>
          </p:cNvPr>
          <p:cNvSpPr/>
          <p:nvPr/>
        </p:nvSpPr>
        <p:spPr>
          <a:xfrm>
            <a:off x="2854860" y="3029253"/>
            <a:ext cx="3182489" cy="1477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 27" descr="n26 fb Tran Phu">
            <a:extLst>
              <a:ext uri="{FF2B5EF4-FFF2-40B4-BE49-F238E27FC236}">
                <a16:creationId xmlns:a16="http://schemas.microsoft.com/office/drawing/2014/main" id="{ECB70B2E-C41B-1698-D0EB-8D5F131DD5BD}"/>
              </a:ext>
            </a:extLst>
          </p:cNvPr>
          <p:cNvSpPr/>
          <p:nvPr/>
        </p:nvSpPr>
        <p:spPr>
          <a:xfrm>
            <a:off x="6829458" y="3084879"/>
            <a:ext cx="4803419" cy="2185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010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Freeform 10" descr="n26 fb Tran Phu">
            <a:extLst>
              <a:ext uri="{FF2B5EF4-FFF2-40B4-BE49-F238E27FC236}">
                <a16:creationId xmlns:a16="http://schemas.microsoft.com/office/drawing/2014/main" id="{0D9028F5-583F-0FF5-20E6-5348D01A975D}"/>
              </a:ext>
            </a:extLst>
          </p:cNvPr>
          <p:cNvSpPr/>
          <p:nvPr/>
        </p:nvSpPr>
        <p:spPr>
          <a:xfrm>
            <a:off x="11165432" y="5857146"/>
            <a:ext cx="997834" cy="784986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5" descr="n26 fb Tran Phu">
            <a:extLst>
              <a:ext uri="{FF2B5EF4-FFF2-40B4-BE49-F238E27FC236}">
                <a16:creationId xmlns:a16="http://schemas.microsoft.com/office/drawing/2014/main" id="{9C439FC4-F741-9858-7692-C71DDB41299D}"/>
              </a:ext>
            </a:extLst>
          </p:cNvPr>
          <p:cNvGrpSpPr/>
          <p:nvPr/>
        </p:nvGrpSpPr>
        <p:grpSpPr>
          <a:xfrm>
            <a:off x="4681221" y="528340"/>
            <a:ext cx="4501088" cy="644223"/>
            <a:chOff x="0" y="0"/>
            <a:chExt cx="2175804" cy="376692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A3B8E19-C5C2-0E5E-2795-7D6C7D5C80F2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E6776FA-817C-DC05-5013-0632CA26438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2" descr="n26 fb Tran Phu">
            <a:extLst>
              <a:ext uri="{FF2B5EF4-FFF2-40B4-BE49-F238E27FC236}">
                <a16:creationId xmlns:a16="http://schemas.microsoft.com/office/drawing/2014/main" id="{7BE571CC-A509-F265-0DD5-20B389B8EC77}"/>
              </a:ext>
            </a:extLst>
          </p:cNvPr>
          <p:cNvSpPr txBox="1"/>
          <p:nvPr/>
        </p:nvSpPr>
        <p:spPr>
          <a:xfrm>
            <a:off x="5083496" y="198957"/>
            <a:ext cx="3732612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PHIẾU HỌC TẬP 2</a:t>
            </a:r>
          </a:p>
        </p:txBody>
      </p:sp>
      <p:grpSp>
        <p:nvGrpSpPr>
          <p:cNvPr id="19" name="Group 2" descr="n26 fb Tran Phu">
            <a:extLst>
              <a:ext uri="{FF2B5EF4-FFF2-40B4-BE49-F238E27FC236}">
                <a16:creationId xmlns:a16="http://schemas.microsoft.com/office/drawing/2014/main" id="{FD45C676-4C74-9824-899F-53C2F62E0F80}"/>
              </a:ext>
            </a:extLst>
          </p:cNvPr>
          <p:cNvGrpSpPr/>
          <p:nvPr/>
        </p:nvGrpSpPr>
        <p:grpSpPr>
          <a:xfrm>
            <a:off x="6362661" y="2238421"/>
            <a:ext cx="5652528" cy="3064544"/>
            <a:chOff x="0" y="0"/>
            <a:chExt cx="4274726" cy="1983751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CB761FCE-D7E9-A377-602E-79AE5D7DDC97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0AE9AEDD-45E1-6165-0395-2B8D2A80997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AutoShape 8" descr="n26 fb Tran Phu">
            <a:extLst>
              <a:ext uri="{FF2B5EF4-FFF2-40B4-BE49-F238E27FC236}">
                <a16:creationId xmlns:a16="http://schemas.microsoft.com/office/drawing/2014/main" id="{416B7C2F-AA69-0242-D01A-7E93ED2EE32D}"/>
              </a:ext>
            </a:extLst>
          </p:cNvPr>
          <p:cNvSpPr/>
          <p:nvPr/>
        </p:nvSpPr>
        <p:spPr>
          <a:xfrm rot="16200000" flipV="1">
            <a:off x="5556374" y="3649866"/>
            <a:ext cx="2138533" cy="1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AutoShape 9" descr="n26 fb Tran Phu">
            <a:extLst>
              <a:ext uri="{FF2B5EF4-FFF2-40B4-BE49-F238E27FC236}">
                <a16:creationId xmlns:a16="http://schemas.microsoft.com/office/drawing/2014/main" id="{B056E053-4041-340B-992C-D01EE0DF3407}"/>
              </a:ext>
            </a:extLst>
          </p:cNvPr>
          <p:cNvSpPr/>
          <p:nvPr/>
        </p:nvSpPr>
        <p:spPr>
          <a:xfrm rot="16200000" flipV="1">
            <a:off x="10703723" y="3553646"/>
            <a:ext cx="2138533" cy="1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reeform 10" descr="n26 fb Tran Phu">
            <a:extLst>
              <a:ext uri="{FF2B5EF4-FFF2-40B4-BE49-F238E27FC236}">
                <a16:creationId xmlns:a16="http://schemas.microsoft.com/office/drawing/2014/main" id="{C74066CD-4AD5-ED58-72AB-8B2100358869}"/>
              </a:ext>
            </a:extLst>
          </p:cNvPr>
          <p:cNvSpPr/>
          <p:nvPr/>
        </p:nvSpPr>
        <p:spPr>
          <a:xfrm>
            <a:off x="10906979" y="5715426"/>
            <a:ext cx="1430459" cy="926706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 descr="n26 fb Tran Phu">
            <a:extLst>
              <a:ext uri="{FF2B5EF4-FFF2-40B4-BE49-F238E27FC236}">
                <a16:creationId xmlns:a16="http://schemas.microsoft.com/office/drawing/2014/main" id="{1BBAFF62-6C93-AAFA-6FCB-E6196454E49E}"/>
              </a:ext>
            </a:extLst>
          </p:cNvPr>
          <p:cNvSpPr txBox="1"/>
          <p:nvPr/>
        </p:nvSpPr>
        <p:spPr>
          <a:xfrm>
            <a:off x="7577549" y="2613049"/>
            <a:ext cx="5436176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Rectangle 26" descr="n26 fb Tran Phu">
            <a:extLst>
              <a:ext uri="{FF2B5EF4-FFF2-40B4-BE49-F238E27FC236}">
                <a16:creationId xmlns:a16="http://schemas.microsoft.com/office/drawing/2014/main" id="{46F4841B-A9F5-7876-96A0-059FE0F151AC}"/>
              </a:ext>
            </a:extLst>
          </p:cNvPr>
          <p:cNvSpPr/>
          <p:nvPr/>
        </p:nvSpPr>
        <p:spPr>
          <a:xfrm>
            <a:off x="2854860" y="3029253"/>
            <a:ext cx="3182489" cy="1477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 27" descr="n26 fb Tran Phu">
            <a:extLst>
              <a:ext uri="{FF2B5EF4-FFF2-40B4-BE49-F238E27FC236}">
                <a16:creationId xmlns:a16="http://schemas.microsoft.com/office/drawing/2014/main" id="{ECB70B2E-C41B-1698-D0EB-8D5F131DD5BD}"/>
              </a:ext>
            </a:extLst>
          </p:cNvPr>
          <p:cNvSpPr/>
          <p:nvPr/>
        </p:nvSpPr>
        <p:spPr>
          <a:xfrm>
            <a:off x="6829458" y="3084879"/>
            <a:ext cx="4803419" cy="2195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000" dirty="0">
                <a:latin typeface="VNI-Allegi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69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95">
              <a:srgbClr val="FFF2E2"/>
            </a:gs>
            <a:gs pos="99000">
              <a:srgbClr val="FFF2E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n26 fb Tran Phu">
            <a:extLst>
              <a:ext uri="{FF2B5EF4-FFF2-40B4-BE49-F238E27FC236}">
                <a16:creationId xmlns:a16="http://schemas.microsoft.com/office/drawing/2014/main" id="{AA16887E-3023-47BB-A3E9-43200C28CF17}"/>
              </a:ext>
            </a:extLst>
          </p:cNvPr>
          <p:cNvSpPr txBox="1"/>
          <p:nvPr/>
        </p:nvSpPr>
        <p:spPr>
          <a:xfrm>
            <a:off x="2501343" y="1700373"/>
            <a:ext cx="274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n26 fb Tran Phu">
            <a:extLst>
              <a:ext uri="{FF2B5EF4-FFF2-40B4-BE49-F238E27FC236}">
                <a16:creationId xmlns:a16="http://schemas.microsoft.com/office/drawing/2014/main" id="{62BD9197-C3D8-4EF2-AEEB-189C7B27C75B}"/>
              </a:ext>
            </a:extLst>
          </p:cNvPr>
          <p:cNvSpPr txBox="1"/>
          <p:nvPr/>
        </p:nvSpPr>
        <p:spPr>
          <a:xfrm>
            <a:off x="750853" y="3073242"/>
            <a:ext cx="6248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HOÁ HƠI RIÊNG</a:t>
            </a:r>
          </a:p>
        </p:txBody>
      </p:sp>
      <p:sp>
        <p:nvSpPr>
          <p:cNvPr id="2" name="Freeform 6" descr="n26 fb Tran Phu">
            <a:extLst>
              <a:ext uri="{FF2B5EF4-FFF2-40B4-BE49-F238E27FC236}">
                <a16:creationId xmlns:a16="http://schemas.microsoft.com/office/drawing/2014/main" id="{94F056A6-0EA8-9454-8D45-36BAAAE09389}"/>
              </a:ext>
            </a:extLst>
          </p:cNvPr>
          <p:cNvSpPr/>
          <p:nvPr/>
        </p:nvSpPr>
        <p:spPr>
          <a:xfrm>
            <a:off x="9276786" y="5207057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3" name="Freeform 8" descr="n26 fb Tran Phu">
            <a:extLst>
              <a:ext uri="{FF2B5EF4-FFF2-40B4-BE49-F238E27FC236}">
                <a16:creationId xmlns:a16="http://schemas.microsoft.com/office/drawing/2014/main" id="{6BB8056B-88F2-BD34-2F37-292854DFAF02}"/>
              </a:ext>
            </a:extLst>
          </p:cNvPr>
          <p:cNvSpPr/>
          <p:nvPr/>
        </p:nvSpPr>
        <p:spPr>
          <a:xfrm>
            <a:off x="-1126012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6" name="Freeform 2" descr="n26 fb Tran Phu">
            <a:extLst>
              <a:ext uri="{FF2B5EF4-FFF2-40B4-BE49-F238E27FC236}">
                <a16:creationId xmlns:a16="http://schemas.microsoft.com/office/drawing/2014/main" id="{F9B825F5-1E7F-749A-0297-ABEB2F5C449C}"/>
              </a:ext>
            </a:extLst>
          </p:cNvPr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7" name="Freeform 5" descr="n26 fb Tran Phu">
            <a:extLst>
              <a:ext uri="{FF2B5EF4-FFF2-40B4-BE49-F238E27FC236}">
                <a16:creationId xmlns:a16="http://schemas.microsoft.com/office/drawing/2014/main" id="{DAC1FB33-8D7F-C446-5AD4-2F813C313293}"/>
              </a:ext>
            </a:extLst>
          </p:cNvPr>
          <p:cNvSpPr/>
          <p:nvPr/>
        </p:nvSpPr>
        <p:spPr>
          <a:xfrm rot="4423086">
            <a:off x="-11309" y="-2920928"/>
            <a:ext cx="3265407" cy="4770642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pic>
        <p:nvPicPr>
          <p:cNvPr id="8" name="Picture 7" descr="n26 fb Tran Phu">
            <a:extLst>
              <a:ext uri="{FF2B5EF4-FFF2-40B4-BE49-F238E27FC236}">
                <a16:creationId xmlns:a16="http://schemas.microsoft.com/office/drawing/2014/main" id="{A71C2C7B-8057-40EA-D1F0-DDB16998F8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9797" y="1700373"/>
            <a:ext cx="4553978" cy="341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757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4" name="Group 5" descr="n26 fb Tran Phu">
            <a:extLst>
              <a:ext uri="{FF2B5EF4-FFF2-40B4-BE49-F238E27FC236}">
                <a16:creationId xmlns:a16="http://schemas.microsoft.com/office/drawing/2014/main" id="{9C439FC4-F741-9858-7692-C71DDB41299D}"/>
              </a:ext>
            </a:extLst>
          </p:cNvPr>
          <p:cNvGrpSpPr/>
          <p:nvPr/>
        </p:nvGrpSpPr>
        <p:grpSpPr>
          <a:xfrm>
            <a:off x="4681221" y="528340"/>
            <a:ext cx="4501088" cy="644223"/>
            <a:chOff x="0" y="0"/>
            <a:chExt cx="2175804" cy="376692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A3B8E19-C5C2-0E5E-2795-7D6C7D5C80F2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E6776FA-817C-DC05-5013-0632CA26438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2" descr="n26 fb Tran Phu">
            <a:extLst>
              <a:ext uri="{FF2B5EF4-FFF2-40B4-BE49-F238E27FC236}">
                <a16:creationId xmlns:a16="http://schemas.microsoft.com/office/drawing/2014/main" id="{7BE571CC-A509-F265-0DD5-20B389B8EC77}"/>
              </a:ext>
            </a:extLst>
          </p:cNvPr>
          <p:cNvSpPr txBox="1"/>
          <p:nvPr/>
        </p:nvSpPr>
        <p:spPr>
          <a:xfrm>
            <a:off x="5083496" y="198957"/>
            <a:ext cx="3732612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PHIẾU HỌC TẬP 2</a:t>
            </a:r>
          </a:p>
        </p:txBody>
      </p:sp>
      <p:grpSp>
        <p:nvGrpSpPr>
          <p:cNvPr id="19" name="Group 2" descr="n26 fb Tran Phu">
            <a:extLst>
              <a:ext uri="{FF2B5EF4-FFF2-40B4-BE49-F238E27FC236}">
                <a16:creationId xmlns:a16="http://schemas.microsoft.com/office/drawing/2014/main" id="{FD45C676-4C74-9824-899F-53C2F62E0F80}"/>
              </a:ext>
            </a:extLst>
          </p:cNvPr>
          <p:cNvGrpSpPr/>
          <p:nvPr/>
        </p:nvGrpSpPr>
        <p:grpSpPr>
          <a:xfrm>
            <a:off x="6076466" y="1253537"/>
            <a:ext cx="5938723" cy="5426607"/>
            <a:chOff x="0" y="0"/>
            <a:chExt cx="4274726" cy="1983751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CB761FCE-D7E9-A377-602E-79AE5D7DDC97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0AE9AEDD-45E1-6165-0395-2B8D2A80997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 descr="n26 fb Tran Phu">
            <a:extLst>
              <a:ext uri="{FF2B5EF4-FFF2-40B4-BE49-F238E27FC236}">
                <a16:creationId xmlns:a16="http://schemas.microsoft.com/office/drawing/2014/main" id="{1BBAFF62-6C93-AAFA-6FCB-E6196454E49E}"/>
              </a:ext>
            </a:extLst>
          </p:cNvPr>
          <p:cNvSpPr txBox="1"/>
          <p:nvPr/>
        </p:nvSpPr>
        <p:spPr>
          <a:xfrm>
            <a:off x="6727090" y="1261930"/>
            <a:ext cx="5436176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Rectangle 26" descr="n26 fb Tran Phu">
            <a:extLst>
              <a:ext uri="{FF2B5EF4-FFF2-40B4-BE49-F238E27FC236}">
                <a16:creationId xmlns:a16="http://schemas.microsoft.com/office/drawing/2014/main" id="{46F4841B-A9F5-7876-96A0-059FE0F151AC}"/>
              </a:ext>
            </a:extLst>
          </p:cNvPr>
          <p:cNvSpPr/>
          <p:nvPr/>
        </p:nvSpPr>
        <p:spPr>
          <a:xfrm>
            <a:off x="2734608" y="3080350"/>
            <a:ext cx="3182489" cy="77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4: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Rectangle 27" descr="n26 fb Tran Phu">
            <a:extLst>
              <a:ext uri="{FF2B5EF4-FFF2-40B4-BE49-F238E27FC236}">
                <a16:creationId xmlns:a16="http://schemas.microsoft.com/office/drawing/2014/main" id="{ECB70B2E-C41B-1698-D0EB-8D5F131DD5BD}"/>
              </a:ext>
            </a:extLst>
          </p:cNvPr>
          <p:cNvSpPr/>
          <p:nvPr/>
        </p:nvSpPr>
        <p:spPr>
          <a:xfrm>
            <a:off x="6295803" y="1678134"/>
            <a:ext cx="5634940" cy="500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900"/>
              </a:spcAft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900"/>
              </a:spcAft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900"/>
              </a:spcAft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900"/>
              </a:spcAft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900"/>
              </a:spcAft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+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900"/>
              </a:spcAft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+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∆T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fontAlgn="base">
              <a:lnSpc>
                <a:spcPct val="115000"/>
              </a:lnSpc>
              <a:spcAft>
                <a:spcPts val="900"/>
              </a:spcAft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+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 =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m.c.∆T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468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 descr="n26 fb Tran Phu">
            <a:extLst>
              <a:ext uri="{FF2B5EF4-FFF2-40B4-BE49-F238E27FC236}">
                <a16:creationId xmlns:a16="http://schemas.microsoft.com/office/drawing/2014/main" id="{E9E13504-71A8-DBA8-07EB-0A3AF6E18EE9}"/>
              </a:ext>
            </a:extLst>
          </p:cNvPr>
          <p:cNvSpPr/>
          <p:nvPr/>
        </p:nvSpPr>
        <p:spPr>
          <a:xfrm>
            <a:off x="3189083" y="1193927"/>
            <a:ext cx="8621916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5: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chú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 descr="n26 fb Tran Phu">
            <a:extLst>
              <a:ext uri="{FF2B5EF4-FFF2-40B4-BE49-F238E27FC236}">
                <a16:creationId xmlns:a16="http://schemas.microsoft.com/office/drawing/2014/main" id="{D8669FC6-1B39-C95D-D01C-86547F30DC66}"/>
              </a:ext>
            </a:extLst>
          </p:cNvPr>
          <p:cNvSpPr/>
          <p:nvPr/>
        </p:nvSpPr>
        <p:spPr>
          <a:xfrm>
            <a:off x="2562153" y="4146030"/>
            <a:ext cx="2134728" cy="2246769"/>
          </a:xfrm>
          <a:prstGeom prst="rect">
            <a:avLst/>
          </a:prstGeom>
          <a:solidFill>
            <a:srgbClr val="DCC3A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vệ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mắt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sôi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2" descr="n26 fb Tran Phu">
            <a:extLst>
              <a:ext uri="{FF2B5EF4-FFF2-40B4-BE49-F238E27FC236}">
                <a16:creationId xmlns:a16="http://schemas.microsoft.com/office/drawing/2014/main" id="{35B53116-F7C1-4A27-A4DA-42133587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49" y="2184363"/>
            <a:ext cx="1330939" cy="13309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26 fb Tran Phu">
            <a:extLst>
              <a:ext uri="{FF2B5EF4-FFF2-40B4-BE49-F238E27FC236}">
                <a16:creationId xmlns:a16="http://schemas.microsoft.com/office/drawing/2014/main" id="{4632A07C-706D-E065-6216-2261AB451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9"/>
          <a:stretch/>
        </p:blipFill>
        <p:spPr bwMode="auto">
          <a:xfrm>
            <a:off x="7393347" y="2404535"/>
            <a:ext cx="2134729" cy="14318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26 fb Tran Phu">
            <a:extLst>
              <a:ext uri="{FF2B5EF4-FFF2-40B4-BE49-F238E27FC236}">
                <a16:creationId xmlns:a16="http://schemas.microsoft.com/office/drawing/2014/main" id="{61D0DBCB-0EA4-3CD2-0148-2359A730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694" y="2040516"/>
            <a:ext cx="1275075" cy="12750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 descr="n26 fb Tran Phu">
            <a:extLst>
              <a:ext uri="{FF2B5EF4-FFF2-40B4-BE49-F238E27FC236}">
                <a16:creationId xmlns:a16="http://schemas.microsoft.com/office/drawing/2014/main" id="{4D9A53D7-FD17-281A-FB3B-5E3F9D153D7E}"/>
              </a:ext>
            </a:extLst>
          </p:cNvPr>
          <p:cNvGrpSpPr/>
          <p:nvPr/>
        </p:nvGrpSpPr>
        <p:grpSpPr>
          <a:xfrm>
            <a:off x="4753847" y="246552"/>
            <a:ext cx="4254290" cy="736536"/>
            <a:chOff x="0" y="0"/>
            <a:chExt cx="2175804" cy="376692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13687B4-6823-1AEB-3677-F01D2D3C471D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12EDD387-4936-438D-D912-274B58698E8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 descr="n26 fb Tran Phu">
            <a:extLst>
              <a:ext uri="{FF2B5EF4-FFF2-40B4-BE49-F238E27FC236}">
                <a16:creationId xmlns:a16="http://schemas.microsoft.com/office/drawing/2014/main" id="{ADCEAEAE-0336-19EE-1FF7-00AF91E3B060}"/>
              </a:ext>
            </a:extLst>
          </p:cNvPr>
          <p:cNvSpPr txBox="1"/>
          <p:nvPr/>
        </p:nvSpPr>
        <p:spPr>
          <a:xfrm>
            <a:off x="5117017" y="-36163"/>
            <a:ext cx="3527949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2</a:t>
            </a:r>
          </a:p>
        </p:txBody>
      </p:sp>
      <p:sp>
        <p:nvSpPr>
          <p:cNvPr id="14" name="Rectangle 13" descr="n26 fb Tran Phu">
            <a:extLst>
              <a:ext uri="{FF2B5EF4-FFF2-40B4-BE49-F238E27FC236}">
                <a16:creationId xmlns:a16="http://schemas.microsoft.com/office/drawing/2014/main" id="{C8CCB897-FE73-892A-A0EC-B3C854AA5975}"/>
              </a:ext>
            </a:extLst>
          </p:cNvPr>
          <p:cNvSpPr/>
          <p:nvPr/>
        </p:nvSpPr>
        <p:spPr>
          <a:xfrm>
            <a:off x="4884127" y="4008648"/>
            <a:ext cx="2134728" cy="1938992"/>
          </a:xfrm>
          <a:prstGeom prst="rect">
            <a:avLst/>
          </a:prstGeom>
          <a:solidFill>
            <a:srgbClr val="DCC3A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Luôn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luôn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tuân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thủ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đốt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cháy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 descr="n26 fb Tran Phu">
            <a:extLst>
              <a:ext uri="{FF2B5EF4-FFF2-40B4-BE49-F238E27FC236}">
                <a16:creationId xmlns:a16="http://schemas.microsoft.com/office/drawing/2014/main" id="{1AC017E1-6171-9E2E-075C-A2C6A806DFD5}"/>
              </a:ext>
            </a:extLst>
          </p:cNvPr>
          <p:cNvSpPr/>
          <p:nvPr/>
        </p:nvSpPr>
        <p:spPr>
          <a:xfrm>
            <a:off x="7393348" y="4276836"/>
            <a:ext cx="2134729" cy="1631216"/>
          </a:xfrm>
          <a:prstGeom prst="rect">
            <a:avLst/>
          </a:prstGeom>
          <a:solidFill>
            <a:srgbClr val="DCC3A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Tránh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nguồn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 descr="n26 fb Tran Phu">
            <a:extLst>
              <a:ext uri="{FF2B5EF4-FFF2-40B4-BE49-F238E27FC236}">
                <a16:creationId xmlns:a16="http://schemas.microsoft.com/office/drawing/2014/main" id="{40C0C121-B019-A044-A1E6-9EE25EA1CDC2}"/>
              </a:ext>
            </a:extLst>
          </p:cNvPr>
          <p:cNvSpPr/>
          <p:nvPr/>
        </p:nvSpPr>
        <p:spPr>
          <a:xfrm>
            <a:off x="9815484" y="3992143"/>
            <a:ext cx="2134729" cy="2554545"/>
          </a:xfrm>
          <a:prstGeom prst="rect">
            <a:avLst/>
          </a:prstGeom>
          <a:solidFill>
            <a:srgbClr val="DCC3A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đích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vết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nứt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hỏng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hóc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966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 descr="n26 fb Tran Phu">
            <a:extLst>
              <a:ext uri="{FF2B5EF4-FFF2-40B4-BE49-F238E27FC236}">
                <a16:creationId xmlns:a16="http://schemas.microsoft.com/office/drawing/2014/main" id="{CB358BB7-EEEB-CCAF-1FC9-136B61400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21" y="948295"/>
            <a:ext cx="9424613" cy="53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11941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Freeform 10" descr="n26 fb Tran Phu">
            <a:extLst>
              <a:ext uri="{FF2B5EF4-FFF2-40B4-BE49-F238E27FC236}">
                <a16:creationId xmlns:a16="http://schemas.microsoft.com/office/drawing/2014/main" id="{0D9028F5-583F-0FF5-20E6-5348D01A975D}"/>
              </a:ext>
            </a:extLst>
          </p:cNvPr>
          <p:cNvSpPr/>
          <p:nvPr/>
        </p:nvSpPr>
        <p:spPr>
          <a:xfrm>
            <a:off x="11165432" y="5857146"/>
            <a:ext cx="997834" cy="784986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5" descr="n26 fb Tran Phu">
            <a:extLst>
              <a:ext uri="{FF2B5EF4-FFF2-40B4-BE49-F238E27FC236}">
                <a16:creationId xmlns:a16="http://schemas.microsoft.com/office/drawing/2014/main" id="{CD6D44F3-D931-18C4-A88E-15898D0D46B8}"/>
              </a:ext>
            </a:extLst>
          </p:cNvPr>
          <p:cNvGrpSpPr>
            <a:grpSpLocks/>
          </p:cNvGrpSpPr>
          <p:nvPr/>
        </p:nvGrpSpPr>
        <p:grpSpPr bwMode="auto">
          <a:xfrm>
            <a:off x="3207571" y="1503774"/>
            <a:ext cx="8955695" cy="682683"/>
            <a:chOff x="2057400" y="1755911"/>
            <a:chExt cx="11291075" cy="524442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C73B3F77-CC37-69CF-6EED-CE7F91368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755911"/>
              <a:ext cx="11291075" cy="524442"/>
              <a:chOff x="2057400" y="1755911"/>
              <a:chExt cx="11291075" cy="524442"/>
            </a:xfrm>
          </p:grpSpPr>
          <p:sp>
            <p:nvSpPr>
              <p:cNvPr id="8" name="Rectangle 257">
                <a:extLst>
                  <a:ext uri="{FF2B5EF4-FFF2-40B4-BE49-F238E27FC236}">
                    <a16:creationId xmlns:a16="http://schemas.microsoft.com/office/drawing/2014/main" id="{06384E85-EB86-1915-9C6B-F6606B90323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solidFill>
                <a:srgbClr val="E68D66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Text Box 258">
                <a:extLst>
                  <a:ext uri="{FF2B5EF4-FFF2-40B4-BE49-F238E27FC236}">
                    <a16:creationId xmlns:a16="http://schemas.microsoft.com/office/drawing/2014/main" id="{327A51AA-7592-851C-E854-4AD0FBB70DB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003719" y="1755911"/>
                <a:ext cx="10344756" cy="524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Mục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đích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thí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nghiệm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6" name="Text Box 259">
              <a:extLst>
                <a:ext uri="{FF2B5EF4-FFF2-40B4-BE49-F238E27FC236}">
                  <a16:creationId xmlns:a16="http://schemas.microsoft.com/office/drawing/2014/main" id="{09FDAE7C-7C98-3F17-9283-AF17B904FD4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2478" y="1806575"/>
              <a:ext cx="356257" cy="46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EFAC9">
                      <a:lumMod val="9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55" descr="n26 fb Tran Phu">
            <a:extLst>
              <a:ext uri="{FF2B5EF4-FFF2-40B4-BE49-F238E27FC236}">
                <a16:creationId xmlns:a16="http://schemas.microsoft.com/office/drawing/2014/main" id="{2E39B893-8E82-3E92-9F87-E89C87C7C5A4}"/>
              </a:ext>
            </a:extLst>
          </p:cNvPr>
          <p:cNvGrpSpPr>
            <a:grpSpLocks/>
          </p:cNvGrpSpPr>
          <p:nvPr/>
        </p:nvGrpSpPr>
        <p:grpSpPr bwMode="auto">
          <a:xfrm>
            <a:off x="3045598" y="2686031"/>
            <a:ext cx="8896662" cy="1461425"/>
            <a:chOff x="238572" y="1437955"/>
            <a:chExt cx="8431758" cy="15805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B452B0-823E-93F2-F322-DF904FC31E69}"/>
                </a:ext>
              </a:extLst>
            </p:cNvPr>
            <p:cNvSpPr/>
            <p:nvPr/>
          </p:nvSpPr>
          <p:spPr>
            <a:xfrm>
              <a:off x="1787525" y="1634848"/>
              <a:ext cx="6882805" cy="1204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Display Semibold" pitchFamily="2" charset="0"/>
                <a:ea typeface="+mn-ea"/>
                <a:cs typeface="+mn-cs"/>
              </a:endParaRPr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C217A746-53A2-1F97-7E01-9122C13C34CF}"/>
                </a:ext>
              </a:extLst>
            </p:cNvPr>
            <p:cNvSpPr/>
            <p:nvPr/>
          </p:nvSpPr>
          <p:spPr>
            <a:xfrm>
              <a:off x="246510" y="14474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B80F56D6-42A7-182B-648E-9EF20979B2F7}"/>
                </a:ext>
              </a:extLst>
            </p:cNvPr>
            <p:cNvSpPr/>
            <p:nvPr/>
          </p:nvSpPr>
          <p:spPr>
            <a:xfrm flipV="1">
              <a:off x="271911" y="28407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4BD67164-A62A-6AE6-F3B7-73F8E7CD11D1}"/>
                </a:ext>
              </a:extLst>
            </p:cNvPr>
            <p:cNvSpPr/>
            <p:nvPr/>
          </p:nvSpPr>
          <p:spPr>
            <a:xfrm>
              <a:off x="238572" y="1437955"/>
              <a:ext cx="1570139" cy="1558337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solidFill>
              <a:srgbClr val="DCBD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 descr="n26 fb Tran Phu">
            <a:extLst>
              <a:ext uri="{FF2B5EF4-FFF2-40B4-BE49-F238E27FC236}">
                <a16:creationId xmlns:a16="http://schemas.microsoft.com/office/drawing/2014/main" id="{B53B6B4D-F3C5-883B-2A88-3CFD526811B5}"/>
              </a:ext>
            </a:extLst>
          </p:cNvPr>
          <p:cNvSpPr txBox="1"/>
          <p:nvPr/>
        </p:nvSpPr>
        <p:spPr>
          <a:xfrm>
            <a:off x="2539906" y="690364"/>
            <a:ext cx="9107808" cy="523220"/>
          </a:xfrm>
          <a:prstGeom prst="rect">
            <a:avLst/>
          </a:prstGeom>
          <a:solidFill>
            <a:srgbClr val="FDBD5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II. THỰC HÀNH ĐO NHIỆT HOÁ HƠI RIÊNG CỦA NƯỚC.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Rectangle 15" descr="n26 fb Tran Phu">
            <a:extLst>
              <a:ext uri="{FF2B5EF4-FFF2-40B4-BE49-F238E27FC236}">
                <a16:creationId xmlns:a16="http://schemas.microsoft.com/office/drawing/2014/main" id="{549D3DC5-03D8-9817-202F-DE98C384A68D}"/>
              </a:ext>
            </a:extLst>
          </p:cNvPr>
          <p:cNvSpPr/>
          <p:nvPr/>
        </p:nvSpPr>
        <p:spPr>
          <a:xfrm>
            <a:off x="4770990" y="2976215"/>
            <a:ext cx="7171269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( 100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890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Freeform 10" descr="n26 fb Tran Phu">
            <a:extLst>
              <a:ext uri="{FF2B5EF4-FFF2-40B4-BE49-F238E27FC236}">
                <a16:creationId xmlns:a16="http://schemas.microsoft.com/office/drawing/2014/main" id="{0D9028F5-583F-0FF5-20E6-5348D01A975D}"/>
              </a:ext>
            </a:extLst>
          </p:cNvPr>
          <p:cNvSpPr/>
          <p:nvPr/>
        </p:nvSpPr>
        <p:spPr>
          <a:xfrm>
            <a:off x="11165432" y="5857146"/>
            <a:ext cx="997834" cy="784986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5" descr="n26 fb Tran Phu">
            <a:extLst>
              <a:ext uri="{FF2B5EF4-FFF2-40B4-BE49-F238E27FC236}">
                <a16:creationId xmlns:a16="http://schemas.microsoft.com/office/drawing/2014/main" id="{7D2AA10A-6E25-DA70-48A9-8F75737F0BA8}"/>
              </a:ext>
            </a:extLst>
          </p:cNvPr>
          <p:cNvGrpSpPr>
            <a:grpSpLocks/>
          </p:cNvGrpSpPr>
          <p:nvPr/>
        </p:nvGrpSpPr>
        <p:grpSpPr bwMode="auto">
          <a:xfrm>
            <a:off x="2964106" y="1244767"/>
            <a:ext cx="9790224" cy="458347"/>
            <a:chOff x="2057400" y="1744876"/>
            <a:chExt cx="11178079" cy="524442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6DFAD60A-CCDE-5E70-2EEA-F98FAF7A3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744876"/>
              <a:ext cx="11178079" cy="524442"/>
              <a:chOff x="2057400" y="1744876"/>
              <a:chExt cx="11178079" cy="524442"/>
            </a:xfrm>
          </p:grpSpPr>
          <p:sp>
            <p:nvSpPr>
              <p:cNvPr id="8" name="Rectangle 257">
                <a:extLst>
                  <a:ext uri="{FF2B5EF4-FFF2-40B4-BE49-F238E27FC236}">
                    <a16:creationId xmlns:a16="http://schemas.microsoft.com/office/drawing/2014/main" id="{7EA32F6A-5151-4571-1D65-BADD87B4DBA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solidFill>
                <a:srgbClr val="E68D66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Text Box 258">
                <a:extLst>
                  <a:ext uri="{FF2B5EF4-FFF2-40B4-BE49-F238E27FC236}">
                    <a16:creationId xmlns:a16="http://schemas.microsoft.com/office/drawing/2014/main" id="{1232537D-54A4-25B3-252F-BB18C4BAEAC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90723" y="1744876"/>
                <a:ext cx="10344756" cy="524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Dụng cụ thí nghiệm.</a:t>
                </a:r>
              </a:p>
            </p:txBody>
          </p:sp>
        </p:grpSp>
        <p:sp>
          <p:nvSpPr>
            <p:cNvPr id="6" name="Text Box 259">
              <a:extLst>
                <a:ext uri="{FF2B5EF4-FFF2-40B4-BE49-F238E27FC236}">
                  <a16:creationId xmlns:a16="http://schemas.microsoft.com/office/drawing/2014/main" id="{7D0C9497-0554-E882-2C2E-7D8FB55BD68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2478" y="1806575"/>
              <a:ext cx="356257" cy="46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b="1" dirty="0">
                  <a:solidFill>
                    <a:srgbClr val="FEFAC9">
                      <a:lumMod val="90000"/>
                    </a:srgbClr>
                  </a:solidFill>
                </a:rPr>
                <a:t>2</a:t>
              </a: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AC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55" descr="n26 fb Tran Phu">
            <a:extLst>
              <a:ext uri="{FF2B5EF4-FFF2-40B4-BE49-F238E27FC236}">
                <a16:creationId xmlns:a16="http://schemas.microsoft.com/office/drawing/2014/main" id="{2A7EF59E-9D9D-0D8E-E423-2767F31F6437}"/>
              </a:ext>
            </a:extLst>
          </p:cNvPr>
          <p:cNvGrpSpPr>
            <a:grpSpLocks/>
          </p:cNvGrpSpPr>
          <p:nvPr/>
        </p:nvGrpSpPr>
        <p:grpSpPr bwMode="auto">
          <a:xfrm>
            <a:off x="2575240" y="2137534"/>
            <a:ext cx="9018588" cy="1602226"/>
            <a:chOff x="238572" y="1437955"/>
            <a:chExt cx="7708836" cy="15805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D8D8EB-48A0-109E-EEC7-A5EEE8665B50}"/>
                </a:ext>
              </a:extLst>
            </p:cNvPr>
            <p:cNvSpPr/>
            <p:nvPr/>
          </p:nvSpPr>
          <p:spPr>
            <a:xfrm>
              <a:off x="1787525" y="1634848"/>
              <a:ext cx="6159883" cy="1204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Display Semibold" pitchFamily="2" charset="0"/>
                <a:ea typeface="+mn-ea"/>
                <a:cs typeface="+mn-cs"/>
              </a:endParaRPr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13E13119-9AC2-8AF4-7110-39D2193B9458}"/>
                </a:ext>
              </a:extLst>
            </p:cNvPr>
            <p:cNvSpPr/>
            <p:nvPr/>
          </p:nvSpPr>
          <p:spPr>
            <a:xfrm>
              <a:off x="246510" y="14474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04746327-28DC-8917-066A-E4D05A3E7A35}"/>
                </a:ext>
              </a:extLst>
            </p:cNvPr>
            <p:cNvSpPr/>
            <p:nvPr/>
          </p:nvSpPr>
          <p:spPr>
            <a:xfrm flipV="1">
              <a:off x="271911" y="28407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68C75DE4-BFA2-0B1E-F454-D2862DA0B189}"/>
                </a:ext>
              </a:extLst>
            </p:cNvPr>
            <p:cNvSpPr/>
            <p:nvPr/>
          </p:nvSpPr>
          <p:spPr>
            <a:xfrm>
              <a:off x="238572" y="1437955"/>
              <a:ext cx="1570139" cy="1558337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solidFill>
              <a:srgbClr val="DCBD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 descr="n26 fb Tran Phu">
            <a:extLst>
              <a:ext uri="{FF2B5EF4-FFF2-40B4-BE49-F238E27FC236}">
                <a16:creationId xmlns:a16="http://schemas.microsoft.com/office/drawing/2014/main" id="{372F30A3-5F2A-CD71-98C9-3F80D64E5A7A}"/>
              </a:ext>
            </a:extLst>
          </p:cNvPr>
          <p:cNvSpPr txBox="1"/>
          <p:nvPr/>
        </p:nvSpPr>
        <p:spPr>
          <a:xfrm>
            <a:off x="2825055" y="570589"/>
            <a:ext cx="9287480" cy="523220"/>
          </a:xfrm>
          <a:prstGeom prst="rect">
            <a:avLst/>
          </a:prstGeom>
          <a:solidFill>
            <a:srgbClr val="FDBD5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II. THỰC HÀNH ĐO NHIỆT HOÁ HƠI RIÊNG CỦA NƯỚC.</a:t>
            </a:r>
          </a:p>
        </p:txBody>
      </p:sp>
      <p:sp>
        <p:nvSpPr>
          <p:cNvPr id="16" name="Rectangle 15" descr="n26 fb Tran Phu">
            <a:extLst>
              <a:ext uri="{FF2B5EF4-FFF2-40B4-BE49-F238E27FC236}">
                <a16:creationId xmlns:a16="http://schemas.microsoft.com/office/drawing/2014/main" id="{C983C695-BA6A-1677-1EB8-9C12430F8EEC}"/>
              </a:ext>
            </a:extLst>
          </p:cNvPr>
          <p:cNvSpPr/>
          <p:nvPr/>
        </p:nvSpPr>
        <p:spPr>
          <a:xfrm>
            <a:off x="4470907" y="2260963"/>
            <a:ext cx="6854312" cy="127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4.1).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nóng</a:t>
            </a:r>
            <a:r>
              <a:rPr lang="en-US" sz="23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7" name="Picture 16" descr="n26 fb Tran Phu">
            <a:extLst>
              <a:ext uri="{FF2B5EF4-FFF2-40B4-BE49-F238E27FC236}">
                <a16:creationId xmlns:a16="http://schemas.microsoft.com/office/drawing/2014/main" id="{BBCC34D0-B1BC-3A21-F34D-74F0BB546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17" y="3949904"/>
            <a:ext cx="5863499" cy="27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260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Freeform 10" descr="n26 fb Tran Phu">
            <a:extLst>
              <a:ext uri="{FF2B5EF4-FFF2-40B4-BE49-F238E27FC236}">
                <a16:creationId xmlns:a16="http://schemas.microsoft.com/office/drawing/2014/main" id="{0D9028F5-583F-0FF5-20E6-5348D01A975D}"/>
              </a:ext>
            </a:extLst>
          </p:cNvPr>
          <p:cNvSpPr/>
          <p:nvPr/>
        </p:nvSpPr>
        <p:spPr>
          <a:xfrm>
            <a:off x="11165432" y="5857146"/>
            <a:ext cx="997834" cy="784986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5" descr="n26 fb Tran Phu">
            <a:extLst>
              <a:ext uri="{FF2B5EF4-FFF2-40B4-BE49-F238E27FC236}">
                <a16:creationId xmlns:a16="http://schemas.microsoft.com/office/drawing/2014/main" id="{9198795C-B165-C0A4-5832-8B1C042D4D29}"/>
              </a:ext>
            </a:extLst>
          </p:cNvPr>
          <p:cNvGrpSpPr>
            <a:grpSpLocks/>
          </p:cNvGrpSpPr>
          <p:nvPr/>
        </p:nvGrpSpPr>
        <p:grpSpPr bwMode="auto">
          <a:xfrm>
            <a:off x="3022854" y="1411226"/>
            <a:ext cx="9437326" cy="494446"/>
            <a:chOff x="2057400" y="1685672"/>
            <a:chExt cx="11116074" cy="583646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7EF57ED6-5528-4710-ACB5-FC8D26DC5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685672"/>
              <a:ext cx="11116074" cy="576039"/>
              <a:chOff x="2057400" y="1685672"/>
              <a:chExt cx="11116074" cy="576039"/>
            </a:xfrm>
          </p:grpSpPr>
          <p:sp>
            <p:nvSpPr>
              <p:cNvPr id="8" name="Rectangle 257">
                <a:extLst>
                  <a:ext uri="{FF2B5EF4-FFF2-40B4-BE49-F238E27FC236}">
                    <a16:creationId xmlns:a16="http://schemas.microsoft.com/office/drawing/2014/main" id="{F1DBF47A-D0AF-0FC5-53FB-A0D3647A7F6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solidFill>
                <a:srgbClr val="E68D66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Text Box 258">
                <a:extLst>
                  <a:ext uri="{FF2B5EF4-FFF2-40B4-BE49-F238E27FC236}">
                    <a16:creationId xmlns:a16="http://schemas.microsoft.com/office/drawing/2014/main" id="{E08BC021-69E3-7D68-E352-7766875ED05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28718" y="1685672"/>
                <a:ext cx="10344756" cy="524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Thiết kế phương án thí nghiệm</a:t>
                </a:r>
              </a:p>
            </p:txBody>
          </p:sp>
        </p:grpSp>
        <p:sp>
          <p:nvSpPr>
            <p:cNvPr id="6" name="Text Box 259">
              <a:extLst>
                <a:ext uri="{FF2B5EF4-FFF2-40B4-BE49-F238E27FC236}">
                  <a16:creationId xmlns:a16="http://schemas.microsoft.com/office/drawing/2014/main" id="{0ECCA336-AEFC-D133-890E-F9D87A8A0D0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2478" y="1806575"/>
              <a:ext cx="356257" cy="46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b="1" dirty="0">
                  <a:solidFill>
                    <a:srgbClr val="FEFAC9">
                      <a:lumMod val="90000"/>
                    </a:srgbClr>
                  </a:solidFill>
                </a:rPr>
                <a:t>3</a:t>
              </a: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AC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55" descr="n26 fb Tran Phu">
            <a:extLst>
              <a:ext uri="{FF2B5EF4-FFF2-40B4-BE49-F238E27FC236}">
                <a16:creationId xmlns:a16="http://schemas.microsoft.com/office/drawing/2014/main" id="{E704B50D-D3FE-B94E-4358-03DD1AD830ED}"/>
              </a:ext>
            </a:extLst>
          </p:cNvPr>
          <p:cNvGrpSpPr>
            <a:grpSpLocks/>
          </p:cNvGrpSpPr>
          <p:nvPr/>
        </p:nvGrpSpPr>
        <p:grpSpPr bwMode="auto">
          <a:xfrm>
            <a:off x="2706114" y="2570926"/>
            <a:ext cx="9406420" cy="2875847"/>
            <a:chOff x="238572" y="1437955"/>
            <a:chExt cx="8384312" cy="15805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FAC88E-2A99-61AB-92C0-1395B2D5B4D5}"/>
                </a:ext>
              </a:extLst>
            </p:cNvPr>
            <p:cNvSpPr/>
            <p:nvPr/>
          </p:nvSpPr>
          <p:spPr>
            <a:xfrm>
              <a:off x="1787525" y="1634848"/>
              <a:ext cx="6835359" cy="1204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Display Semibold" pitchFamily="2" charset="0"/>
                <a:ea typeface="+mn-ea"/>
                <a:cs typeface="+mn-cs"/>
              </a:endParaRPr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53067B70-10DF-5657-EAE0-D17F9BC567E9}"/>
                </a:ext>
              </a:extLst>
            </p:cNvPr>
            <p:cNvSpPr/>
            <p:nvPr/>
          </p:nvSpPr>
          <p:spPr>
            <a:xfrm>
              <a:off x="246510" y="14474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8A74C600-6E0D-9C3D-5335-E29ECFD2FC23}"/>
                </a:ext>
              </a:extLst>
            </p:cNvPr>
            <p:cNvSpPr/>
            <p:nvPr/>
          </p:nvSpPr>
          <p:spPr>
            <a:xfrm flipV="1">
              <a:off x="271911" y="28407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87D91FD9-7FE6-7100-90FC-9B5590B42D30}"/>
                </a:ext>
              </a:extLst>
            </p:cNvPr>
            <p:cNvSpPr/>
            <p:nvPr/>
          </p:nvSpPr>
          <p:spPr>
            <a:xfrm>
              <a:off x="238572" y="1437955"/>
              <a:ext cx="1570139" cy="1558337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solidFill>
              <a:srgbClr val="DCBD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 descr="n26 fb Tran Phu">
            <a:extLst>
              <a:ext uri="{FF2B5EF4-FFF2-40B4-BE49-F238E27FC236}">
                <a16:creationId xmlns:a16="http://schemas.microsoft.com/office/drawing/2014/main" id="{CE08A3DE-0DEA-7F92-AD53-71AE07D4A27F}"/>
              </a:ext>
            </a:extLst>
          </p:cNvPr>
          <p:cNvSpPr txBox="1"/>
          <p:nvPr/>
        </p:nvSpPr>
        <p:spPr>
          <a:xfrm>
            <a:off x="2841904" y="496683"/>
            <a:ext cx="9133116" cy="523220"/>
          </a:xfrm>
          <a:prstGeom prst="rect">
            <a:avLst/>
          </a:prstGeom>
          <a:solidFill>
            <a:srgbClr val="FDBD5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II. THỰC HÀNH ĐO NHIỆT HOÁ HƠI RIÊNG CỦA NƯỚC.</a:t>
            </a:r>
          </a:p>
        </p:txBody>
      </p:sp>
      <p:sp>
        <p:nvSpPr>
          <p:cNvPr id="16" name="Rectangle 15" descr="n26 fb Tran Phu">
            <a:extLst>
              <a:ext uri="{FF2B5EF4-FFF2-40B4-BE49-F238E27FC236}">
                <a16:creationId xmlns:a16="http://schemas.microsoft.com/office/drawing/2014/main" id="{11E4B8A5-0DD4-6743-B6FA-D6944FBE8934}"/>
              </a:ext>
            </a:extLst>
          </p:cNvPr>
          <p:cNvSpPr/>
          <p:nvPr/>
        </p:nvSpPr>
        <p:spPr>
          <a:xfrm>
            <a:off x="4516233" y="2841768"/>
            <a:ext cx="7417253" cy="2179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Cách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810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9" y="-115579"/>
            <a:ext cx="2501516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Freeform 10" descr="n26 fb Tran Phu">
            <a:extLst>
              <a:ext uri="{FF2B5EF4-FFF2-40B4-BE49-F238E27FC236}">
                <a16:creationId xmlns:a16="http://schemas.microsoft.com/office/drawing/2014/main" id="{0D9028F5-583F-0FF5-20E6-5348D01A975D}"/>
              </a:ext>
            </a:extLst>
          </p:cNvPr>
          <p:cNvSpPr/>
          <p:nvPr/>
        </p:nvSpPr>
        <p:spPr>
          <a:xfrm>
            <a:off x="11165432" y="5857146"/>
            <a:ext cx="997834" cy="784986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5" descr="n26 fb Tran Phu">
            <a:extLst>
              <a:ext uri="{FF2B5EF4-FFF2-40B4-BE49-F238E27FC236}">
                <a16:creationId xmlns:a16="http://schemas.microsoft.com/office/drawing/2014/main" id="{76C7EA23-69B3-3EF6-A41D-64B7149735BD}"/>
              </a:ext>
            </a:extLst>
          </p:cNvPr>
          <p:cNvGrpSpPr>
            <a:grpSpLocks/>
          </p:cNvGrpSpPr>
          <p:nvPr/>
        </p:nvGrpSpPr>
        <p:grpSpPr bwMode="auto">
          <a:xfrm>
            <a:off x="3093870" y="1412444"/>
            <a:ext cx="8338129" cy="582286"/>
            <a:chOff x="2057400" y="1685672"/>
            <a:chExt cx="8339753" cy="583646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4EA23B42-955F-50ED-74B6-7D01AA83AE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685672"/>
              <a:ext cx="8339753" cy="576039"/>
              <a:chOff x="2057400" y="1685672"/>
              <a:chExt cx="8339753" cy="576039"/>
            </a:xfrm>
          </p:grpSpPr>
          <p:sp>
            <p:nvSpPr>
              <p:cNvPr id="8" name="Rectangle 257">
                <a:extLst>
                  <a:ext uri="{FF2B5EF4-FFF2-40B4-BE49-F238E27FC236}">
                    <a16:creationId xmlns:a16="http://schemas.microsoft.com/office/drawing/2014/main" id="{EA91FD91-9563-D5DF-8FAE-ED4AC43F138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solidFill>
                <a:srgbClr val="E68D66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Text Box 258">
                <a:extLst>
                  <a:ext uri="{FF2B5EF4-FFF2-40B4-BE49-F238E27FC236}">
                    <a16:creationId xmlns:a16="http://schemas.microsoft.com/office/drawing/2014/main" id="{8F6E573E-FB57-CA06-DE60-F97C9352CE8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28719" y="1685672"/>
                <a:ext cx="7568434" cy="524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Thiết kế phương án thí nghiệm</a:t>
                </a:r>
              </a:p>
            </p:txBody>
          </p:sp>
        </p:grpSp>
        <p:sp>
          <p:nvSpPr>
            <p:cNvPr id="6" name="Text Box 259">
              <a:extLst>
                <a:ext uri="{FF2B5EF4-FFF2-40B4-BE49-F238E27FC236}">
                  <a16:creationId xmlns:a16="http://schemas.microsoft.com/office/drawing/2014/main" id="{C193C8E0-39E7-68A4-B039-720BD6EFD36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2478" y="1806575"/>
              <a:ext cx="356257" cy="46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b="1" dirty="0">
                  <a:solidFill>
                    <a:srgbClr val="FEFAC9">
                      <a:lumMod val="90000"/>
                    </a:srgbClr>
                  </a:solidFill>
                </a:rPr>
                <a:t>4</a:t>
              </a: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AC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55" descr="n26 fb Tran Phu">
            <a:extLst>
              <a:ext uri="{FF2B5EF4-FFF2-40B4-BE49-F238E27FC236}">
                <a16:creationId xmlns:a16="http://schemas.microsoft.com/office/drawing/2014/main" id="{3F69590A-F32D-8DFA-278F-1E9E1223FA94}"/>
              </a:ext>
            </a:extLst>
          </p:cNvPr>
          <p:cNvGrpSpPr>
            <a:grpSpLocks/>
          </p:cNvGrpSpPr>
          <p:nvPr/>
        </p:nvGrpSpPr>
        <p:grpSpPr bwMode="auto">
          <a:xfrm>
            <a:off x="3093870" y="2601687"/>
            <a:ext cx="8738901" cy="2723248"/>
            <a:chOff x="238572" y="1437955"/>
            <a:chExt cx="8078960" cy="15805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1520D7-554A-2E6A-D3B2-1106D671FE06}"/>
                </a:ext>
              </a:extLst>
            </p:cNvPr>
            <p:cNvSpPr/>
            <p:nvPr/>
          </p:nvSpPr>
          <p:spPr>
            <a:xfrm>
              <a:off x="1787525" y="1634848"/>
              <a:ext cx="6530007" cy="1204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Display Semibold" pitchFamily="2" charset="0"/>
                <a:ea typeface="+mn-ea"/>
                <a:cs typeface="+mn-cs"/>
              </a:endParaRPr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462C7B18-6B03-DA58-23A7-55AE591C955D}"/>
                </a:ext>
              </a:extLst>
            </p:cNvPr>
            <p:cNvSpPr/>
            <p:nvPr/>
          </p:nvSpPr>
          <p:spPr>
            <a:xfrm>
              <a:off x="246510" y="14474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6BD4B9C8-8F9D-E47D-1FD9-E63D200809B7}"/>
                </a:ext>
              </a:extLst>
            </p:cNvPr>
            <p:cNvSpPr/>
            <p:nvPr/>
          </p:nvSpPr>
          <p:spPr>
            <a:xfrm flipV="1">
              <a:off x="271911" y="28407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3B19DEFF-8960-0F44-C0D7-478007AFB2DB}"/>
                </a:ext>
              </a:extLst>
            </p:cNvPr>
            <p:cNvSpPr/>
            <p:nvPr/>
          </p:nvSpPr>
          <p:spPr>
            <a:xfrm>
              <a:off x="238572" y="1437955"/>
              <a:ext cx="1570139" cy="1558337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solidFill>
              <a:srgbClr val="DCBD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 descr="n26 fb Tran Phu">
            <a:extLst>
              <a:ext uri="{FF2B5EF4-FFF2-40B4-BE49-F238E27FC236}">
                <a16:creationId xmlns:a16="http://schemas.microsoft.com/office/drawing/2014/main" id="{1DF6822F-E6B0-DD49-2C83-A901B95C8C76}"/>
              </a:ext>
            </a:extLst>
          </p:cNvPr>
          <p:cNvSpPr txBox="1"/>
          <p:nvPr/>
        </p:nvSpPr>
        <p:spPr>
          <a:xfrm>
            <a:off x="3093870" y="668295"/>
            <a:ext cx="8969843" cy="523220"/>
          </a:xfrm>
          <a:prstGeom prst="rect">
            <a:avLst/>
          </a:prstGeom>
          <a:solidFill>
            <a:srgbClr val="FDBD5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II. THỰC HÀNH ĐO NHIỆT HOÁ HƠI RIÊNG CỦA NƯỚC.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Rectangle 15" descr="n26 fb Tran Phu">
            <a:extLst>
              <a:ext uri="{FF2B5EF4-FFF2-40B4-BE49-F238E27FC236}">
                <a16:creationId xmlns:a16="http://schemas.microsoft.com/office/drawing/2014/main" id="{73D1E50B-FE23-2C92-960B-A0178EE895CE}"/>
              </a:ext>
            </a:extLst>
          </p:cNvPr>
          <p:cNvSpPr/>
          <p:nvPr/>
        </p:nvSpPr>
        <p:spPr>
          <a:xfrm>
            <a:off x="4792268" y="3159327"/>
            <a:ext cx="6779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6.2.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86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35" descr="n26 fb Tran Phu">
            <a:extLst>
              <a:ext uri="{FF2B5EF4-FFF2-40B4-BE49-F238E27FC236}">
                <a16:creationId xmlns:a16="http://schemas.microsoft.com/office/drawing/2014/main" id="{619F4CDA-656C-7DF9-A8DB-A17CF6D2F6D3}"/>
              </a:ext>
            </a:extLst>
          </p:cNvPr>
          <p:cNvGrpSpPr>
            <a:grpSpLocks/>
          </p:cNvGrpSpPr>
          <p:nvPr/>
        </p:nvGrpSpPr>
        <p:grpSpPr bwMode="auto">
          <a:xfrm>
            <a:off x="3078875" y="1220616"/>
            <a:ext cx="6957424" cy="598234"/>
            <a:chOff x="2057400" y="1685672"/>
            <a:chExt cx="8339753" cy="583646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A0889527-941D-6837-CDF2-715B6C9F80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685672"/>
              <a:ext cx="8339753" cy="576039"/>
              <a:chOff x="2057400" y="1685672"/>
              <a:chExt cx="8339753" cy="576039"/>
            </a:xfrm>
          </p:grpSpPr>
          <p:sp>
            <p:nvSpPr>
              <p:cNvPr id="8" name="Rectangle 257">
                <a:extLst>
                  <a:ext uri="{FF2B5EF4-FFF2-40B4-BE49-F238E27FC236}">
                    <a16:creationId xmlns:a16="http://schemas.microsoft.com/office/drawing/2014/main" id="{53F72632-AC9B-F538-EA91-0AC27B9F51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solidFill>
                <a:srgbClr val="E68D66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Text Box 258">
                <a:extLst>
                  <a:ext uri="{FF2B5EF4-FFF2-40B4-BE49-F238E27FC236}">
                    <a16:creationId xmlns:a16="http://schemas.microsoft.com/office/drawing/2014/main" id="{BA162326-33E2-BB5B-7373-1AD7163CC75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28719" y="1685672"/>
                <a:ext cx="7568434" cy="524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Thiết kế phương án thí nghiệm</a:t>
                </a:r>
              </a:p>
            </p:txBody>
          </p:sp>
        </p:grpSp>
        <p:sp>
          <p:nvSpPr>
            <p:cNvPr id="6" name="Text Box 259">
              <a:extLst>
                <a:ext uri="{FF2B5EF4-FFF2-40B4-BE49-F238E27FC236}">
                  <a16:creationId xmlns:a16="http://schemas.microsoft.com/office/drawing/2014/main" id="{5CFB2438-CE16-EF12-7B44-39F3E712409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2478" y="1806575"/>
              <a:ext cx="356257" cy="46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b="1" dirty="0">
                  <a:solidFill>
                    <a:srgbClr val="FEFAC9">
                      <a:lumMod val="90000"/>
                    </a:srgbClr>
                  </a:solidFill>
                </a:rPr>
                <a:t>5</a:t>
              </a: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AC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 descr="n26 fb Tran Phu">
            <a:extLst>
              <a:ext uri="{FF2B5EF4-FFF2-40B4-BE49-F238E27FC236}">
                <a16:creationId xmlns:a16="http://schemas.microsoft.com/office/drawing/2014/main" id="{F070A907-271A-CCDE-73AB-64802B6E9DE2}"/>
              </a:ext>
            </a:extLst>
          </p:cNvPr>
          <p:cNvSpPr txBox="1"/>
          <p:nvPr/>
        </p:nvSpPr>
        <p:spPr>
          <a:xfrm>
            <a:off x="2850331" y="525873"/>
            <a:ext cx="9262203" cy="523220"/>
          </a:xfrm>
          <a:prstGeom prst="rect">
            <a:avLst/>
          </a:prstGeom>
          <a:solidFill>
            <a:srgbClr val="FDBD5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II. THỰC HÀNH ĐO NHIỆT HOÁ HƠI RIÊNG CỦA NƯỚC.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 10" descr="n26 fb Tran Phu">
            <a:extLst>
              <a:ext uri="{FF2B5EF4-FFF2-40B4-BE49-F238E27FC236}">
                <a16:creationId xmlns:a16="http://schemas.microsoft.com/office/drawing/2014/main" id="{E7F84BC5-B9A9-2180-3919-046A587F9976}"/>
              </a:ext>
            </a:extLst>
          </p:cNvPr>
          <p:cNvSpPr/>
          <p:nvPr/>
        </p:nvSpPr>
        <p:spPr>
          <a:xfrm>
            <a:off x="3290111" y="1668957"/>
            <a:ext cx="8490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6.2. Kết quả thí nghiệm đo nhiệt hoá hơi riêng của nước</a:t>
            </a:r>
          </a:p>
        </p:txBody>
      </p:sp>
      <p:graphicFrame>
        <p:nvGraphicFramePr>
          <p:cNvPr id="12" name="Table 11" descr="n26 fb Tran Phu">
            <a:extLst>
              <a:ext uri="{FF2B5EF4-FFF2-40B4-BE49-F238E27FC236}">
                <a16:creationId xmlns:a16="http://schemas.microsoft.com/office/drawing/2014/main" id="{2A5A706A-63B2-C386-3221-64FDB319A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67583"/>
              </p:ext>
            </p:extLst>
          </p:nvPr>
        </p:nvGraphicFramePr>
        <p:xfrm>
          <a:off x="3290111" y="2455038"/>
          <a:ext cx="8518630" cy="4207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036">
                  <a:extLst>
                    <a:ext uri="{9D8B030D-6E8A-4147-A177-3AD203B41FA5}">
                      <a16:colId xmlns:a16="http://schemas.microsoft.com/office/drawing/2014/main" val="2713846656"/>
                    </a:ext>
                  </a:extLst>
                </a:gridCol>
                <a:gridCol w="561792">
                  <a:extLst>
                    <a:ext uri="{9D8B030D-6E8A-4147-A177-3AD203B41FA5}">
                      <a16:colId xmlns:a16="http://schemas.microsoft.com/office/drawing/2014/main" val="1077327940"/>
                    </a:ext>
                  </a:extLst>
                </a:gridCol>
                <a:gridCol w="946415">
                  <a:extLst>
                    <a:ext uri="{9D8B030D-6E8A-4147-A177-3AD203B41FA5}">
                      <a16:colId xmlns:a16="http://schemas.microsoft.com/office/drawing/2014/main" val="3450352769"/>
                    </a:ext>
                  </a:extLst>
                </a:gridCol>
                <a:gridCol w="946415">
                  <a:extLst>
                    <a:ext uri="{9D8B030D-6E8A-4147-A177-3AD203B41FA5}">
                      <a16:colId xmlns:a16="http://schemas.microsoft.com/office/drawing/2014/main" val="291145744"/>
                    </a:ext>
                  </a:extLst>
                </a:gridCol>
                <a:gridCol w="946415">
                  <a:extLst>
                    <a:ext uri="{9D8B030D-6E8A-4147-A177-3AD203B41FA5}">
                      <a16:colId xmlns:a16="http://schemas.microsoft.com/office/drawing/2014/main" val="3981835584"/>
                    </a:ext>
                  </a:extLst>
                </a:gridCol>
                <a:gridCol w="946415">
                  <a:extLst>
                    <a:ext uri="{9D8B030D-6E8A-4147-A177-3AD203B41FA5}">
                      <a16:colId xmlns:a16="http://schemas.microsoft.com/office/drawing/2014/main" val="1632710627"/>
                    </a:ext>
                  </a:extLst>
                </a:gridCol>
                <a:gridCol w="946415">
                  <a:extLst>
                    <a:ext uri="{9D8B030D-6E8A-4147-A177-3AD203B41FA5}">
                      <a16:colId xmlns:a16="http://schemas.microsoft.com/office/drawing/2014/main" val="131010898"/>
                    </a:ext>
                  </a:extLst>
                </a:gridCol>
                <a:gridCol w="946415">
                  <a:extLst>
                    <a:ext uri="{9D8B030D-6E8A-4147-A177-3AD203B41FA5}">
                      <a16:colId xmlns:a16="http://schemas.microsoft.com/office/drawing/2014/main" val="1766334025"/>
                    </a:ext>
                  </a:extLst>
                </a:gridCol>
                <a:gridCol w="947312">
                  <a:extLst>
                    <a:ext uri="{9D8B030D-6E8A-4147-A177-3AD203B41FA5}">
                      <a16:colId xmlns:a16="http://schemas.microsoft.com/office/drawing/2014/main" val="678104317"/>
                    </a:ext>
                  </a:extLst>
                </a:gridCol>
              </a:tblGrid>
              <a:tr h="1104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1801" marR="61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1801" marR="61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120</a:t>
                      </a:r>
                      <a:endParaRPr lang="en-US" sz="22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1801" marR="61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240</a:t>
                      </a:r>
                      <a:endParaRPr lang="en-US" sz="22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1801" marR="61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360</a:t>
                      </a:r>
                      <a:endParaRPr lang="en-US" sz="22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1801" marR="61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480</a:t>
                      </a:r>
                      <a:endParaRPr lang="en-US" sz="22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1801" marR="61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</a:t>
                      </a:r>
                      <a:endParaRPr lang="en-US" sz="22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1801" marR="61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720</a:t>
                      </a:r>
                      <a:endParaRPr lang="en-US" sz="22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1801" marR="61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840</a:t>
                      </a:r>
                      <a:endParaRPr lang="en-US" sz="2200" dirty="0">
                        <a:solidFill>
                          <a:srgbClr val="0033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1801" marR="61801" marT="0" marB="0" anchor="ctr"/>
                </a:tc>
                <a:extLst>
                  <a:ext uri="{0D108BD9-81ED-4DB2-BD59-A6C34878D82A}">
                    <a16:rowId xmlns:a16="http://schemas.microsoft.com/office/drawing/2014/main" val="223175585"/>
                  </a:ext>
                </a:extLst>
              </a:tr>
              <a:tr h="154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suất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(W)</a:t>
                      </a:r>
                    </a:p>
                  </a:txBody>
                  <a:tcPr marL="61801" marR="618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val="727034456"/>
                  </a:ext>
                </a:extLst>
              </a:tr>
              <a:tr h="154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Khối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 (kg)</a:t>
                      </a:r>
                    </a:p>
                  </a:txBody>
                  <a:tcPr marL="61801" marR="618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val="94738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8511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2" descr="n26 fb Tran Phu">
            <a:extLst>
              <a:ext uri="{FF2B5EF4-FFF2-40B4-BE49-F238E27FC236}">
                <a16:creationId xmlns:a16="http://schemas.microsoft.com/office/drawing/2014/main" id="{2E2EB0CC-4AAF-484D-D23D-D4A5BEFF96D6}"/>
              </a:ext>
            </a:extLst>
          </p:cNvPr>
          <p:cNvGrpSpPr/>
          <p:nvPr/>
        </p:nvGrpSpPr>
        <p:grpSpPr>
          <a:xfrm>
            <a:off x="2738099" y="903796"/>
            <a:ext cx="9263743" cy="5562318"/>
            <a:chOff x="0" y="0"/>
            <a:chExt cx="4274726" cy="198375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A13E800-6032-8A3E-3F0D-2A9D2560181C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C772B8E7-C411-8FBC-9BC4-97AE8A08A67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5" descr="n26 fb Tran Phu">
            <a:extLst>
              <a:ext uri="{FF2B5EF4-FFF2-40B4-BE49-F238E27FC236}">
                <a16:creationId xmlns:a16="http://schemas.microsoft.com/office/drawing/2014/main" id="{A667F2A2-DE3E-D797-4C94-E4D474D021D5}"/>
              </a:ext>
            </a:extLst>
          </p:cNvPr>
          <p:cNvGrpSpPr/>
          <p:nvPr/>
        </p:nvGrpSpPr>
        <p:grpSpPr>
          <a:xfrm>
            <a:off x="3846920" y="111376"/>
            <a:ext cx="4498160" cy="641714"/>
            <a:chOff x="0" y="0"/>
            <a:chExt cx="2175804" cy="376692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A5C186E-7EBD-05D4-2B65-ABDAEA8353F2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1377DCFF-9696-5616-53B6-0B559883ABE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2" descr="n26 fb Tran Phu">
            <a:extLst>
              <a:ext uri="{FF2B5EF4-FFF2-40B4-BE49-F238E27FC236}">
                <a16:creationId xmlns:a16="http://schemas.microsoft.com/office/drawing/2014/main" id="{8F5AB50D-BFEA-CAAF-FA9B-A3FA301E0230}"/>
              </a:ext>
            </a:extLst>
          </p:cNvPr>
          <p:cNvSpPr txBox="1"/>
          <p:nvPr/>
        </p:nvSpPr>
        <p:spPr>
          <a:xfrm>
            <a:off x="4230908" y="-255597"/>
            <a:ext cx="3730184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3</a:t>
            </a:r>
          </a:p>
        </p:txBody>
      </p:sp>
      <p:sp>
        <p:nvSpPr>
          <p:cNvPr id="15" name="Rectangle 14" descr="n26 fb Tran Phu">
            <a:extLst>
              <a:ext uri="{FF2B5EF4-FFF2-40B4-BE49-F238E27FC236}">
                <a16:creationId xmlns:a16="http://schemas.microsoft.com/office/drawing/2014/main" id="{35FD664F-72B6-DE40-C0B0-84873DA143F1}"/>
              </a:ext>
            </a:extLst>
          </p:cNvPr>
          <p:cNvSpPr/>
          <p:nvPr/>
        </p:nvSpPr>
        <p:spPr>
          <a:xfrm>
            <a:off x="2893671" y="1357097"/>
            <a:ext cx="8184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6.2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 descr="n26 fb Tran Phu">
            <a:extLst>
              <a:ext uri="{FF2B5EF4-FFF2-40B4-BE49-F238E27FC236}">
                <a16:creationId xmlns:a16="http://schemas.microsoft.com/office/drawing/2014/main" id="{9FA73C59-ADDB-F8F5-6F66-81916060847E}"/>
              </a:ext>
            </a:extLst>
          </p:cNvPr>
          <p:cNvSpPr/>
          <p:nvPr/>
        </p:nvSpPr>
        <p:spPr>
          <a:xfrm>
            <a:off x="2900306" y="1774309"/>
            <a:ext cx="6690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1: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m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6" descr="n26 fb Tran Phu">
            <a:extLst>
              <a:ext uri="{FF2B5EF4-FFF2-40B4-BE49-F238E27FC236}">
                <a16:creationId xmlns:a16="http://schemas.microsoft.com/office/drawing/2014/main" id="{D25646B5-2B69-A8D7-B57C-BA412DC92AC9}"/>
              </a:ext>
            </a:extLst>
          </p:cNvPr>
          <p:cNvSpPr/>
          <p:nvPr/>
        </p:nvSpPr>
        <p:spPr>
          <a:xfrm>
            <a:off x="2914401" y="2185721"/>
            <a:ext cx="8951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2: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khảo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6.1).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P, Q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tuỳ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en-US" sz="2000" baseline="-25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 descr="n26 fb Tran Phu">
            <a:extLst>
              <a:ext uri="{FF2B5EF4-FFF2-40B4-BE49-F238E27FC236}">
                <a16:creationId xmlns:a16="http://schemas.microsoft.com/office/drawing/2014/main" id="{CF8EAF67-4452-6E0C-A191-1854BF965306}"/>
              </a:ext>
            </a:extLst>
          </p:cNvPr>
          <p:cNvSpPr/>
          <p:nvPr/>
        </p:nvSpPr>
        <p:spPr>
          <a:xfrm>
            <a:off x="2893670" y="3209175"/>
            <a:ext cx="8841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3: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dòng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 descr="n26 fb Tran Phu">
            <a:extLst>
              <a:ext uri="{FF2B5EF4-FFF2-40B4-BE49-F238E27FC236}">
                <a16:creationId xmlns:a16="http://schemas.microsoft.com/office/drawing/2014/main" id="{6090D14B-428D-AEEA-9762-0F01A01147FF}"/>
              </a:ext>
            </a:extLst>
          </p:cNvPr>
          <p:cNvSpPr/>
          <p:nvPr/>
        </p:nvSpPr>
        <p:spPr>
          <a:xfrm>
            <a:off x="2923501" y="3941673"/>
            <a:ext cx="7871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4: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ct 21" descr="n26 fb Tran Phu">
            <a:extLst>
              <a:ext uri="{FF2B5EF4-FFF2-40B4-BE49-F238E27FC236}">
                <a16:creationId xmlns:a16="http://schemas.microsoft.com/office/drawing/2014/main" id="{EC471968-6B92-3202-0700-D5980552E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165672"/>
              </p:ext>
            </p:extLst>
          </p:nvPr>
        </p:nvGraphicFramePr>
        <p:xfrm>
          <a:off x="9590313" y="3757133"/>
          <a:ext cx="2144486" cy="95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2844" imgH="523373" progId="Equation.DSMT4">
                  <p:embed/>
                </p:oleObj>
              </mc:Choice>
              <mc:Fallback>
                <p:oleObj name="Equation" r:id="rId2" imgW="1322844" imgH="523373" progId="Equation.DSMT4">
                  <p:embed/>
                  <p:pic>
                    <p:nvPicPr>
                      <p:cNvPr id="21" name="Object 20" descr="n26 fb Tran Phu">
                        <a:extLst>
                          <a:ext uri="{FF2B5EF4-FFF2-40B4-BE49-F238E27FC236}">
                            <a16:creationId xmlns:a16="http://schemas.microsoft.com/office/drawing/2014/main" id="{CFF55F03-C705-0F60-E318-9527599F4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90313" y="3757133"/>
                        <a:ext cx="2144486" cy="95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 descr="n26 fb Tran Phu">
            <a:extLst>
              <a:ext uri="{FF2B5EF4-FFF2-40B4-BE49-F238E27FC236}">
                <a16:creationId xmlns:a16="http://schemas.microsoft.com/office/drawing/2014/main" id="{9EC47AB0-BED1-2674-1F2F-DF206700DAEB}"/>
              </a:ext>
            </a:extLst>
          </p:cNvPr>
          <p:cNvSpPr/>
          <p:nvPr/>
        </p:nvSpPr>
        <p:spPr>
          <a:xfrm>
            <a:off x="2877698" y="4564711"/>
            <a:ext cx="8385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Trong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dòng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toả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gian                                     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gian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          </a:t>
            </a:r>
          </a:p>
        </p:txBody>
      </p:sp>
      <p:graphicFrame>
        <p:nvGraphicFramePr>
          <p:cNvPr id="24" name="Object 23" descr="n26 fb Tran Phu">
            <a:extLst>
              <a:ext uri="{FF2B5EF4-FFF2-40B4-BE49-F238E27FC236}">
                <a16:creationId xmlns:a16="http://schemas.microsoft.com/office/drawing/2014/main" id="{C61E08C3-131C-B1C5-7A03-01278010D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060594"/>
              </p:ext>
            </p:extLst>
          </p:nvPr>
        </p:nvGraphicFramePr>
        <p:xfrm>
          <a:off x="4296185" y="4469014"/>
          <a:ext cx="1307148" cy="560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1698" imgH="285607" progId="Equation.DSMT4">
                  <p:embed/>
                </p:oleObj>
              </mc:Choice>
              <mc:Fallback>
                <p:oleObj name="Equation" r:id="rId4" imgW="751698" imgH="285607" progId="Equation.DSMT4">
                  <p:embed/>
                  <p:pic>
                    <p:nvPicPr>
                      <p:cNvPr id="23" name="Object 22" descr="n26 fb Tran Phu">
                        <a:extLst>
                          <a:ext uri="{FF2B5EF4-FFF2-40B4-BE49-F238E27FC236}">
                            <a16:creationId xmlns:a16="http://schemas.microsoft.com/office/drawing/2014/main" id="{A5EEB844-E899-DC43-125E-5A93F06D4B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6185" y="4469014"/>
                        <a:ext cx="1307148" cy="560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 descr="n26 fb Tran Phu">
            <a:extLst>
              <a:ext uri="{FF2B5EF4-FFF2-40B4-BE49-F238E27FC236}">
                <a16:creationId xmlns:a16="http://schemas.microsoft.com/office/drawing/2014/main" id="{6E9A89D6-BA7D-DDCA-C00C-7BFC64B2D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26752"/>
              </p:ext>
            </p:extLst>
          </p:nvPr>
        </p:nvGraphicFramePr>
        <p:xfrm>
          <a:off x="5390617" y="4799681"/>
          <a:ext cx="2570475" cy="64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0995" imgH="256830" progId="Equation.DSMT4">
                  <p:embed/>
                </p:oleObj>
              </mc:Choice>
              <mc:Fallback>
                <p:oleObj name="Equation" r:id="rId6" imgW="1160995" imgH="256830" progId="Equation.DSMT4">
                  <p:embed/>
                  <p:pic>
                    <p:nvPicPr>
                      <p:cNvPr id="24" name="Object 23" descr="n26 fb Tran Phu">
                        <a:extLst>
                          <a:ext uri="{FF2B5EF4-FFF2-40B4-BE49-F238E27FC236}">
                            <a16:creationId xmlns:a16="http://schemas.microsoft.com/office/drawing/2014/main" id="{8F72BEF6-C21C-1748-551A-1B8005D892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0617" y="4799681"/>
                        <a:ext cx="2570475" cy="642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 descr="n26 fb Tran Phu">
            <a:extLst>
              <a:ext uri="{FF2B5EF4-FFF2-40B4-BE49-F238E27FC236}">
                <a16:creationId xmlns:a16="http://schemas.microsoft.com/office/drawing/2014/main" id="{80EB3AE7-3166-718B-DA8B-94B2490389B8}"/>
              </a:ext>
            </a:extLst>
          </p:cNvPr>
          <p:cNvSpPr/>
          <p:nvPr/>
        </p:nvSpPr>
        <p:spPr>
          <a:xfrm>
            <a:off x="2988812" y="5607242"/>
            <a:ext cx="8076505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5: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?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10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3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2" descr="n26 fb Tran Phu">
            <a:extLst>
              <a:ext uri="{FF2B5EF4-FFF2-40B4-BE49-F238E27FC236}">
                <a16:creationId xmlns:a16="http://schemas.microsoft.com/office/drawing/2014/main" id="{70698D50-D4FB-0F48-4D0C-35F67B11978A}"/>
              </a:ext>
            </a:extLst>
          </p:cNvPr>
          <p:cNvGrpSpPr/>
          <p:nvPr/>
        </p:nvGrpSpPr>
        <p:grpSpPr>
          <a:xfrm>
            <a:off x="6235543" y="647600"/>
            <a:ext cx="6306513" cy="5776464"/>
            <a:chOff x="0" y="0"/>
            <a:chExt cx="4274726" cy="198375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B281ED0-2EB2-3EEA-0570-5AB15C2D8A78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EAF35BF5-F917-10E7-C9F3-B1FADCB8921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AutoShape 9" descr="n26 fb Tran Phu">
            <a:extLst>
              <a:ext uri="{FF2B5EF4-FFF2-40B4-BE49-F238E27FC236}">
                <a16:creationId xmlns:a16="http://schemas.microsoft.com/office/drawing/2014/main" id="{E1A5DBA8-0C63-DACD-037C-CEEF6E836EC1}"/>
              </a:ext>
            </a:extLst>
          </p:cNvPr>
          <p:cNvSpPr/>
          <p:nvPr/>
        </p:nvSpPr>
        <p:spPr>
          <a:xfrm rot="16200000" flipV="1">
            <a:off x="9964511" y="3369785"/>
            <a:ext cx="5074318" cy="26318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0" descr="n26 fb Tran Phu">
            <a:extLst>
              <a:ext uri="{FF2B5EF4-FFF2-40B4-BE49-F238E27FC236}">
                <a16:creationId xmlns:a16="http://schemas.microsoft.com/office/drawing/2014/main" id="{48E33359-25D3-3A31-9E67-921FA7A838B0}"/>
              </a:ext>
            </a:extLst>
          </p:cNvPr>
          <p:cNvSpPr/>
          <p:nvPr/>
        </p:nvSpPr>
        <p:spPr>
          <a:xfrm>
            <a:off x="11556637" y="5940503"/>
            <a:ext cx="1485555" cy="1164135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 descr="n26 fb Tran Phu">
            <a:extLst>
              <a:ext uri="{FF2B5EF4-FFF2-40B4-BE49-F238E27FC236}">
                <a16:creationId xmlns:a16="http://schemas.microsoft.com/office/drawing/2014/main" id="{C8BC8479-52D5-A39A-CEF6-BC8B63A66442}"/>
              </a:ext>
            </a:extLst>
          </p:cNvPr>
          <p:cNvSpPr txBox="1"/>
          <p:nvPr/>
        </p:nvSpPr>
        <p:spPr>
          <a:xfrm>
            <a:off x="6615065" y="757481"/>
            <a:ext cx="5645555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2" descr="n26 fb Tran Phu">
            <a:extLst>
              <a:ext uri="{FF2B5EF4-FFF2-40B4-BE49-F238E27FC236}">
                <a16:creationId xmlns:a16="http://schemas.microsoft.com/office/drawing/2014/main" id="{CC7688C0-5AB7-496F-DA45-DE0DD23E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11" y="621879"/>
            <a:ext cx="433253" cy="7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 descr="n26 fb Tran Phu">
            <a:extLst>
              <a:ext uri="{FF2B5EF4-FFF2-40B4-BE49-F238E27FC236}">
                <a16:creationId xmlns:a16="http://schemas.microsoft.com/office/drawing/2014/main" id="{18DCF05D-DD64-0E0B-BE98-CD487B6EC370}"/>
              </a:ext>
            </a:extLst>
          </p:cNvPr>
          <p:cNvSpPr txBox="1"/>
          <p:nvPr/>
        </p:nvSpPr>
        <p:spPr>
          <a:xfrm>
            <a:off x="2842068" y="1557013"/>
            <a:ext cx="2670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3</a:t>
            </a:r>
          </a:p>
        </p:txBody>
      </p:sp>
      <p:sp>
        <p:nvSpPr>
          <p:cNvPr id="13" name="Rectangle 12" descr="n26 fb Tran Phu">
            <a:extLst>
              <a:ext uri="{FF2B5EF4-FFF2-40B4-BE49-F238E27FC236}">
                <a16:creationId xmlns:a16="http://schemas.microsoft.com/office/drawing/2014/main" id="{C54D1F62-441C-14D6-3549-2AABA4CBCE4F}"/>
              </a:ext>
            </a:extLst>
          </p:cNvPr>
          <p:cNvSpPr/>
          <p:nvPr/>
        </p:nvSpPr>
        <p:spPr>
          <a:xfrm>
            <a:off x="2575240" y="2045792"/>
            <a:ext cx="3375712" cy="147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 descr="n26 fb Tran Phu">
            <a:extLst>
              <a:ext uri="{FF2B5EF4-FFF2-40B4-BE49-F238E27FC236}">
                <a16:creationId xmlns:a16="http://schemas.microsoft.com/office/drawing/2014/main" id="{2B90E7F5-6BC5-3DA7-15A2-B412FB554DD9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08" y="1731828"/>
            <a:ext cx="4507540" cy="2938324"/>
          </a:xfrm>
          <a:prstGeom prst="rect">
            <a:avLst/>
          </a:prstGeom>
        </p:spPr>
      </p:pic>
      <p:sp>
        <p:nvSpPr>
          <p:cNvPr id="15" name="Rectangle 14" descr="n26 fb Tran Phu">
            <a:extLst>
              <a:ext uri="{FF2B5EF4-FFF2-40B4-BE49-F238E27FC236}">
                <a16:creationId xmlns:a16="http://schemas.microsoft.com/office/drawing/2014/main" id="{0092E23F-DB3B-C014-753C-5ED589A7ED5F}"/>
              </a:ext>
            </a:extLst>
          </p:cNvPr>
          <p:cNvSpPr/>
          <p:nvPr/>
        </p:nvSpPr>
        <p:spPr>
          <a:xfrm>
            <a:off x="6835846" y="1275465"/>
            <a:ext cx="5137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1: 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Đồ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m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 15" descr="n26 fb Tran Phu">
            <a:extLst>
              <a:ext uri="{FF2B5EF4-FFF2-40B4-BE49-F238E27FC236}">
                <a16:creationId xmlns:a16="http://schemas.microsoft.com/office/drawing/2014/main" id="{334DC715-1BF0-7020-3DA3-672EA30A2C9F}"/>
              </a:ext>
            </a:extLst>
          </p:cNvPr>
          <p:cNvSpPr/>
          <p:nvPr/>
        </p:nvSpPr>
        <p:spPr>
          <a:xfrm>
            <a:off x="2575240" y="3740869"/>
            <a:ext cx="35439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2: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khảo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6.1).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P, Q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tuỳ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en-US" sz="2000" baseline="-25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 descr="n26 fb Tran Phu">
            <a:extLst>
              <a:ext uri="{FF2B5EF4-FFF2-40B4-BE49-F238E27FC236}">
                <a16:creationId xmlns:a16="http://schemas.microsoft.com/office/drawing/2014/main" id="{02073E46-1879-EB68-BF6B-01BB8F0A82CD}"/>
              </a:ext>
            </a:extLst>
          </p:cNvPr>
          <p:cNvSpPr/>
          <p:nvPr/>
        </p:nvSpPr>
        <p:spPr>
          <a:xfrm>
            <a:off x="6634417" y="4795430"/>
            <a:ext cx="5508767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2: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Dựa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thị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P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 descr="n26 fb Tran Phu">
            <a:extLst>
              <a:ext uri="{FF2B5EF4-FFF2-40B4-BE49-F238E27FC236}">
                <a16:creationId xmlns:a16="http://schemas.microsoft.com/office/drawing/2014/main" id="{43060B2A-8FF2-BF45-171B-77097DC06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56505"/>
              </p:ext>
            </p:extLst>
          </p:nvPr>
        </p:nvGraphicFramePr>
        <p:xfrm>
          <a:off x="6765243" y="5103924"/>
          <a:ext cx="4258385" cy="53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28800" imgH="228600" progId="Equation.DSMT4">
                  <p:embed/>
                </p:oleObj>
              </mc:Choice>
              <mc:Fallback>
                <p:oleObj name="Equation" r:id="rId7" imgW="1828800" imgH="228600" progId="Equation.DSMT4">
                  <p:embed/>
                  <p:pic>
                    <p:nvPicPr>
                      <p:cNvPr id="14" name="Object 13" descr="n26 fb Tran Phu">
                        <a:extLst>
                          <a:ext uri="{FF2B5EF4-FFF2-40B4-BE49-F238E27FC236}">
                            <a16:creationId xmlns:a16="http://schemas.microsoft.com/office/drawing/2014/main" id="{547E53A1-76B6-57D8-8816-979D7E103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5243" y="5103924"/>
                        <a:ext cx="4258385" cy="53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 descr="n26 fb Tran Phu">
            <a:extLst>
              <a:ext uri="{FF2B5EF4-FFF2-40B4-BE49-F238E27FC236}">
                <a16:creationId xmlns:a16="http://schemas.microsoft.com/office/drawing/2014/main" id="{48174AF4-40DA-99E1-A25A-261BC33E2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17043"/>
              </p:ext>
            </p:extLst>
          </p:nvPr>
        </p:nvGraphicFramePr>
        <p:xfrm>
          <a:off x="6761047" y="5743323"/>
          <a:ext cx="4196506" cy="52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36444" imgH="228414" progId="Equation.DSMT4">
                  <p:embed/>
                </p:oleObj>
              </mc:Choice>
              <mc:Fallback>
                <p:oleObj name="Equation" r:id="rId9" imgW="1836444" imgH="228414" progId="Equation.DSMT4">
                  <p:embed/>
                  <p:pic>
                    <p:nvPicPr>
                      <p:cNvPr id="18" name="Object 17" descr="n26 fb Tran Phu">
                        <a:extLst>
                          <a:ext uri="{FF2B5EF4-FFF2-40B4-BE49-F238E27FC236}">
                            <a16:creationId xmlns:a16="http://schemas.microsoft.com/office/drawing/2014/main" id="{6A3A7B47-4333-779C-C0AC-0CE9401B1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61047" y="5743323"/>
                        <a:ext cx="4196506" cy="522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921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95">
              <a:srgbClr val="FFF2E2"/>
            </a:gs>
            <a:gs pos="100000">
              <a:srgbClr val="FFF2E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 descr="n26 fb Tran Phu">
            <a:extLst>
              <a:ext uri="{FF2B5EF4-FFF2-40B4-BE49-F238E27FC236}">
                <a16:creationId xmlns:a16="http://schemas.microsoft.com/office/drawing/2014/main" id="{A530BC2C-3192-12E4-1659-0DD02C902C7F}"/>
              </a:ext>
            </a:extLst>
          </p:cNvPr>
          <p:cNvGrpSpPr>
            <a:grpSpLocks/>
          </p:cNvGrpSpPr>
          <p:nvPr/>
        </p:nvGrpSpPr>
        <p:grpSpPr bwMode="auto">
          <a:xfrm>
            <a:off x="374072" y="36900"/>
            <a:ext cx="7459663" cy="1136732"/>
            <a:chOff x="764157" y="244234"/>
            <a:chExt cx="7459662" cy="1136732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25651" name="Group 1">
              <a:extLst>
                <a:ext uri="{FF2B5EF4-FFF2-40B4-BE49-F238E27FC236}">
                  <a16:creationId xmlns:a16="http://schemas.microsoft.com/office/drawing/2014/main" id="{5688A415-EEA0-6FAA-0FBE-CEA52A21D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157" y="545699"/>
              <a:ext cx="7459662" cy="630237"/>
              <a:chOff x="1580873" y="1290088"/>
              <a:chExt cx="5761832" cy="559048"/>
            </a:xfrm>
            <a:grpFill/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4A66115A-084E-73C2-D6CC-30D7A50BFB6E}"/>
                  </a:ext>
                </a:extLst>
              </p:cNvPr>
              <p:cNvSpPr/>
              <p:nvPr/>
            </p:nvSpPr>
            <p:spPr>
              <a:xfrm>
                <a:off x="1580873" y="1290088"/>
                <a:ext cx="5761832" cy="559048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61832" h="559049">
                    <a:moveTo>
                      <a:pt x="793" y="7938"/>
                    </a:moveTo>
                    <a:cubicBezTo>
                      <a:pt x="123031" y="32544"/>
                      <a:pt x="250031" y="23813"/>
                      <a:pt x="374650" y="31750"/>
                    </a:cubicBezTo>
                    <a:cubicBezTo>
                      <a:pt x="555361" y="27517"/>
                      <a:pt x="750359" y="32808"/>
                      <a:pt x="916782" y="19050"/>
                    </a:cubicBezTo>
                    <a:lnTo>
                      <a:pt x="4862512" y="19050"/>
                    </a:lnTo>
                    <a:lnTo>
                      <a:pt x="5076032" y="26988"/>
                    </a:lnTo>
                    <a:cubicBezTo>
                      <a:pt x="5303838" y="39423"/>
                      <a:pt x="5643562" y="28046"/>
                      <a:pt x="5759450" y="0"/>
                    </a:cubicBezTo>
                    <a:cubicBezTo>
                      <a:pt x="5713942" y="126736"/>
                      <a:pt x="5635095" y="193939"/>
                      <a:pt x="5577681" y="273050"/>
                    </a:cubicBezTo>
                    <a:lnTo>
                      <a:pt x="5761832" y="522287"/>
                    </a:lnTo>
                    <a:cubicBezTo>
                      <a:pt x="5652030" y="552713"/>
                      <a:pt x="5526881" y="557212"/>
                      <a:pt x="5251450" y="558800"/>
                    </a:cubicBezTo>
                    <a:lnTo>
                      <a:pt x="919163" y="550068"/>
                    </a:lnTo>
                    <a:lnTo>
                      <a:pt x="661194" y="553244"/>
                    </a:lnTo>
                    <a:cubicBezTo>
                      <a:pt x="526521" y="556419"/>
                      <a:pt x="206111" y="573881"/>
                      <a:pt x="0" y="527050"/>
                    </a:cubicBezTo>
                    <a:lnTo>
                      <a:pt x="200025" y="271463"/>
                    </a:lnTo>
                    <a:cubicBezTo>
                      <a:pt x="124089" y="193146"/>
                      <a:pt x="79110" y="136261"/>
                      <a:pt x="793" y="7938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2C091C4F-459C-5BA9-62D2-FBD876075B2E}"/>
                  </a:ext>
                </a:extLst>
              </p:cNvPr>
              <p:cNvSpPr/>
              <p:nvPr/>
            </p:nvSpPr>
            <p:spPr>
              <a:xfrm>
                <a:off x="1731694" y="1373313"/>
                <a:ext cx="5563190" cy="453435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61832" h="559049">
                    <a:moveTo>
                      <a:pt x="793" y="7938"/>
                    </a:moveTo>
                    <a:cubicBezTo>
                      <a:pt x="123031" y="32544"/>
                      <a:pt x="250031" y="23813"/>
                      <a:pt x="374650" y="31750"/>
                    </a:cubicBezTo>
                    <a:cubicBezTo>
                      <a:pt x="555361" y="27517"/>
                      <a:pt x="750359" y="32808"/>
                      <a:pt x="916782" y="19050"/>
                    </a:cubicBezTo>
                    <a:lnTo>
                      <a:pt x="4862512" y="19050"/>
                    </a:lnTo>
                    <a:lnTo>
                      <a:pt x="5076032" y="26988"/>
                    </a:lnTo>
                    <a:cubicBezTo>
                      <a:pt x="5303838" y="39423"/>
                      <a:pt x="5643562" y="28046"/>
                      <a:pt x="5759450" y="0"/>
                    </a:cubicBezTo>
                    <a:cubicBezTo>
                      <a:pt x="5713942" y="126736"/>
                      <a:pt x="5635095" y="193939"/>
                      <a:pt x="5577681" y="273050"/>
                    </a:cubicBezTo>
                    <a:lnTo>
                      <a:pt x="5761832" y="522287"/>
                    </a:lnTo>
                    <a:cubicBezTo>
                      <a:pt x="5652030" y="552713"/>
                      <a:pt x="5526881" y="557212"/>
                      <a:pt x="5251450" y="558800"/>
                    </a:cubicBezTo>
                    <a:lnTo>
                      <a:pt x="919163" y="550068"/>
                    </a:lnTo>
                    <a:lnTo>
                      <a:pt x="661194" y="553244"/>
                    </a:lnTo>
                    <a:cubicBezTo>
                      <a:pt x="526521" y="556419"/>
                      <a:pt x="206111" y="573881"/>
                      <a:pt x="0" y="527050"/>
                    </a:cubicBezTo>
                    <a:lnTo>
                      <a:pt x="200025" y="271463"/>
                    </a:lnTo>
                    <a:cubicBezTo>
                      <a:pt x="124089" y="193146"/>
                      <a:pt x="79110" y="136261"/>
                      <a:pt x="793" y="7938"/>
                    </a:cubicBezTo>
                    <a:close/>
                  </a:path>
                </a:pathLst>
              </a:custGeom>
              <a:grp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55" name="Group 6">
              <a:extLst>
                <a:ext uri="{FF2B5EF4-FFF2-40B4-BE49-F238E27FC236}">
                  <a16:creationId xmlns:a16="http://schemas.microsoft.com/office/drawing/2014/main" id="{5F90DBCD-33AE-1B99-8DC0-DA9A9577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1107" y="244234"/>
              <a:ext cx="5465763" cy="1136732"/>
              <a:chOff x="2671148" y="1311915"/>
              <a:chExt cx="3938587" cy="1011238"/>
            </a:xfrm>
            <a:grpFill/>
          </p:grpSpPr>
          <p:pic>
            <p:nvPicPr>
              <p:cNvPr id="25656" name="Picture 3">
                <a:extLst>
                  <a:ext uri="{FF2B5EF4-FFF2-40B4-BE49-F238E27FC236}">
                    <a16:creationId xmlns:a16="http://schemas.microsoft.com/office/drawing/2014/main" id="{0EFBF821-17FF-AD3C-D3A2-F65991A5A1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E813FCA-739C-9E46-B366-3FD8D7DABA79}"/>
                  </a:ext>
                </a:extLst>
              </p:cNvPr>
              <p:cNvSpPr/>
              <p:nvPr/>
            </p:nvSpPr>
            <p:spPr>
              <a:xfrm>
                <a:off x="2762664" y="1386764"/>
                <a:ext cx="3777290" cy="861467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56A8EDA-5181-A163-FB1A-2321B73F74F4}"/>
                </a:ext>
              </a:extLst>
            </p:cNvPr>
            <p:cNvSpPr txBox="1"/>
            <p:nvPr/>
          </p:nvSpPr>
          <p:spPr>
            <a:xfrm>
              <a:off x="2067466" y="420717"/>
              <a:ext cx="5012800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9966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Verdana" pitchFamily="34" charset="0"/>
                </a:rPr>
                <a:t>NỘI DUNG CHÍNH</a:t>
              </a:r>
            </a:p>
          </p:txBody>
        </p:sp>
      </p:grpSp>
      <p:grpSp>
        <p:nvGrpSpPr>
          <p:cNvPr id="2" name="Group 1" descr="n26 fb Tran Phu">
            <a:extLst>
              <a:ext uri="{FF2B5EF4-FFF2-40B4-BE49-F238E27FC236}">
                <a16:creationId xmlns:a16="http://schemas.microsoft.com/office/drawing/2014/main" id="{F1D2827E-332A-F6FE-F5BE-FD4DB96B62F2}"/>
              </a:ext>
            </a:extLst>
          </p:cNvPr>
          <p:cNvGrpSpPr>
            <a:grpSpLocks/>
          </p:cNvGrpSpPr>
          <p:nvPr/>
        </p:nvGrpSpPr>
        <p:grpSpPr bwMode="auto">
          <a:xfrm>
            <a:off x="54596" y="1451400"/>
            <a:ext cx="8435975" cy="1137816"/>
            <a:chOff x="852488" y="2279649"/>
            <a:chExt cx="6397625" cy="1137816"/>
          </a:xfrm>
        </p:grpSpPr>
        <p:grpSp>
          <p:nvGrpSpPr>
            <p:cNvPr id="25636" name="Group 14">
              <a:extLst>
                <a:ext uri="{FF2B5EF4-FFF2-40B4-BE49-F238E27FC236}">
                  <a16:creationId xmlns:a16="http://schemas.microsoft.com/office/drawing/2014/main" id="{F55620BE-3909-95A8-08DF-747E5B9DF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488" y="2762250"/>
              <a:ext cx="1231900" cy="555625"/>
              <a:chOff x="1714500" y="3094038"/>
              <a:chExt cx="1047750" cy="551111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50B3888-F41D-9D03-52EC-AA0D5880D9CC}"/>
                  </a:ext>
                </a:extLst>
              </p:cNvPr>
              <p:cNvSpPr/>
              <p:nvPr/>
            </p:nvSpPr>
            <p:spPr>
              <a:xfrm>
                <a:off x="1714500" y="3094038"/>
                <a:ext cx="1047502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6CD8F062-8856-338B-58B5-6A49BFBEECA6}"/>
                  </a:ext>
                </a:extLst>
              </p:cNvPr>
              <p:cNvSpPr/>
              <p:nvPr/>
            </p:nvSpPr>
            <p:spPr>
              <a:xfrm>
                <a:off x="1815871" y="3152298"/>
                <a:ext cx="919509" cy="437740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46" name="Group 11">
              <a:extLst>
                <a:ext uri="{FF2B5EF4-FFF2-40B4-BE49-F238E27FC236}">
                  <a16:creationId xmlns:a16="http://schemas.microsoft.com/office/drawing/2014/main" id="{5AEB693D-29B9-FEED-0112-DF7F8B682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350" y="2279649"/>
              <a:ext cx="5465763" cy="1137816"/>
              <a:chOff x="2671148" y="1311915"/>
              <a:chExt cx="3938587" cy="1011238"/>
            </a:xfrm>
          </p:grpSpPr>
          <p:pic>
            <p:nvPicPr>
              <p:cNvPr id="25647" name="Picture 3">
                <a:extLst>
                  <a:ext uri="{FF2B5EF4-FFF2-40B4-BE49-F238E27FC236}">
                    <a16:creationId xmlns:a16="http://schemas.microsoft.com/office/drawing/2014/main" id="{7C9A50B9-8050-07CA-C690-B621FD2F6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EFB92F46-4CDA-2C79-CE31-E10EABB6B4F6}"/>
                  </a:ext>
                </a:extLst>
              </p:cNvPr>
              <p:cNvSpPr/>
              <p:nvPr/>
            </p:nvSpPr>
            <p:spPr>
              <a:xfrm>
                <a:off x="2762218" y="1386692"/>
                <a:ext cx="3778114" cy="862058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38" name="Group 15">
              <a:extLst>
                <a:ext uri="{FF2B5EF4-FFF2-40B4-BE49-F238E27FC236}">
                  <a16:creationId xmlns:a16="http://schemas.microsoft.com/office/drawing/2014/main" id="{25E20C9C-97BE-9BF8-DF9D-A9F0A9452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413" y="2498725"/>
              <a:ext cx="780984" cy="746125"/>
              <a:chOff x="2452688" y="2863775"/>
              <a:chExt cx="1322021" cy="662858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226AA81-D987-7676-97E6-2D967D684FB5}"/>
                  </a:ext>
                </a:extLst>
              </p:cNvPr>
              <p:cNvSpPr/>
              <p:nvPr/>
            </p:nvSpPr>
            <p:spPr>
              <a:xfrm>
                <a:off x="2452805" y="2863775"/>
                <a:ext cx="1322628" cy="58387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F04A9EC-234F-984D-07E4-208025917356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5639" name="Rectangle 20">
              <a:extLst>
                <a:ext uri="{FF2B5EF4-FFF2-40B4-BE49-F238E27FC236}">
                  <a16:creationId xmlns:a16="http://schemas.microsoft.com/office/drawing/2014/main" id="{F635B553-4B5C-1C20-93D9-159E3A9F6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639" y="2663181"/>
              <a:ext cx="46708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buClr>
                  <a:srgbClr val="D7181F"/>
                </a:buClr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KHÁI NIỆM NHIỆT HOÁ HƠI RIÊNG.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4270D53-73B3-F9E3-E6C4-8AF74B06A98D}"/>
                </a:ext>
              </a:extLst>
            </p:cNvPr>
            <p:cNvSpPr/>
            <p:nvPr/>
          </p:nvSpPr>
          <p:spPr>
            <a:xfrm>
              <a:off x="1693510" y="2517754"/>
              <a:ext cx="549627" cy="58477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effectLst>
                    <a:glow rad="127000">
                      <a:srgbClr val="BC7D00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</a:p>
          </p:txBody>
        </p:sp>
      </p:grpSp>
      <p:grpSp>
        <p:nvGrpSpPr>
          <p:cNvPr id="3" name="Group 2" descr="n26 fb Tran Phu">
            <a:extLst>
              <a:ext uri="{FF2B5EF4-FFF2-40B4-BE49-F238E27FC236}">
                <a16:creationId xmlns:a16="http://schemas.microsoft.com/office/drawing/2014/main" id="{AD76E111-DC9A-CED4-64CE-60371C92CE02}"/>
              </a:ext>
            </a:extLst>
          </p:cNvPr>
          <p:cNvGrpSpPr>
            <a:grpSpLocks/>
          </p:cNvGrpSpPr>
          <p:nvPr/>
        </p:nvGrpSpPr>
        <p:grpSpPr bwMode="auto">
          <a:xfrm>
            <a:off x="1105427" y="5206489"/>
            <a:ext cx="8664577" cy="1138988"/>
            <a:chOff x="1649412" y="3749675"/>
            <a:chExt cx="7340578" cy="1138989"/>
          </a:xfrm>
        </p:grpSpPr>
        <p:grpSp>
          <p:nvGrpSpPr>
            <p:cNvPr id="25621" name="Group 50">
              <a:extLst>
                <a:ext uri="{FF2B5EF4-FFF2-40B4-BE49-F238E27FC236}">
                  <a16:creationId xmlns:a16="http://schemas.microsoft.com/office/drawing/2014/main" id="{862EA329-A1D8-4A9C-46B4-26AA56DF3C5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02197" y="4125912"/>
              <a:ext cx="1987793" cy="555625"/>
              <a:chOff x="1357169" y="3075142"/>
              <a:chExt cx="1047878" cy="551111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A2A0882C-6EE2-C542-098D-D29DA16569B3}"/>
                  </a:ext>
                </a:extLst>
              </p:cNvPr>
              <p:cNvSpPr/>
              <p:nvPr/>
            </p:nvSpPr>
            <p:spPr>
              <a:xfrm>
                <a:off x="1357169" y="3075142"/>
                <a:ext cx="1047878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AD04">
                      <a:lumMod val="95000"/>
                      <a:lumOff val="5000"/>
                    </a:srgbClr>
                  </a:gs>
                  <a:gs pos="21000">
                    <a:srgbClr val="FFAD04">
                      <a:lumMod val="85000"/>
                    </a:srgbClr>
                  </a:gs>
                  <a:gs pos="52000">
                    <a:srgbClr val="FFAD04">
                      <a:lumMod val="90000"/>
                    </a:srgbClr>
                  </a:gs>
                  <a:gs pos="100000">
                    <a:srgbClr val="FFAD04">
                      <a:lumMod val="77000"/>
                    </a:srgbClr>
                  </a:gs>
                  <a:gs pos="86000">
                    <a:srgbClr val="FFAD04">
                      <a:lumMod val="85000"/>
                    </a:srgb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76A456F3-78DC-35ED-7AE0-D5C1D86E29F6}"/>
                  </a:ext>
                </a:extLst>
              </p:cNvPr>
              <p:cNvSpPr/>
              <p:nvPr/>
            </p:nvSpPr>
            <p:spPr>
              <a:xfrm>
                <a:off x="1458553" y="3133403"/>
                <a:ext cx="919552" cy="437740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FDB9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31" name="Group 23">
              <a:extLst>
                <a:ext uri="{FF2B5EF4-FFF2-40B4-BE49-F238E27FC236}">
                  <a16:creationId xmlns:a16="http://schemas.microsoft.com/office/drawing/2014/main" id="{4E5E4860-8C83-314E-0D31-6B7DDE1AD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350" y="3749675"/>
              <a:ext cx="6121712" cy="1138989"/>
              <a:chOff x="2671148" y="1311915"/>
              <a:chExt cx="4411259" cy="1011238"/>
            </a:xfrm>
          </p:grpSpPr>
          <p:pic>
            <p:nvPicPr>
              <p:cNvPr id="25632" name="Picture 3">
                <a:extLst>
                  <a:ext uri="{FF2B5EF4-FFF2-40B4-BE49-F238E27FC236}">
                    <a16:creationId xmlns:a16="http://schemas.microsoft.com/office/drawing/2014/main" id="{9B8F322B-E3F1-7ED7-9C58-3428BB745A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4411259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90B68F9D-8F51-8B82-AC49-8E18D4209C31}"/>
                  </a:ext>
                </a:extLst>
              </p:cNvPr>
              <p:cNvSpPr/>
              <p:nvPr/>
            </p:nvSpPr>
            <p:spPr>
              <a:xfrm>
                <a:off x="2761925" y="1386615"/>
                <a:ext cx="4235420" cy="86117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5623" name="Group 53">
              <a:extLst>
                <a:ext uri="{FF2B5EF4-FFF2-40B4-BE49-F238E27FC236}">
                  <a16:creationId xmlns:a16="http://schemas.microsoft.com/office/drawing/2014/main" id="{468AFF9C-033D-23C6-734A-8BB8666E3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412" y="4014788"/>
              <a:ext cx="866774" cy="744537"/>
              <a:chOff x="2452688" y="2863775"/>
              <a:chExt cx="1401021" cy="662858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10D37E8D-5003-EFBA-31EE-577AE13E9144}"/>
                  </a:ext>
                </a:extLst>
              </p:cNvPr>
              <p:cNvSpPr/>
              <p:nvPr/>
            </p:nvSpPr>
            <p:spPr>
              <a:xfrm>
                <a:off x="2452688" y="2863774"/>
                <a:ext cx="1399979" cy="585125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FFAD04"/>
                  </a:gs>
                  <a:gs pos="0">
                    <a:srgbClr val="FFAD04">
                      <a:lumMod val="80000"/>
                      <a:lumOff val="20000"/>
                    </a:srgbClr>
                  </a:gs>
                  <a:gs pos="49000">
                    <a:srgbClr val="FFAD04">
                      <a:lumMod val="90000"/>
                    </a:srgbClr>
                  </a:gs>
                  <a:gs pos="60000">
                    <a:srgbClr val="FFAD04"/>
                  </a:gs>
                  <a:gs pos="100000">
                    <a:srgbClr val="FFAD04">
                      <a:lumMod val="80000"/>
                    </a:srgbClr>
                  </a:gs>
                  <a:gs pos="84000">
                    <a:srgbClr val="FFAD04">
                      <a:lumMod val="50000"/>
                      <a:lumOff val="50000"/>
                    </a:srgbClr>
                  </a:gs>
                  <a:gs pos="80000">
                    <a:srgbClr val="FFAD04">
                      <a:lumMod val="50000"/>
                      <a:lumOff val="50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28C697D7-531A-34A6-38DE-C08941BADC6A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solidFill>
                <a:srgbClr val="BC7D00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162B632-B7EC-D405-7EAC-3773A3A415FC}"/>
                </a:ext>
              </a:extLst>
            </p:cNvPr>
            <p:cNvSpPr/>
            <p:nvPr/>
          </p:nvSpPr>
          <p:spPr>
            <a:xfrm>
              <a:off x="1661235" y="4044035"/>
              <a:ext cx="655037" cy="584775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effectLst>
                    <a:glow rad="127000">
                      <a:srgbClr val="BC7D00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II</a:t>
              </a:r>
            </a:p>
          </p:txBody>
        </p:sp>
        <p:sp>
          <p:nvSpPr>
            <p:cNvPr id="25625" name="Rectangle 20">
              <a:extLst>
                <a:ext uri="{FF2B5EF4-FFF2-40B4-BE49-F238E27FC236}">
                  <a16:creationId xmlns:a16="http://schemas.microsoft.com/office/drawing/2014/main" id="{3D7F3C93-61E6-669A-A8B3-D001D8D79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010" y="3899326"/>
              <a:ext cx="5199850" cy="83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buClr>
                  <a:srgbClr val="D7181F"/>
                </a:buClr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THỰC HÀNH ĐO NHIỆT HOÁ HƠI RIÊNG CỦA NƯỚC.</a:t>
              </a:r>
            </a:p>
          </p:txBody>
        </p:sp>
      </p:grpSp>
      <p:grpSp>
        <p:nvGrpSpPr>
          <p:cNvPr id="4" name="Group 3" descr="n26 fb Tran Phu">
            <a:extLst>
              <a:ext uri="{FF2B5EF4-FFF2-40B4-BE49-F238E27FC236}">
                <a16:creationId xmlns:a16="http://schemas.microsoft.com/office/drawing/2014/main" id="{DAE828FB-2F3C-E430-7814-F036AF465812}"/>
              </a:ext>
            </a:extLst>
          </p:cNvPr>
          <p:cNvGrpSpPr>
            <a:grpSpLocks/>
          </p:cNvGrpSpPr>
          <p:nvPr/>
        </p:nvGrpSpPr>
        <p:grpSpPr bwMode="auto">
          <a:xfrm>
            <a:off x="374072" y="2845577"/>
            <a:ext cx="10849208" cy="1165573"/>
            <a:chOff x="1234834" y="2363786"/>
            <a:chExt cx="6015279" cy="96996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4" name="Freeform 63">
              <a:extLst>
                <a:ext uri="{FF2B5EF4-FFF2-40B4-BE49-F238E27FC236}">
                  <a16:creationId xmlns:a16="http://schemas.microsoft.com/office/drawing/2014/main" id="{0EC8B713-FB46-7711-8B36-3DE6D5BB5111}"/>
                </a:ext>
              </a:extLst>
            </p:cNvPr>
            <p:cNvSpPr/>
            <p:nvPr/>
          </p:nvSpPr>
          <p:spPr bwMode="auto">
            <a:xfrm>
              <a:off x="1234834" y="2738465"/>
              <a:ext cx="917283" cy="29485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732E95B4-5CD6-6366-A061-AAB02DCBB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350" y="2363786"/>
              <a:ext cx="5465763" cy="969963"/>
              <a:chOff x="2671148" y="1386692"/>
              <a:chExt cx="3938587" cy="862058"/>
            </a:xfrm>
            <a:grpFill/>
          </p:grpSpPr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DBDB63EE-4A0A-8AE1-B1C7-9C545D41C1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523532"/>
                <a:ext cx="3938587" cy="64620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ounded Rectangle 69">
                <a:extLst>
                  <a:ext uri="{FF2B5EF4-FFF2-40B4-BE49-F238E27FC236}">
                    <a16:creationId xmlns:a16="http://schemas.microsoft.com/office/drawing/2014/main" id="{B9AD1211-89D6-583B-8171-95684110DFD5}"/>
                  </a:ext>
                </a:extLst>
              </p:cNvPr>
              <p:cNvSpPr/>
              <p:nvPr/>
            </p:nvSpPr>
            <p:spPr>
              <a:xfrm>
                <a:off x="2762218" y="1386692"/>
                <a:ext cx="3778114" cy="862058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80FF958B-B6AA-E038-7E84-A514B3295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413" y="2498725"/>
              <a:ext cx="502703" cy="746125"/>
              <a:chOff x="2452688" y="2863775"/>
              <a:chExt cx="850957" cy="662858"/>
            </a:xfrm>
            <a:grpFill/>
          </p:grpSpPr>
          <p:sp>
            <p:nvSpPr>
              <p:cNvPr id="10" name="Freeform 79">
                <a:extLst>
                  <a:ext uri="{FF2B5EF4-FFF2-40B4-BE49-F238E27FC236}">
                    <a16:creationId xmlns:a16="http://schemas.microsoft.com/office/drawing/2014/main" id="{B81CBC5B-4316-1AE7-50DB-202E0B7084D4}"/>
                  </a:ext>
                </a:extLst>
              </p:cNvPr>
              <p:cNvSpPr/>
              <p:nvPr/>
            </p:nvSpPr>
            <p:spPr>
              <a:xfrm>
                <a:off x="2452805" y="2863775"/>
                <a:ext cx="850840" cy="58387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reeform 80">
                <a:extLst>
                  <a:ext uri="{FF2B5EF4-FFF2-40B4-BE49-F238E27FC236}">
                    <a16:creationId xmlns:a16="http://schemas.microsoft.com/office/drawing/2014/main" id="{BD338C28-07EB-26F1-2ABA-284F141AB301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01CAB25E-5303-C34D-9331-DE888ADC9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737" y="2520586"/>
              <a:ext cx="4920567" cy="7456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buClr>
                  <a:srgbClr val="D7181F"/>
                </a:buClr>
                <a:buFont typeface="Wingdings" panose="05000000000000000000" pitchFamily="2" charset="2"/>
                <a:buNone/>
              </a:pP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Hệ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nhiệt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truyền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nhiệt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lỏng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hơi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nhiệt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đổi</a:t>
              </a:r>
              <a:endPara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00C88A-F6A8-C996-C677-CB0C5AA517C2}"/>
                </a:ext>
              </a:extLst>
            </p:cNvPr>
            <p:cNvSpPr/>
            <p:nvPr/>
          </p:nvSpPr>
          <p:spPr>
            <a:xfrm>
              <a:off x="1693510" y="2517754"/>
              <a:ext cx="549627" cy="584775"/>
            </a:xfrm>
            <a:prstGeom prst="rect">
              <a:avLst/>
            </a:prstGeom>
            <a:grp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effectLst>
                    <a:glow rad="127000">
                      <a:srgbClr val="BC7D00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6" name="Group 15" descr="n26 fb Tran Phu">
            <a:extLst>
              <a:ext uri="{FF2B5EF4-FFF2-40B4-BE49-F238E27FC236}">
                <a16:creationId xmlns:a16="http://schemas.microsoft.com/office/drawing/2014/main" id="{A437039E-ED70-2BEA-582C-F581D003770B}"/>
              </a:ext>
            </a:extLst>
          </p:cNvPr>
          <p:cNvGrpSpPr>
            <a:grpSpLocks/>
          </p:cNvGrpSpPr>
          <p:nvPr/>
        </p:nvGrpSpPr>
        <p:grpSpPr bwMode="auto">
          <a:xfrm>
            <a:off x="357685" y="3980639"/>
            <a:ext cx="10849212" cy="906290"/>
            <a:chOff x="1234832" y="2363786"/>
            <a:chExt cx="6015281" cy="96996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6" name="Freeform 63">
              <a:extLst>
                <a:ext uri="{FF2B5EF4-FFF2-40B4-BE49-F238E27FC236}">
                  <a16:creationId xmlns:a16="http://schemas.microsoft.com/office/drawing/2014/main" id="{E492A1CA-1A0F-B3E2-C0B8-DFBD276EFFD2}"/>
                </a:ext>
              </a:extLst>
            </p:cNvPr>
            <p:cNvSpPr/>
            <p:nvPr/>
          </p:nvSpPr>
          <p:spPr bwMode="auto">
            <a:xfrm>
              <a:off x="1234832" y="2738465"/>
              <a:ext cx="917283" cy="29485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1">
              <a:extLst>
                <a:ext uri="{FF2B5EF4-FFF2-40B4-BE49-F238E27FC236}">
                  <a16:creationId xmlns:a16="http://schemas.microsoft.com/office/drawing/2014/main" id="{C6A2DD30-7DFB-1B9A-0FD2-98A3FDE31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350" y="2363786"/>
              <a:ext cx="5465763" cy="969963"/>
              <a:chOff x="2671148" y="1386692"/>
              <a:chExt cx="3938587" cy="862058"/>
            </a:xfrm>
            <a:grpFill/>
          </p:grpSpPr>
          <p:pic>
            <p:nvPicPr>
              <p:cNvPr id="24" name="Picture 3">
                <a:extLst>
                  <a:ext uri="{FF2B5EF4-FFF2-40B4-BE49-F238E27FC236}">
                    <a16:creationId xmlns:a16="http://schemas.microsoft.com/office/drawing/2014/main" id="{96ECCE0E-EEE7-0CEA-2DE6-C32B8D83E8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523532"/>
                <a:ext cx="3938587" cy="64620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Rounded Rectangle 69">
                <a:extLst>
                  <a:ext uri="{FF2B5EF4-FFF2-40B4-BE49-F238E27FC236}">
                    <a16:creationId xmlns:a16="http://schemas.microsoft.com/office/drawing/2014/main" id="{E3DA2142-B435-7346-107B-90D896388F74}"/>
                  </a:ext>
                </a:extLst>
              </p:cNvPr>
              <p:cNvSpPr/>
              <p:nvPr/>
            </p:nvSpPr>
            <p:spPr>
              <a:xfrm>
                <a:off x="2762218" y="1386692"/>
                <a:ext cx="3778114" cy="862058"/>
              </a:xfrm>
              <a:prstGeom prst="roundRect">
                <a:avLst>
                  <a:gd name="adj" fmla="val 12108"/>
                </a:avLst>
              </a:prstGeom>
              <a:grp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6136ADDD-B829-79FB-A344-E7D3C3F41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413" y="2498725"/>
              <a:ext cx="502703" cy="746125"/>
              <a:chOff x="2452688" y="2863775"/>
              <a:chExt cx="850957" cy="662858"/>
            </a:xfrm>
            <a:grpFill/>
          </p:grpSpPr>
          <p:sp>
            <p:nvSpPr>
              <p:cNvPr id="22" name="Freeform 79">
                <a:extLst>
                  <a:ext uri="{FF2B5EF4-FFF2-40B4-BE49-F238E27FC236}">
                    <a16:creationId xmlns:a16="http://schemas.microsoft.com/office/drawing/2014/main" id="{874408F3-0008-D4C1-D505-AF9B4DEAC7BD}"/>
                  </a:ext>
                </a:extLst>
              </p:cNvPr>
              <p:cNvSpPr/>
              <p:nvPr/>
            </p:nvSpPr>
            <p:spPr>
              <a:xfrm>
                <a:off x="2452805" y="2863775"/>
                <a:ext cx="850840" cy="583879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pFill/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reeform 80">
                <a:extLst>
                  <a:ext uri="{FF2B5EF4-FFF2-40B4-BE49-F238E27FC236}">
                    <a16:creationId xmlns:a16="http://schemas.microsoft.com/office/drawing/2014/main" id="{97139167-1FE1-D43A-4911-AC4E62F3C941}"/>
                  </a:ext>
                </a:extLst>
              </p:cNvPr>
              <p:cNvSpPr/>
              <p:nvPr/>
            </p:nvSpPr>
            <p:spPr>
              <a:xfrm>
                <a:off x="2452688" y="3369468"/>
                <a:ext cx="247755" cy="157165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  <a:gd name="connsiteX0" fmla="*/ 247650 w 247755"/>
                  <a:gd name="connsiteY0" fmla="*/ 157165 h 157165"/>
                  <a:gd name="connsiteX1" fmla="*/ 245268 w 247755"/>
                  <a:gd name="connsiteY1" fmla="*/ 0 h 157165"/>
                  <a:gd name="connsiteX2" fmla="*/ 0 w 247755"/>
                  <a:gd name="connsiteY2" fmla="*/ 73819 h 157165"/>
                  <a:gd name="connsiteX3" fmla="*/ 247650 w 247755"/>
                  <a:gd name="connsiteY3" fmla="*/ 157165 h 15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755" h="157165">
                    <a:moveTo>
                      <a:pt x="247650" y="157165"/>
                    </a:moveTo>
                    <a:cubicBezTo>
                      <a:pt x="248444" y="107952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8594" y="156371"/>
                      <a:pt x="247650" y="157165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C71F33B3-D997-68EF-19A1-896BCB28C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737" y="2686284"/>
              <a:ext cx="4920567" cy="4142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buClr>
                  <a:srgbClr val="D7181F"/>
                </a:buClr>
                <a:buFont typeface="Wingdings" panose="05000000000000000000" pitchFamily="2" charset="2"/>
                <a:buNone/>
              </a:pP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nhiệt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hơi</a:t>
              </a:r>
              <a:r>
                <a:rPr lang="en-US" alt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riêng</a:t>
              </a:r>
              <a:endPara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A89190-4FE0-A17E-B568-523216F52D49}"/>
                </a:ext>
              </a:extLst>
            </p:cNvPr>
            <p:cNvSpPr/>
            <p:nvPr/>
          </p:nvSpPr>
          <p:spPr>
            <a:xfrm>
              <a:off x="1693510" y="2547786"/>
              <a:ext cx="549627" cy="524710"/>
            </a:xfrm>
            <a:prstGeom prst="rect">
              <a:avLst/>
            </a:prstGeom>
            <a:grp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effectLst>
                    <a:glow rad="127000">
                      <a:srgbClr val="BC7D00"/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C5EAA4-C921-F9EB-2164-2665B87BAE52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ABC83C6-83C6-3CD0-5B8F-0F7837D185B2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A24D64-2172-94C6-EF6E-7278F9DE5E31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BÀI 6: NHIỆT HÓA HƠI RIÊNG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082705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05590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2" descr="n26 fb Tran Phu">
            <a:extLst>
              <a:ext uri="{FF2B5EF4-FFF2-40B4-BE49-F238E27FC236}">
                <a16:creationId xmlns:a16="http://schemas.microsoft.com/office/drawing/2014/main" id="{239181C9-9BED-3DAC-56F3-BF323B855279}"/>
              </a:ext>
            </a:extLst>
          </p:cNvPr>
          <p:cNvGrpSpPr/>
          <p:nvPr/>
        </p:nvGrpSpPr>
        <p:grpSpPr>
          <a:xfrm>
            <a:off x="5563938" y="745667"/>
            <a:ext cx="6789991" cy="5366665"/>
            <a:chOff x="0" y="0"/>
            <a:chExt cx="4274726" cy="1983751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FC8A6186-78F4-82E5-D147-546E93A80AC9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72661A4C-D9DB-B08F-BDD1-E2ED42F61BF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AutoShape 9" descr="n26 fb Tran Phu">
            <a:extLst>
              <a:ext uri="{FF2B5EF4-FFF2-40B4-BE49-F238E27FC236}">
                <a16:creationId xmlns:a16="http://schemas.microsoft.com/office/drawing/2014/main" id="{2080296A-9168-F121-CA91-1F172BE20AC4}"/>
              </a:ext>
            </a:extLst>
          </p:cNvPr>
          <p:cNvSpPr/>
          <p:nvPr/>
        </p:nvSpPr>
        <p:spPr>
          <a:xfrm rot="16200000" flipV="1">
            <a:off x="10262768" y="3419054"/>
            <a:ext cx="4646910" cy="1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0" descr="n26 fb Tran Phu">
            <a:extLst>
              <a:ext uri="{FF2B5EF4-FFF2-40B4-BE49-F238E27FC236}">
                <a16:creationId xmlns:a16="http://schemas.microsoft.com/office/drawing/2014/main" id="{B319F332-32B0-FBA7-B557-67B9524CCADD}"/>
              </a:ext>
            </a:extLst>
          </p:cNvPr>
          <p:cNvSpPr/>
          <p:nvPr/>
        </p:nvSpPr>
        <p:spPr>
          <a:xfrm>
            <a:off x="11551549" y="5924179"/>
            <a:ext cx="1432723" cy="1122734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 descr="n26 fb Tran Phu">
            <a:extLst>
              <a:ext uri="{FF2B5EF4-FFF2-40B4-BE49-F238E27FC236}">
                <a16:creationId xmlns:a16="http://schemas.microsoft.com/office/drawing/2014/main" id="{86D127FF-A448-B7CC-2D15-DD8078827D36}"/>
              </a:ext>
            </a:extLst>
          </p:cNvPr>
          <p:cNvSpPr txBox="1"/>
          <p:nvPr/>
        </p:nvSpPr>
        <p:spPr>
          <a:xfrm>
            <a:off x="5829524" y="2867090"/>
            <a:ext cx="5444779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12" descr="n26 fb Tran Phu">
            <a:extLst>
              <a:ext uri="{FF2B5EF4-FFF2-40B4-BE49-F238E27FC236}">
                <a16:creationId xmlns:a16="http://schemas.microsoft.com/office/drawing/2014/main" id="{356783A9-B2B4-16EF-5267-A38CB064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17" y="1465868"/>
            <a:ext cx="535867" cy="8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 descr="n26 fb Tran Phu">
            <a:extLst>
              <a:ext uri="{FF2B5EF4-FFF2-40B4-BE49-F238E27FC236}">
                <a16:creationId xmlns:a16="http://schemas.microsoft.com/office/drawing/2014/main" id="{7CDC50B7-4D65-224D-5CA1-E78A43F923F2}"/>
              </a:ext>
            </a:extLst>
          </p:cNvPr>
          <p:cNvSpPr txBox="1"/>
          <p:nvPr/>
        </p:nvSpPr>
        <p:spPr>
          <a:xfrm>
            <a:off x="2670542" y="2667035"/>
            <a:ext cx="2575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3</a:t>
            </a:r>
          </a:p>
        </p:txBody>
      </p:sp>
      <p:sp>
        <p:nvSpPr>
          <p:cNvPr id="29" name="Rectangle 28" descr="n26 fb Tran Phu">
            <a:extLst>
              <a:ext uri="{FF2B5EF4-FFF2-40B4-BE49-F238E27FC236}">
                <a16:creationId xmlns:a16="http://schemas.microsoft.com/office/drawing/2014/main" id="{BD1C8FBE-FD33-D5A2-1894-C3DB23F512F7}"/>
              </a:ext>
            </a:extLst>
          </p:cNvPr>
          <p:cNvSpPr/>
          <p:nvPr/>
        </p:nvSpPr>
        <p:spPr>
          <a:xfrm>
            <a:off x="2495774" y="3134724"/>
            <a:ext cx="2769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3: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 công suất trung bình của dòng điện qua điện trở nhiệt của nhiệt lượng kế.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Rectangle 29" descr="n26 fb Tran Phu">
            <a:extLst>
              <a:ext uri="{FF2B5EF4-FFF2-40B4-BE49-F238E27FC236}">
                <a16:creationId xmlns:a16="http://schemas.microsoft.com/office/drawing/2014/main" id="{F22F2D75-DEF8-8E3D-F8EC-1EBE89FAF27A}"/>
              </a:ext>
            </a:extLst>
          </p:cNvPr>
          <p:cNvSpPr/>
          <p:nvPr/>
        </p:nvSpPr>
        <p:spPr>
          <a:xfrm>
            <a:off x="5899411" y="3412690"/>
            <a:ext cx="5652138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3: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suất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dòng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1" name="Object 30" descr="n26 fb Tran Phu">
            <a:extLst>
              <a:ext uri="{FF2B5EF4-FFF2-40B4-BE49-F238E27FC236}">
                <a16:creationId xmlns:a16="http://schemas.microsoft.com/office/drawing/2014/main" id="{A89D191B-B260-A677-A386-C0E5EA7ED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791098"/>
              </p:ext>
            </p:extLst>
          </p:nvPr>
        </p:nvGraphicFramePr>
        <p:xfrm>
          <a:off x="5936234" y="4529035"/>
          <a:ext cx="5834479" cy="122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79760" imgH="634680" progId="Equation.DSMT4">
                  <p:embed/>
                </p:oleObj>
              </mc:Choice>
              <mc:Fallback>
                <p:oleObj name="Equation" r:id="rId5" imgW="3479760" imgH="634680" progId="Equation.DSMT4">
                  <p:embed/>
                  <p:pic>
                    <p:nvPicPr>
                      <p:cNvPr id="6" name="Object 5" descr="n26 fb Tran Phu">
                        <a:extLst>
                          <a:ext uri="{FF2B5EF4-FFF2-40B4-BE49-F238E27FC236}">
                            <a16:creationId xmlns:a16="http://schemas.microsoft.com/office/drawing/2014/main" id="{882414E7-C785-E24C-F3EA-32E1DF546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6234" y="4529035"/>
                        <a:ext cx="5834479" cy="1225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Table 31" descr="n26 fb Tran Phu">
            <a:extLst>
              <a:ext uri="{FF2B5EF4-FFF2-40B4-BE49-F238E27FC236}">
                <a16:creationId xmlns:a16="http://schemas.microsoft.com/office/drawing/2014/main" id="{B79948E6-AB32-8F7C-A691-7BA866407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45388"/>
              </p:ext>
            </p:extLst>
          </p:nvPr>
        </p:nvGraphicFramePr>
        <p:xfrm>
          <a:off x="5812855" y="889383"/>
          <a:ext cx="6204508" cy="1735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624">
                  <a:extLst>
                    <a:ext uri="{9D8B030D-6E8A-4147-A177-3AD203B41FA5}">
                      <a16:colId xmlns:a16="http://schemas.microsoft.com/office/drawing/2014/main" val="106048623"/>
                    </a:ext>
                  </a:extLst>
                </a:gridCol>
                <a:gridCol w="655976">
                  <a:extLst>
                    <a:ext uri="{9D8B030D-6E8A-4147-A177-3AD203B41FA5}">
                      <a16:colId xmlns:a16="http://schemas.microsoft.com/office/drawing/2014/main" val="3609640898"/>
                    </a:ext>
                  </a:extLst>
                </a:gridCol>
                <a:gridCol w="655976">
                  <a:extLst>
                    <a:ext uri="{9D8B030D-6E8A-4147-A177-3AD203B41FA5}">
                      <a16:colId xmlns:a16="http://schemas.microsoft.com/office/drawing/2014/main" val="1542108188"/>
                    </a:ext>
                  </a:extLst>
                </a:gridCol>
                <a:gridCol w="655976">
                  <a:extLst>
                    <a:ext uri="{9D8B030D-6E8A-4147-A177-3AD203B41FA5}">
                      <a16:colId xmlns:a16="http://schemas.microsoft.com/office/drawing/2014/main" val="1120422571"/>
                    </a:ext>
                  </a:extLst>
                </a:gridCol>
                <a:gridCol w="655976">
                  <a:extLst>
                    <a:ext uri="{9D8B030D-6E8A-4147-A177-3AD203B41FA5}">
                      <a16:colId xmlns:a16="http://schemas.microsoft.com/office/drawing/2014/main" val="1607215832"/>
                    </a:ext>
                  </a:extLst>
                </a:gridCol>
                <a:gridCol w="564486">
                  <a:extLst>
                    <a:ext uri="{9D8B030D-6E8A-4147-A177-3AD203B41FA5}">
                      <a16:colId xmlns:a16="http://schemas.microsoft.com/office/drawing/2014/main" val="2821289968"/>
                    </a:ext>
                  </a:extLst>
                </a:gridCol>
                <a:gridCol w="655976">
                  <a:extLst>
                    <a:ext uri="{9D8B030D-6E8A-4147-A177-3AD203B41FA5}">
                      <a16:colId xmlns:a16="http://schemas.microsoft.com/office/drawing/2014/main" val="1502574137"/>
                    </a:ext>
                  </a:extLst>
                </a:gridCol>
                <a:gridCol w="655976">
                  <a:extLst>
                    <a:ext uri="{9D8B030D-6E8A-4147-A177-3AD203B41FA5}">
                      <a16:colId xmlns:a16="http://schemas.microsoft.com/office/drawing/2014/main" val="3435236304"/>
                    </a:ext>
                  </a:extLst>
                </a:gridCol>
                <a:gridCol w="653542">
                  <a:extLst>
                    <a:ext uri="{9D8B030D-6E8A-4147-A177-3AD203B41FA5}">
                      <a16:colId xmlns:a16="http://schemas.microsoft.com/office/drawing/2014/main" val="3818980385"/>
                    </a:ext>
                  </a:extLst>
                </a:gridCol>
              </a:tblGrid>
              <a:tr h="492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Thời gian </a:t>
                      </a:r>
                      <a:r>
                        <a:rPr lang="en-US" sz="1400" kern="100">
                          <a:effectLst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sz="1400" kern="100">
                          <a:effectLst/>
                        </a:rPr>
                        <a:t> (s)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120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240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360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480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600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720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840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extLst>
                  <a:ext uri="{0D108BD9-81ED-4DB2-BD59-A6C34878D82A}">
                    <a16:rowId xmlns:a16="http://schemas.microsoft.com/office/drawing/2014/main" val="240665386"/>
                  </a:ext>
                </a:extLst>
              </a:tr>
              <a:tr h="494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Công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 err="1">
                          <a:effectLst/>
                        </a:rPr>
                        <a:t>suất</a:t>
                      </a:r>
                      <a:r>
                        <a:rPr lang="en-US" sz="1400" kern="100" dirty="0">
                          <a:effectLst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VNI-Allegie" pitchFamily="2" charset="0"/>
                        </a:rPr>
                        <a:t>P</a:t>
                      </a:r>
                      <a:r>
                        <a:rPr lang="en-US" sz="1400" kern="100" dirty="0">
                          <a:effectLst/>
                        </a:rPr>
                        <a:t> (W)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15,21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15,19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15,21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15,23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15,19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15,21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15,19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extLst>
                  <a:ext uri="{0D108BD9-81ED-4DB2-BD59-A6C34878D82A}">
                    <a16:rowId xmlns:a16="http://schemas.microsoft.com/office/drawing/2014/main" val="1748845242"/>
                  </a:ext>
                </a:extLst>
              </a:tr>
              <a:tr h="748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Khối lượng m (kg)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0,1200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0,1191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0,1184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0,1179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0,117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0,1161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0,1152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0,1141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3" marR="54143" marT="0" marB="0" anchor="ctr"/>
                </a:tc>
                <a:extLst>
                  <a:ext uri="{0D108BD9-81ED-4DB2-BD59-A6C34878D82A}">
                    <a16:rowId xmlns:a16="http://schemas.microsoft.com/office/drawing/2014/main" val="4040855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794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05590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2" descr="n26 fb Tran Phu">
            <a:extLst>
              <a:ext uri="{FF2B5EF4-FFF2-40B4-BE49-F238E27FC236}">
                <a16:creationId xmlns:a16="http://schemas.microsoft.com/office/drawing/2014/main" id="{0F58C44C-2ED8-C477-7005-37AF135018C9}"/>
              </a:ext>
            </a:extLst>
          </p:cNvPr>
          <p:cNvGrpSpPr/>
          <p:nvPr/>
        </p:nvGrpSpPr>
        <p:grpSpPr>
          <a:xfrm>
            <a:off x="7134263" y="1581709"/>
            <a:ext cx="5057737" cy="4003149"/>
            <a:chOff x="0" y="0"/>
            <a:chExt cx="4274726" cy="198375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843442C-6EC5-694F-D5DA-16818363FAEA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C0AB6DFC-57CA-F1A6-24E2-5B95B5DE56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AutoShape 8" descr="n26 fb Tran Phu">
            <a:extLst>
              <a:ext uri="{FF2B5EF4-FFF2-40B4-BE49-F238E27FC236}">
                <a16:creationId xmlns:a16="http://schemas.microsoft.com/office/drawing/2014/main" id="{61204A34-8C6A-A826-122A-22FB0FF912F7}"/>
              </a:ext>
            </a:extLst>
          </p:cNvPr>
          <p:cNvSpPr/>
          <p:nvPr/>
        </p:nvSpPr>
        <p:spPr>
          <a:xfrm rot="16200000">
            <a:off x="5111200" y="3603212"/>
            <a:ext cx="3802109" cy="23573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9" descr="n26 fb Tran Phu">
            <a:extLst>
              <a:ext uri="{FF2B5EF4-FFF2-40B4-BE49-F238E27FC236}">
                <a16:creationId xmlns:a16="http://schemas.microsoft.com/office/drawing/2014/main" id="{E51C62CF-39F9-625A-3AB3-D5536EADFACC}"/>
              </a:ext>
            </a:extLst>
          </p:cNvPr>
          <p:cNvSpPr/>
          <p:nvPr/>
        </p:nvSpPr>
        <p:spPr>
          <a:xfrm rot="16200000" flipV="1">
            <a:off x="9989911" y="3603111"/>
            <a:ext cx="3802309" cy="23575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 descr="n26 fb Tran Phu">
            <a:extLst>
              <a:ext uri="{FF2B5EF4-FFF2-40B4-BE49-F238E27FC236}">
                <a16:creationId xmlns:a16="http://schemas.microsoft.com/office/drawing/2014/main" id="{D162F567-CEB6-58F0-920F-D2C249D12058}"/>
              </a:ext>
            </a:extLst>
          </p:cNvPr>
          <p:cNvSpPr txBox="1"/>
          <p:nvPr/>
        </p:nvSpPr>
        <p:spPr>
          <a:xfrm>
            <a:off x="7748897" y="1624673"/>
            <a:ext cx="5057737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12" descr="n26 fb Tran Phu">
            <a:extLst>
              <a:ext uri="{FF2B5EF4-FFF2-40B4-BE49-F238E27FC236}">
                <a16:creationId xmlns:a16="http://schemas.microsoft.com/office/drawing/2014/main" id="{EB40AAB8-2111-14C4-379D-43B8049CF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65" y="525873"/>
            <a:ext cx="497775" cy="8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 descr="n26 fb Tran Phu">
            <a:extLst>
              <a:ext uri="{FF2B5EF4-FFF2-40B4-BE49-F238E27FC236}">
                <a16:creationId xmlns:a16="http://schemas.microsoft.com/office/drawing/2014/main" id="{7DAD65B8-18A7-EBA4-32FB-F239901CC374}"/>
              </a:ext>
            </a:extLst>
          </p:cNvPr>
          <p:cNvSpPr txBox="1"/>
          <p:nvPr/>
        </p:nvSpPr>
        <p:spPr>
          <a:xfrm>
            <a:off x="4071063" y="769985"/>
            <a:ext cx="2392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3</a:t>
            </a:r>
          </a:p>
        </p:txBody>
      </p:sp>
      <p:sp>
        <p:nvSpPr>
          <p:cNvPr id="12" name="Rectangle 11" descr="n26 fb Tran Phu">
            <a:extLst>
              <a:ext uri="{FF2B5EF4-FFF2-40B4-BE49-F238E27FC236}">
                <a16:creationId xmlns:a16="http://schemas.microsoft.com/office/drawing/2014/main" id="{5CC4A48F-548C-2148-33F5-564BB0D3CA36}"/>
              </a:ext>
            </a:extLst>
          </p:cNvPr>
          <p:cNvSpPr/>
          <p:nvPr/>
        </p:nvSpPr>
        <p:spPr>
          <a:xfrm>
            <a:off x="2874879" y="1681162"/>
            <a:ext cx="3280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4: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 descr="n26 fb Tran Phu">
            <a:extLst>
              <a:ext uri="{FF2B5EF4-FFF2-40B4-BE49-F238E27FC236}">
                <a16:creationId xmlns:a16="http://schemas.microsoft.com/office/drawing/2014/main" id="{D8F17771-AFBE-29BD-EBC9-A572CD485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541745"/>
              </p:ext>
            </p:extLst>
          </p:nvPr>
        </p:nvGraphicFramePr>
        <p:xfrm>
          <a:off x="3497765" y="2584020"/>
          <a:ext cx="1725523" cy="71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507960" progId="Equation.DSMT4">
                  <p:embed/>
                </p:oleObj>
              </mc:Choice>
              <mc:Fallback>
                <p:oleObj name="Equation" r:id="rId3" imgW="1320480" imgH="507960" progId="Equation.DSMT4">
                  <p:embed/>
                  <p:pic>
                    <p:nvPicPr>
                      <p:cNvPr id="12" name="Object 11" descr="n26 fb Tran Phu">
                        <a:extLst>
                          <a:ext uri="{FF2B5EF4-FFF2-40B4-BE49-F238E27FC236}">
                            <a16:creationId xmlns:a16="http://schemas.microsoft.com/office/drawing/2014/main" id="{991AF2FC-B1A9-F980-0887-AEFA3B87C4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7765" y="2584020"/>
                        <a:ext cx="1725523" cy="714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descr="n26 fb Tran Phu">
            <a:extLst>
              <a:ext uri="{FF2B5EF4-FFF2-40B4-BE49-F238E27FC236}">
                <a16:creationId xmlns:a16="http://schemas.microsoft.com/office/drawing/2014/main" id="{9231937C-3FC2-228B-9AE4-65E270B7BB5F}"/>
              </a:ext>
            </a:extLst>
          </p:cNvPr>
          <p:cNvSpPr/>
          <p:nvPr/>
        </p:nvSpPr>
        <p:spPr>
          <a:xfrm>
            <a:off x="2896725" y="3577061"/>
            <a:ext cx="3216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Trong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dòng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toả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          </a:t>
            </a:r>
          </a:p>
        </p:txBody>
      </p:sp>
      <p:graphicFrame>
        <p:nvGraphicFramePr>
          <p:cNvPr id="15" name="Object 14" descr="n26 fb Tran Phu">
            <a:extLst>
              <a:ext uri="{FF2B5EF4-FFF2-40B4-BE49-F238E27FC236}">
                <a16:creationId xmlns:a16="http://schemas.microsoft.com/office/drawing/2014/main" id="{2BD94F3C-AD41-4BCF-C778-5FCCF073B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747826"/>
              </p:ext>
            </p:extLst>
          </p:nvPr>
        </p:nvGraphicFramePr>
        <p:xfrm>
          <a:off x="4360526" y="3547392"/>
          <a:ext cx="1303656" cy="481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160" imgH="279360" progId="Equation.DSMT4">
                  <p:embed/>
                </p:oleObj>
              </mc:Choice>
              <mc:Fallback>
                <p:oleObj name="Equation" r:id="rId5" imgW="749160" imgH="279360" progId="Equation.DSMT4">
                  <p:embed/>
                  <p:pic>
                    <p:nvPicPr>
                      <p:cNvPr id="14" name="Object 13" descr="n26 fb Tran Phu">
                        <a:extLst>
                          <a:ext uri="{FF2B5EF4-FFF2-40B4-BE49-F238E27FC236}">
                            <a16:creationId xmlns:a16="http://schemas.microsoft.com/office/drawing/2014/main" id="{FF7BBB45-AB84-D556-3F4E-EA9616AE0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0526" y="3547392"/>
                        <a:ext cx="1303656" cy="481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n26 fb Tran Phu">
            <a:extLst>
              <a:ext uri="{FF2B5EF4-FFF2-40B4-BE49-F238E27FC236}">
                <a16:creationId xmlns:a16="http://schemas.microsoft.com/office/drawing/2014/main" id="{2507B251-4485-A1D7-5B07-7DB419574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212060"/>
              </p:ext>
            </p:extLst>
          </p:nvPr>
        </p:nvGraphicFramePr>
        <p:xfrm>
          <a:off x="5028835" y="4480978"/>
          <a:ext cx="1540029" cy="423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8200" imgH="279360" progId="Equation.DSMT4">
                  <p:embed/>
                </p:oleObj>
              </mc:Choice>
              <mc:Fallback>
                <p:oleObj name="Equation" r:id="rId7" imgW="1168200" imgH="279360" progId="Equation.DSMT4">
                  <p:embed/>
                  <p:pic>
                    <p:nvPicPr>
                      <p:cNvPr id="18" name="Object 17" descr="n26 fb Tran Phu">
                        <a:extLst>
                          <a:ext uri="{FF2B5EF4-FFF2-40B4-BE49-F238E27FC236}">
                            <a16:creationId xmlns:a16="http://schemas.microsoft.com/office/drawing/2014/main" id="{AD6FE6FE-B0A5-9922-9F03-A5CE79C4B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8835" y="4480978"/>
                        <a:ext cx="1540029" cy="423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descr="n26 fb Tran Phu">
            <a:extLst>
              <a:ext uri="{FF2B5EF4-FFF2-40B4-BE49-F238E27FC236}">
                <a16:creationId xmlns:a16="http://schemas.microsoft.com/office/drawing/2014/main" id="{A0BE1D74-9073-351E-B96C-F81B8DC9A4BD}"/>
              </a:ext>
            </a:extLst>
          </p:cNvPr>
          <p:cNvSpPr/>
          <p:nvPr/>
        </p:nvSpPr>
        <p:spPr>
          <a:xfrm>
            <a:off x="7412624" y="2356876"/>
            <a:ext cx="4505800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4: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 descr="n26 fb Tran Phu">
            <a:extLst>
              <a:ext uri="{FF2B5EF4-FFF2-40B4-BE49-F238E27FC236}">
                <a16:creationId xmlns:a16="http://schemas.microsoft.com/office/drawing/2014/main" id="{23CA0596-E6CE-0A15-1A31-7C9C78E21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234159"/>
              </p:ext>
            </p:extLst>
          </p:nvPr>
        </p:nvGraphicFramePr>
        <p:xfrm>
          <a:off x="7240429" y="3604501"/>
          <a:ext cx="4368089" cy="69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30520" imgH="507960" progId="Equation.DSMT4">
                  <p:embed/>
                </p:oleObj>
              </mc:Choice>
              <mc:Fallback>
                <p:oleObj name="Equation" r:id="rId9" imgW="3530520" imgH="507960" progId="Equation.DSMT4">
                  <p:embed/>
                  <p:pic>
                    <p:nvPicPr>
                      <p:cNvPr id="20" name="Object 19" descr="n26 fb Tran Phu">
                        <a:extLst>
                          <a:ext uri="{FF2B5EF4-FFF2-40B4-BE49-F238E27FC236}">
                            <a16:creationId xmlns:a16="http://schemas.microsoft.com/office/drawing/2014/main" id="{50A3E5BC-8F60-B38C-83D7-5AF654587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40429" y="3604501"/>
                        <a:ext cx="4368089" cy="691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8914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05590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2" descr="n26 fb Tran Phu">
            <a:extLst>
              <a:ext uri="{FF2B5EF4-FFF2-40B4-BE49-F238E27FC236}">
                <a16:creationId xmlns:a16="http://schemas.microsoft.com/office/drawing/2014/main" id="{BA6FA96A-DE90-655F-BD15-76B9D09C76A6}"/>
              </a:ext>
            </a:extLst>
          </p:cNvPr>
          <p:cNvGrpSpPr/>
          <p:nvPr/>
        </p:nvGrpSpPr>
        <p:grpSpPr>
          <a:xfrm>
            <a:off x="3984171" y="3676012"/>
            <a:ext cx="7279904" cy="2193305"/>
            <a:chOff x="0" y="0"/>
            <a:chExt cx="4274726" cy="198375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B83A3BD-7F17-1E02-7F0D-5901716F0556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30558B5D-8B3B-B42E-6153-1FA4C40D0E8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 descr="n26 fb Tran Phu">
            <a:extLst>
              <a:ext uri="{FF2B5EF4-FFF2-40B4-BE49-F238E27FC236}">
                <a16:creationId xmlns:a16="http://schemas.microsoft.com/office/drawing/2014/main" id="{F1F6140D-DED0-3117-A713-F92DB01CE9ED}"/>
              </a:ext>
            </a:extLst>
          </p:cNvPr>
          <p:cNvSpPr txBox="1"/>
          <p:nvPr/>
        </p:nvSpPr>
        <p:spPr>
          <a:xfrm>
            <a:off x="4204305" y="3693248"/>
            <a:ext cx="6239356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12" descr="n26 fb Tran Phu">
            <a:extLst>
              <a:ext uri="{FF2B5EF4-FFF2-40B4-BE49-F238E27FC236}">
                <a16:creationId xmlns:a16="http://schemas.microsoft.com/office/drawing/2014/main" id="{B846F6FD-62B8-1D05-3D7F-D44F6BA95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47" y="406211"/>
            <a:ext cx="614069" cy="101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 descr="n26 fb Tran Phu">
            <a:extLst>
              <a:ext uri="{FF2B5EF4-FFF2-40B4-BE49-F238E27FC236}">
                <a16:creationId xmlns:a16="http://schemas.microsoft.com/office/drawing/2014/main" id="{1D6D729A-4F23-74E4-4A60-54C6DA75FFF0}"/>
              </a:ext>
            </a:extLst>
          </p:cNvPr>
          <p:cNvSpPr txBox="1"/>
          <p:nvPr/>
        </p:nvSpPr>
        <p:spPr>
          <a:xfrm>
            <a:off x="5432096" y="1538844"/>
            <a:ext cx="2951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 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 descr="n26 fb Tran Phu">
            <a:extLst>
              <a:ext uri="{FF2B5EF4-FFF2-40B4-BE49-F238E27FC236}">
                <a16:creationId xmlns:a16="http://schemas.microsoft.com/office/drawing/2014/main" id="{1984F8DC-F569-38B8-7CED-8F3F7F482828}"/>
              </a:ext>
            </a:extLst>
          </p:cNvPr>
          <p:cNvSpPr/>
          <p:nvPr/>
        </p:nvSpPr>
        <p:spPr>
          <a:xfrm>
            <a:off x="4823208" y="1900151"/>
            <a:ext cx="3331968" cy="16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 descr="n26 fb Tran Phu">
            <a:extLst>
              <a:ext uri="{FF2B5EF4-FFF2-40B4-BE49-F238E27FC236}">
                <a16:creationId xmlns:a16="http://schemas.microsoft.com/office/drawing/2014/main" id="{A031CC2F-0148-B1E7-8EB5-31669B93446B}"/>
              </a:ext>
            </a:extLst>
          </p:cNvPr>
          <p:cNvSpPr/>
          <p:nvPr/>
        </p:nvSpPr>
        <p:spPr>
          <a:xfrm>
            <a:off x="4258307" y="4339963"/>
            <a:ext cx="6823998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5: 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Sai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2260000 – 2235294 = 24706 J/kg.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 descr="n26 fb Tran Phu">
            <a:extLst>
              <a:ext uri="{FF2B5EF4-FFF2-40B4-BE49-F238E27FC236}">
                <a16:creationId xmlns:a16="http://schemas.microsoft.com/office/drawing/2014/main" id="{D71E10A4-05D5-09A2-DA93-9B2882F2CB57}"/>
              </a:ext>
            </a:extLst>
          </p:cNvPr>
          <p:cNvSpPr/>
          <p:nvPr/>
        </p:nvSpPr>
        <p:spPr>
          <a:xfrm>
            <a:off x="4814955" y="2004403"/>
            <a:ext cx="5628705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5: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84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05590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Freeform 2" descr="n26 fb Tran Phu">
            <a:extLst>
              <a:ext uri="{FF2B5EF4-FFF2-40B4-BE49-F238E27FC236}">
                <a16:creationId xmlns:a16="http://schemas.microsoft.com/office/drawing/2014/main" id="{FE8331E7-4F0D-ECFB-F10E-E1E9DF73F9F8}"/>
              </a:ext>
            </a:extLst>
          </p:cNvPr>
          <p:cNvSpPr/>
          <p:nvPr/>
        </p:nvSpPr>
        <p:spPr>
          <a:xfrm>
            <a:off x="3155318" y="2939143"/>
            <a:ext cx="3690863" cy="3690863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 descr="n26 fb Tran Phu">
            <a:extLst>
              <a:ext uri="{FF2B5EF4-FFF2-40B4-BE49-F238E27FC236}">
                <a16:creationId xmlns:a16="http://schemas.microsoft.com/office/drawing/2014/main" id="{0288E0B2-84FF-2C26-10F8-95C561CC3B5F}"/>
              </a:ext>
            </a:extLst>
          </p:cNvPr>
          <p:cNvSpPr/>
          <p:nvPr/>
        </p:nvSpPr>
        <p:spPr>
          <a:xfrm>
            <a:off x="7349094" y="2141813"/>
            <a:ext cx="4488193" cy="4488193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3" descr="n26 fb Tran Phu">
            <a:extLst>
              <a:ext uri="{FF2B5EF4-FFF2-40B4-BE49-F238E27FC236}">
                <a16:creationId xmlns:a16="http://schemas.microsoft.com/office/drawing/2014/main" id="{36451EA9-13FC-4675-8381-A16F3F86232F}"/>
              </a:ext>
            </a:extLst>
          </p:cNvPr>
          <p:cNvSpPr/>
          <p:nvPr/>
        </p:nvSpPr>
        <p:spPr>
          <a:xfrm flipH="1">
            <a:off x="3679322" y="3290898"/>
            <a:ext cx="1808743" cy="3009405"/>
          </a:xfrm>
          <a:custGeom>
            <a:avLst/>
            <a:gdLst/>
            <a:ahLst/>
            <a:cxnLst/>
            <a:rect l="l" t="t" r="r" b="b"/>
            <a:pathLst>
              <a:path w="4958917" h="8523138">
                <a:moveTo>
                  <a:pt x="4958917" y="0"/>
                </a:moveTo>
                <a:lnTo>
                  <a:pt x="0" y="0"/>
                </a:lnTo>
                <a:lnTo>
                  <a:pt x="0" y="8523138"/>
                </a:lnTo>
                <a:lnTo>
                  <a:pt x="4958917" y="8523138"/>
                </a:lnTo>
                <a:lnTo>
                  <a:pt x="49589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2" descr="n26 fb Tran Phu">
            <a:extLst>
              <a:ext uri="{FF2B5EF4-FFF2-40B4-BE49-F238E27FC236}">
                <a16:creationId xmlns:a16="http://schemas.microsoft.com/office/drawing/2014/main" id="{BAC8CBB5-C63F-F129-9944-9554EC34A8BC}"/>
              </a:ext>
            </a:extLst>
          </p:cNvPr>
          <p:cNvSpPr/>
          <p:nvPr/>
        </p:nvSpPr>
        <p:spPr>
          <a:xfrm flipH="1">
            <a:off x="10685808" y="6545122"/>
            <a:ext cx="2365558" cy="1741911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 descr="n26 fb Tran Phu">
            <a:extLst>
              <a:ext uri="{FF2B5EF4-FFF2-40B4-BE49-F238E27FC236}">
                <a16:creationId xmlns:a16="http://schemas.microsoft.com/office/drawing/2014/main" id="{03B606C9-F7D4-AB6D-D05C-EF4E76AF38C4}"/>
              </a:ext>
            </a:extLst>
          </p:cNvPr>
          <p:cNvSpPr txBox="1"/>
          <p:nvPr/>
        </p:nvSpPr>
        <p:spPr>
          <a:xfrm>
            <a:off x="5138580" y="827172"/>
            <a:ext cx="4396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2" name="Rectangle 11" descr="n26 fb Tran Phu">
            <a:extLst>
              <a:ext uri="{FF2B5EF4-FFF2-40B4-BE49-F238E27FC236}">
                <a16:creationId xmlns:a16="http://schemas.microsoft.com/office/drawing/2014/main" id="{FBCBC919-4190-959B-7EDA-BE4AAA314F05}"/>
              </a:ext>
            </a:extLst>
          </p:cNvPr>
          <p:cNvSpPr/>
          <p:nvPr/>
        </p:nvSpPr>
        <p:spPr>
          <a:xfrm>
            <a:off x="7545390" y="2780793"/>
            <a:ext cx="42814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vấn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khái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niệm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tượng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liên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pt-BR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Ôn lại kiến thức về Nhiệt hoá hơi riêng.</a:t>
            </a: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7: </a:t>
            </a:r>
            <a:r>
              <a:rPr lang="en-US" sz="20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lí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672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n26 fb Tran Phu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3" name="Freeform 3" descr="n26 fb Tran Phu"/>
          <p:cNvSpPr/>
          <p:nvPr/>
        </p:nvSpPr>
        <p:spPr>
          <a:xfrm>
            <a:off x="3149600" y="2118722"/>
            <a:ext cx="5892800" cy="2123079"/>
          </a:xfrm>
          <a:custGeom>
            <a:avLst/>
            <a:gdLst/>
            <a:ahLst/>
            <a:cxnLst/>
            <a:rect l="l" t="t" r="r" b="b"/>
            <a:pathLst>
              <a:path w="7315200" h="2739875">
                <a:moveTo>
                  <a:pt x="0" y="0"/>
                </a:moveTo>
                <a:lnTo>
                  <a:pt x="7315200" y="0"/>
                </a:lnTo>
                <a:lnTo>
                  <a:pt x="7315200" y="2739875"/>
                </a:lnTo>
                <a:lnTo>
                  <a:pt x="0" y="2739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4" name="Freeform 4" descr="n26 fb Tran Phu"/>
          <p:cNvSpPr/>
          <p:nvPr/>
        </p:nvSpPr>
        <p:spPr>
          <a:xfrm rot="1475691">
            <a:off x="8237009" y="3547066"/>
            <a:ext cx="1288155" cy="1292857"/>
          </a:xfrm>
          <a:custGeom>
            <a:avLst/>
            <a:gdLst/>
            <a:ahLst/>
            <a:cxnLst/>
            <a:rect l="l" t="t" r="r" b="b"/>
            <a:pathLst>
              <a:path w="1932233" h="1939285">
                <a:moveTo>
                  <a:pt x="0" y="0"/>
                </a:moveTo>
                <a:lnTo>
                  <a:pt x="1932233" y="0"/>
                </a:lnTo>
                <a:lnTo>
                  <a:pt x="1932233" y="1939285"/>
                </a:lnTo>
                <a:lnTo>
                  <a:pt x="0" y="193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5" name="Freeform 5" descr="n26 fb Tran Phu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9" name="Freeform 6" descr="n26 fb Tran Phu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8" name="Freeform 8" descr="n26 fb Tran Phu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0" name="Freeform 3" descr="n26 fb Tran Phu"/>
          <p:cNvSpPr/>
          <p:nvPr/>
        </p:nvSpPr>
        <p:spPr>
          <a:xfrm flipH="1">
            <a:off x="301149" y="2118722"/>
            <a:ext cx="2848449" cy="4739279"/>
          </a:xfrm>
          <a:custGeom>
            <a:avLst/>
            <a:gdLst/>
            <a:ahLst/>
            <a:cxnLst/>
            <a:rect l="l" t="t" r="r" b="b"/>
            <a:pathLst>
              <a:path w="4958917" h="8523138">
                <a:moveTo>
                  <a:pt x="4958917" y="0"/>
                </a:moveTo>
                <a:lnTo>
                  <a:pt x="0" y="0"/>
                </a:lnTo>
                <a:lnTo>
                  <a:pt x="0" y="8523138"/>
                </a:lnTo>
                <a:lnTo>
                  <a:pt x="4958917" y="8523138"/>
                </a:lnTo>
                <a:lnTo>
                  <a:pt x="495891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1" name="Freeform 2" descr="n26 fb Tran Phu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8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n26 fb Tran Phu">
            <a:extLst>
              <a:ext uri="{FF2B5EF4-FFF2-40B4-BE49-F238E27FC236}">
                <a16:creationId xmlns:a16="http://schemas.microsoft.com/office/drawing/2014/main" id="{B3B7BCF9-4437-2946-FA1C-19010C31F42E}"/>
              </a:ext>
            </a:extLst>
          </p:cNvPr>
          <p:cNvGrpSpPr>
            <a:grpSpLocks/>
          </p:cNvGrpSpPr>
          <p:nvPr/>
        </p:nvGrpSpPr>
        <p:grpSpPr bwMode="auto">
          <a:xfrm>
            <a:off x="2902955" y="3842657"/>
            <a:ext cx="9136646" cy="2852553"/>
            <a:chOff x="242047" y="3223359"/>
            <a:chExt cx="3334871" cy="338223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08BDFC1-5281-5D47-41BA-0D831B2F23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047" y="3223359"/>
              <a:ext cx="3334871" cy="3382230"/>
            </a:xfrm>
            <a:prstGeom prst="roundRect">
              <a:avLst>
                <a:gd name="adj" fmla="val 12699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35DF7089-DF83-0610-407C-6DF2DBF2A5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432" y="3939988"/>
              <a:ext cx="3186250" cy="25973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17961" dir="135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id="{65BE9000-1065-056E-7E39-0CBA020B2EF7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720912" y="3361150"/>
              <a:ext cx="2486552" cy="538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NHIỆM VỤ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59AF93AF-06ED-D861-4A33-08E38F4972E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2098" y="4101265"/>
              <a:ext cx="3160058" cy="52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 sz="2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48" descr="n26 fb Tran Phu">
            <a:extLst>
              <a:ext uri="{FF2B5EF4-FFF2-40B4-BE49-F238E27FC236}">
                <a16:creationId xmlns:a16="http://schemas.microsoft.com/office/drawing/2014/main" id="{FEE5D501-E381-F329-0D16-7A50BF869077}"/>
              </a:ext>
            </a:extLst>
          </p:cNvPr>
          <p:cNvGrpSpPr>
            <a:grpSpLocks/>
          </p:cNvGrpSpPr>
          <p:nvPr/>
        </p:nvGrpSpPr>
        <p:grpSpPr bwMode="auto">
          <a:xfrm>
            <a:off x="6180263" y="1794473"/>
            <a:ext cx="2076237" cy="1865841"/>
            <a:chOff x="297009" y="2364944"/>
            <a:chExt cx="2819401" cy="2803525"/>
          </a:xfrm>
        </p:grpSpPr>
        <p:sp>
          <p:nvSpPr>
            <p:cNvPr id="10" name="Text Box 18">
              <a:extLst>
                <a:ext uri="{FF2B5EF4-FFF2-40B4-BE49-F238E27FC236}">
                  <a16:creationId xmlns:a16="http://schemas.microsoft.com/office/drawing/2014/main" id="{397C2DA3-268F-40C0-7200-B8BC94F008C8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1055670" y="3766707"/>
              <a:ext cx="165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FFFF"/>
                  </a:solidFill>
                </a:rPr>
                <a:t>NHÓM 2</a:t>
              </a:r>
            </a:p>
          </p:txBody>
        </p:sp>
        <p:pic>
          <p:nvPicPr>
            <p:cNvPr id="11" name="Picture 12" descr="https://lh3.googleusercontent.com/-2fLD_x45vKc/WsOKv2HIVgI/AAAAAAAACgk/iPzpunGtwfsUQF3ZkMFkinAtWymOdAMyQCHMYCw/h136/4-ctu.vn_anh_dong_mau_slide_powerpoint_dep_(139).gif">
              <a:extLst>
                <a:ext uri="{FF2B5EF4-FFF2-40B4-BE49-F238E27FC236}">
                  <a16:creationId xmlns:a16="http://schemas.microsoft.com/office/drawing/2014/main" id="{A68C70C0-8964-DA20-78E1-0653B675875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17" y="2882944"/>
              <a:ext cx="1680526" cy="159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35">
              <a:extLst>
                <a:ext uri="{FF2B5EF4-FFF2-40B4-BE49-F238E27FC236}">
                  <a16:creationId xmlns:a16="http://schemas.microsoft.com/office/drawing/2014/main" id="{2B8C3095-DDB9-CE61-B506-8EB4D262CB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009" y="2364944"/>
              <a:ext cx="2819401" cy="2803525"/>
              <a:chOff x="1968" y="1488"/>
              <a:chExt cx="1776" cy="1766"/>
            </a:xfrm>
          </p:grpSpPr>
          <p:sp>
            <p:nvSpPr>
              <p:cNvPr id="13" name="AutoShape 21">
                <a:extLst>
                  <a:ext uri="{FF2B5EF4-FFF2-40B4-BE49-F238E27FC236}">
                    <a16:creationId xmlns:a16="http://schemas.microsoft.com/office/drawing/2014/main" id="{97DD5DCF-9006-4747-175E-C3F4ECC701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6774404">
                <a:off x="2003" y="1581"/>
                <a:ext cx="1689" cy="1663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0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utoShape 22">
                <a:extLst>
                  <a:ext uri="{FF2B5EF4-FFF2-40B4-BE49-F238E27FC236}">
                    <a16:creationId xmlns:a16="http://schemas.microsoft.com/office/drawing/2014/main" id="{4F90EAFB-D0BB-BB44-B998-2C59609E8E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2174404">
                <a:off x="1968" y="1567"/>
                <a:ext cx="1687" cy="1662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AutoShape 23">
                <a:extLst>
                  <a:ext uri="{FF2B5EF4-FFF2-40B4-BE49-F238E27FC236}">
                    <a16:creationId xmlns:a16="http://schemas.microsoft.com/office/drawing/2014/main" id="{89EBA99B-09DC-8BBE-0DA0-3CEEAEB66C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74404">
                <a:off x="2029" y="1500"/>
                <a:ext cx="1687" cy="1663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6275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AutoShape 24">
                <a:extLst>
                  <a:ext uri="{FF2B5EF4-FFF2-40B4-BE49-F238E27FC236}">
                    <a16:creationId xmlns:a16="http://schemas.microsoft.com/office/drawing/2014/main" id="{ECFD53D5-42C0-B141-CF46-9A1EADB134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2974404">
                <a:off x="2057" y="1535"/>
                <a:ext cx="1687" cy="1667"/>
              </a:xfrm>
              <a:custGeom>
                <a:avLst/>
                <a:gdLst>
                  <a:gd name="G0" fmla="+- -1509893 0 0"/>
                  <a:gd name="G1" fmla="+- -5955455 0 0"/>
                  <a:gd name="G2" fmla="+- -1509893 0 -5955455"/>
                  <a:gd name="G3" fmla="+- 10800 0 0"/>
                  <a:gd name="G4" fmla="+- 0 0 -1509893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926 0 0"/>
                  <a:gd name="G9" fmla="+- 0 0 -5955455"/>
                  <a:gd name="G10" fmla="+- 7926 0 2700"/>
                  <a:gd name="G11" fmla="cos G10 -1509893"/>
                  <a:gd name="G12" fmla="sin G10 -1509893"/>
                  <a:gd name="G13" fmla="cos 13500 -1509893"/>
                  <a:gd name="G14" fmla="sin 13500 -1509893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926 1 2"/>
                  <a:gd name="G20" fmla="+- G19 5400 0"/>
                  <a:gd name="G21" fmla="cos G20 -1509893"/>
                  <a:gd name="G22" fmla="sin G20 -1509893"/>
                  <a:gd name="G23" fmla="+- G21 10800 0"/>
                  <a:gd name="G24" fmla="+- G12 G23 G22"/>
                  <a:gd name="G25" fmla="+- G22 G23 G11"/>
                  <a:gd name="G26" fmla="cos 10800 -1509893"/>
                  <a:gd name="G27" fmla="sin 10800 -1509893"/>
                  <a:gd name="G28" fmla="cos 7926 -1509893"/>
                  <a:gd name="G29" fmla="sin 7926 -1509893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5955455"/>
                  <a:gd name="G36" fmla="sin G34 -5955455"/>
                  <a:gd name="G37" fmla="+/ -5955455 -1509893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926 G39"/>
                  <a:gd name="G43" fmla="sin 792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689 w 21600"/>
                  <a:gd name="T5" fmla="*/ 1746 h 21600"/>
                  <a:gd name="T6" fmla="*/ 10657 w 21600"/>
                  <a:gd name="T7" fmla="*/ 1438 h 21600"/>
                  <a:gd name="T8" fmla="*/ 15121 w 21600"/>
                  <a:gd name="T9" fmla="*/ 4156 h 21600"/>
                  <a:gd name="T10" fmla="*/ 23223 w 21600"/>
                  <a:gd name="T11" fmla="*/ 5516 h 21600"/>
                  <a:gd name="T12" fmla="*/ 21035 w 21600"/>
                  <a:gd name="T13" fmla="*/ 10942 h 21600"/>
                  <a:gd name="T14" fmla="*/ 15609 w 21600"/>
                  <a:gd name="T15" fmla="*/ 8754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093" y="7698"/>
                    </a:moveTo>
                    <a:cubicBezTo>
                      <a:pt x="16849" y="4772"/>
                      <a:pt x="13978" y="2874"/>
                      <a:pt x="10800" y="2874"/>
                    </a:cubicBezTo>
                    <a:cubicBezTo>
                      <a:pt x="10759" y="2873"/>
                      <a:pt x="10719" y="2874"/>
                      <a:pt x="10679" y="2874"/>
                    </a:cubicBezTo>
                    <a:lnTo>
                      <a:pt x="10635" y="1"/>
                    </a:lnTo>
                    <a:cubicBezTo>
                      <a:pt x="10690" y="0"/>
                      <a:pt x="10745" y="-1"/>
                      <a:pt x="10800" y="0"/>
                    </a:cubicBezTo>
                    <a:cubicBezTo>
                      <a:pt x="15131" y="0"/>
                      <a:pt x="19043" y="2587"/>
                      <a:pt x="20738" y="6573"/>
                    </a:cubicBezTo>
                    <a:lnTo>
                      <a:pt x="23223" y="5516"/>
                    </a:lnTo>
                    <a:lnTo>
                      <a:pt x="21035" y="10942"/>
                    </a:lnTo>
                    <a:lnTo>
                      <a:pt x="15609" y="8754"/>
                    </a:lnTo>
                    <a:lnTo>
                      <a:pt x="18093" y="769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76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7" name="Horizontal Scroll 33" descr="n26 fb Tran Phu">
            <a:extLst>
              <a:ext uri="{FF2B5EF4-FFF2-40B4-BE49-F238E27FC236}">
                <a16:creationId xmlns:a16="http://schemas.microsoft.com/office/drawing/2014/main" id="{5D2F2A1C-E2A3-4167-897E-87C0E257C86A}"/>
              </a:ext>
            </a:extLst>
          </p:cNvPr>
          <p:cNvSpPr/>
          <p:nvPr/>
        </p:nvSpPr>
        <p:spPr bwMode="auto">
          <a:xfrm>
            <a:off x="5364917" y="383448"/>
            <a:ext cx="3963878" cy="123921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2800" b="1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</a:p>
        </p:txBody>
      </p:sp>
      <p:sp>
        <p:nvSpPr>
          <p:cNvPr id="31" name="TextBox 30" descr="n26 fb Tran Phu">
            <a:extLst>
              <a:ext uri="{FF2B5EF4-FFF2-40B4-BE49-F238E27FC236}">
                <a16:creationId xmlns:a16="http://schemas.microsoft.com/office/drawing/2014/main" id="{9E38A5D4-9A2A-486D-4BBE-E3880ACC9E76}"/>
              </a:ext>
            </a:extLst>
          </p:cNvPr>
          <p:cNvSpPr txBox="1"/>
          <p:nvPr/>
        </p:nvSpPr>
        <p:spPr>
          <a:xfrm>
            <a:off x="3375152" y="4849849"/>
            <a:ext cx="81922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Lần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1,2, 3, 4.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riêng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Clr>
                <a:srgbClr val="D7181F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30312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9" name="Group 2" descr="n26 fb Tran Phu">
            <a:extLst>
              <a:ext uri="{FF2B5EF4-FFF2-40B4-BE49-F238E27FC236}">
                <a16:creationId xmlns:a16="http://schemas.microsoft.com/office/drawing/2014/main" id="{3BDF93DD-2246-923B-B688-982819BA7BE4}"/>
              </a:ext>
            </a:extLst>
          </p:cNvPr>
          <p:cNvGrpSpPr/>
          <p:nvPr/>
        </p:nvGrpSpPr>
        <p:grpSpPr>
          <a:xfrm>
            <a:off x="2951940" y="1855799"/>
            <a:ext cx="4533947" cy="3575447"/>
            <a:chOff x="0" y="0"/>
            <a:chExt cx="4274726" cy="1983751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AAFA7CE5-F70A-8141-623E-FEFA1C249757}"/>
                </a:ext>
              </a:extLst>
            </p:cNvPr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6AAAF212-D164-0F60-0A29-65AE30B3195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Freeform 10" descr="n26 fb Tran Phu">
            <a:extLst>
              <a:ext uri="{FF2B5EF4-FFF2-40B4-BE49-F238E27FC236}">
                <a16:creationId xmlns:a16="http://schemas.microsoft.com/office/drawing/2014/main" id="{5B3938B1-B741-920C-91FB-5CF1FBBEF5C9}"/>
              </a:ext>
            </a:extLst>
          </p:cNvPr>
          <p:cNvSpPr/>
          <p:nvPr/>
        </p:nvSpPr>
        <p:spPr>
          <a:xfrm>
            <a:off x="10782172" y="5433637"/>
            <a:ext cx="1381095" cy="13716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5" descr="n26 fb Tran Phu">
            <a:extLst>
              <a:ext uri="{FF2B5EF4-FFF2-40B4-BE49-F238E27FC236}">
                <a16:creationId xmlns:a16="http://schemas.microsoft.com/office/drawing/2014/main" id="{1DD08DA1-D7D0-2A4A-DF04-4DCB21B3323A}"/>
              </a:ext>
            </a:extLst>
          </p:cNvPr>
          <p:cNvGrpSpPr/>
          <p:nvPr/>
        </p:nvGrpSpPr>
        <p:grpSpPr>
          <a:xfrm>
            <a:off x="5209851" y="409344"/>
            <a:ext cx="2876296" cy="772578"/>
            <a:chOff x="0" y="0"/>
            <a:chExt cx="2175804" cy="376692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0BF48A58-523E-037A-4F61-07C9D75B7228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BEBA711D-C328-95A7-6F5F-68548987A35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12" descr="n26 fb Tran Phu">
            <a:extLst>
              <a:ext uri="{FF2B5EF4-FFF2-40B4-BE49-F238E27FC236}">
                <a16:creationId xmlns:a16="http://schemas.microsoft.com/office/drawing/2014/main" id="{9131ADE2-778C-E916-1903-B2FADE96694D}"/>
              </a:ext>
            </a:extLst>
          </p:cNvPr>
          <p:cNvSpPr txBox="1"/>
          <p:nvPr/>
        </p:nvSpPr>
        <p:spPr>
          <a:xfrm>
            <a:off x="4926984" y="132252"/>
            <a:ext cx="3603803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1</a:t>
            </a:r>
          </a:p>
        </p:txBody>
      </p:sp>
      <p:sp>
        <p:nvSpPr>
          <p:cNvPr id="29" name="TextBox 28" descr="n26 fb Tran Phu">
            <a:extLst>
              <a:ext uri="{FF2B5EF4-FFF2-40B4-BE49-F238E27FC236}">
                <a16:creationId xmlns:a16="http://schemas.microsoft.com/office/drawing/2014/main" id="{1E7FB9A8-07C6-1DC3-553C-86926F4F2B24}"/>
              </a:ext>
            </a:extLst>
          </p:cNvPr>
          <p:cNvSpPr txBox="1"/>
          <p:nvPr/>
        </p:nvSpPr>
        <p:spPr>
          <a:xfrm>
            <a:off x="3380070" y="2076360"/>
            <a:ext cx="3835973" cy="28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nghĩa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2: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0" name="Picture 29" descr="n26 fb Tran Phu">
            <a:extLst>
              <a:ext uri="{FF2B5EF4-FFF2-40B4-BE49-F238E27FC236}">
                <a16:creationId xmlns:a16="http://schemas.microsoft.com/office/drawing/2014/main" id="{430FD8BD-4F5E-3092-8980-3B17775F1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449" y="1855799"/>
            <a:ext cx="2876296" cy="35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28766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Freeform 3" descr="n26 fb Tran Phu">
            <a:extLst>
              <a:ext uri="{FF2B5EF4-FFF2-40B4-BE49-F238E27FC236}">
                <a16:creationId xmlns:a16="http://schemas.microsoft.com/office/drawing/2014/main" id="{0CD8C04F-C925-AB4F-28DF-476382FF2D94}"/>
              </a:ext>
            </a:extLst>
          </p:cNvPr>
          <p:cNvSpPr/>
          <p:nvPr/>
        </p:nvSpPr>
        <p:spPr>
          <a:xfrm>
            <a:off x="7609462" y="1855800"/>
            <a:ext cx="4271673" cy="3371600"/>
          </a:xfrm>
          <a:custGeom>
            <a:avLst/>
            <a:gdLst/>
            <a:ahLst/>
            <a:cxnLst/>
            <a:rect l="l" t="t" r="r" b="b"/>
            <a:pathLst>
              <a:path w="4274726" h="1983751">
                <a:moveTo>
                  <a:pt x="0" y="0"/>
                </a:moveTo>
                <a:lnTo>
                  <a:pt x="4274726" y="0"/>
                </a:lnTo>
                <a:lnTo>
                  <a:pt x="4274726" y="1983751"/>
                </a:lnTo>
                <a:lnTo>
                  <a:pt x="0" y="1983751"/>
                </a:lnTo>
                <a:close/>
              </a:path>
            </a:pathLst>
          </a:custGeom>
          <a:solidFill>
            <a:srgbClr val="AA76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8" descr="n26 fb Tran Phu">
            <a:extLst>
              <a:ext uri="{FF2B5EF4-FFF2-40B4-BE49-F238E27FC236}">
                <a16:creationId xmlns:a16="http://schemas.microsoft.com/office/drawing/2014/main" id="{8C9B960A-8A96-5B8B-DB4C-6AB1249406A8}"/>
              </a:ext>
            </a:extLst>
          </p:cNvPr>
          <p:cNvSpPr/>
          <p:nvPr/>
        </p:nvSpPr>
        <p:spPr>
          <a:xfrm rot="16200000">
            <a:off x="9961794" y="3644586"/>
            <a:ext cx="3577583" cy="3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9" descr="n26 fb Tran Phu">
            <a:extLst>
              <a:ext uri="{FF2B5EF4-FFF2-40B4-BE49-F238E27FC236}">
                <a16:creationId xmlns:a16="http://schemas.microsoft.com/office/drawing/2014/main" id="{43D7096D-4610-F190-5889-68E692142501}"/>
              </a:ext>
            </a:extLst>
          </p:cNvPr>
          <p:cNvSpPr/>
          <p:nvPr/>
        </p:nvSpPr>
        <p:spPr>
          <a:xfrm rot="16200000" flipV="1">
            <a:off x="5404903" y="3523836"/>
            <a:ext cx="3359147" cy="23066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0" descr="n26 fb Tran Phu">
            <a:extLst>
              <a:ext uri="{FF2B5EF4-FFF2-40B4-BE49-F238E27FC236}">
                <a16:creationId xmlns:a16="http://schemas.microsoft.com/office/drawing/2014/main" id="{7C85BCA8-B1BF-485F-2147-DD9B5A71A749}"/>
              </a:ext>
            </a:extLst>
          </p:cNvPr>
          <p:cNvSpPr/>
          <p:nvPr/>
        </p:nvSpPr>
        <p:spPr>
          <a:xfrm>
            <a:off x="10862063" y="5433637"/>
            <a:ext cx="1301204" cy="1161975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 descr="n26 fb Tran Phu">
            <a:extLst>
              <a:ext uri="{FF2B5EF4-FFF2-40B4-BE49-F238E27FC236}">
                <a16:creationId xmlns:a16="http://schemas.microsoft.com/office/drawing/2014/main" id="{51BFC130-588D-3E5E-F4F8-C7E4ED0BD2E9}"/>
              </a:ext>
            </a:extLst>
          </p:cNvPr>
          <p:cNvGrpSpPr/>
          <p:nvPr/>
        </p:nvGrpSpPr>
        <p:grpSpPr>
          <a:xfrm>
            <a:off x="4913765" y="246552"/>
            <a:ext cx="4094372" cy="807776"/>
            <a:chOff x="0" y="0"/>
            <a:chExt cx="2175804" cy="37669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CEC8F73-E6F6-BE15-26DE-4A14ED032B10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D01906D-D51C-0FCD-2415-7619CA34E41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2" descr="n26 fb Tran Phu">
            <a:extLst>
              <a:ext uri="{FF2B5EF4-FFF2-40B4-BE49-F238E27FC236}">
                <a16:creationId xmlns:a16="http://schemas.microsoft.com/office/drawing/2014/main" id="{38FB183D-374B-BB0F-BBDA-22B542B6E0F9}"/>
              </a:ext>
            </a:extLst>
          </p:cNvPr>
          <p:cNvSpPr txBox="1"/>
          <p:nvPr/>
        </p:nvSpPr>
        <p:spPr>
          <a:xfrm>
            <a:off x="5163435" y="-62815"/>
            <a:ext cx="3395335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1</a:t>
            </a:r>
          </a:p>
        </p:txBody>
      </p:sp>
      <p:sp>
        <p:nvSpPr>
          <p:cNvPr id="12" name="TextBox 11" descr="n26 fb Tran Phu">
            <a:extLst>
              <a:ext uri="{FF2B5EF4-FFF2-40B4-BE49-F238E27FC236}">
                <a16:creationId xmlns:a16="http://schemas.microsoft.com/office/drawing/2014/main" id="{ECADB078-73E4-B210-75AA-355A2E799E0E}"/>
              </a:ext>
            </a:extLst>
          </p:cNvPr>
          <p:cNvSpPr txBox="1"/>
          <p:nvPr/>
        </p:nvSpPr>
        <p:spPr>
          <a:xfrm>
            <a:off x="2733080" y="1583850"/>
            <a:ext cx="3951527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nghĩa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 descr="n26 fb Tran Phu">
            <a:extLst>
              <a:ext uri="{FF2B5EF4-FFF2-40B4-BE49-F238E27FC236}">
                <a16:creationId xmlns:a16="http://schemas.microsoft.com/office/drawing/2014/main" id="{A856B808-C4B2-893C-68FB-15DFEE93E470}"/>
              </a:ext>
            </a:extLst>
          </p:cNvPr>
          <p:cNvSpPr txBox="1"/>
          <p:nvPr/>
        </p:nvSpPr>
        <p:spPr>
          <a:xfrm>
            <a:off x="7697032" y="2625306"/>
            <a:ext cx="4004227" cy="183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kilôgam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EF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 descr="n26 fb Tran Phu">
            <a:extLst>
              <a:ext uri="{FF2B5EF4-FFF2-40B4-BE49-F238E27FC236}">
                <a16:creationId xmlns:a16="http://schemas.microsoft.com/office/drawing/2014/main" id="{17536937-B8A8-889D-982F-E22745C36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979" y="3117160"/>
            <a:ext cx="1888330" cy="2250346"/>
          </a:xfrm>
          <a:prstGeom prst="rect">
            <a:avLst/>
          </a:prstGeom>
        </p:spPr>
      </p:pic>
      <p:pic>
        <p:nvPicPr>
          <p:cNvPr id="15" name="Picture 14" descr="n26 fb Tran Phu">
            <a:extLst>
              <a:ext uri="{FF2B5EF4-FFF2-40B4-BE49-F238E27FC236}">
                <a16:creationId xmlns:a16="http://schemas.microsoft.com/office/drawing/2014/main" id="{D24535E1-7CC4-E85A-04C2-A6C44D916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507" y="3061883"/>
            <a:ext cx="1930670" cy="23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20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Freeform 3" descr="n26 fb Tran Phu">
            <a:extLst>
              <a:ext uri="{FF2B5EF4-FFF2-40B4-BE49-F238E27FC236}">
                <a16:creationId xmlns:a16="http://schemas.microsoft.com/office/drawing/2014/main" id="{F1606BAD-F32F-3D0A-85AB-7FDEF386D525}"/>
              </a:ext>
            </a:extLst>
          </p:cNvPr>
          <p:cNvSpPr/>
          <p:nvPr/>
        </p:nvSpPr>
        <p:spPr>
          <a:xfrm>
            <a:off x="7617255" y="1508747"/>
            <a:ext cx="4644881" cy="4185361"/>
          </a:xfrm>
          <a:custGeom>
            <a:avLst/>
            <a:gdLst/>
            <a:ahLst/>
            <a:cxnLst/>
            <a:rect l="l" t="t" r="r" b="b"/>
            <a:pathLst>
              <a:path w="4274726" h="1983751">
                <a:moveTo>
                  <a:pt x="0" y="0"/>
                </a:moveTo>
                <a:lnTo>
                  <a:pt x="4274726" y="0"/>
                </a:lnTo>
                <a:lnTo>
                  <a:pt x="4274726" y="1983751"/>
                </a:lnTo>
                <a:lnTo>
                  <a:pt x="0" y="1983751"/>
                </a:lnTo>
                <a:close/>
              </a:path>
            </a:pathLst>
          </a:custGeom>
          <a:solidFill>
            <a:srgbClr val="AA76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8" descr="n26 fb Tran Phu">
            <a:extLst>
              <a:ext uri="{FF2B5EF4-FFF2-40B4-BE49-F238E27FC236}">
                <a16:creationId xmlns:a16="http://schemas.microsoft.com/office/drawing/2014/main" id="{2412788A-DE0A-14C7-0B13-C58E25F010A9}"/>
              </a:ext>
            </a:extLst>
          </p:cNvPr>
          <p:cNvSpPr/>
          <p:nvPr/>
        </p:nvSpPr>
        <p:spPr>
          <a:xfrm rot="16200000" flipV="1">
            <a:off x="10295080" y="3345243"/>
            <a:ext cx="3672994" cy="2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9" descr="n26 fb Tran Phu">
            <a:extLst>
              <a:ext uri="{FF2B5EF4-FFF2-40B4-BE49-F238E27FC236}">
                <a16:creationId xmlns:a16="http://schemas.microsoft.com/office/drawing/2014/main" id="{9690E128-A59F-B872-147B-CF76B6C5BB63}"/>
              </a:ext>
            </a:extLst>
          </p:cNvPr>
          <p:cNvSpPr/>
          <p:nvPr/>
        </p:nvSpPr>
        <p:spPr>
          <a:xfrm rot="16200000" flipV="1">
            <a:off x="5232603" y="3380414"/>
            <a:ext cx="3672993" cy="6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0" descr="n26 fb Tran Phu">
            <a:extLst>
              <a:ext uri="{FF2B5EF4-FFF2-40B4-BE49-F238E27FC236}">
                <a16:creationId xmlns:a16="http://schemas.microsoft.com/office/drawing/2014/main" id="{A5324312-2CD9-FB2D-971A-5BF03657E31B}"/>
              </a:ext>
            </a:extLst>
          </p:cNvPr>
          <p:cNvSpPr/>
          <p:nvPr/>
        </p:nvSpPr>
        <p:spPr>
          <a:xfrm>
            <a:off x="11282685" y="5800583"/>
            <a:ext cx="1348667" cy="111547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 descr="n26 fb Tran Phu">
            <a:extLst>
              <a:ext uri="{FF2B5EF4-FFF2-40B4-BE49-F238E27FC236}">
                <a16:creationId xmlns:a16="http://schemas.microsoft.com/office/drawing/2014/main" id="{F661C71E-4D4D-AA99-3F9F-6743A224C5CC}"/>
              </a:ext>
            </a:extLst>
          </p:cNvPr>
          <p:cNvGrpSpPr/>
          <p:nvPr/>
        </p:nvGrpSpPr>
        <p:grpSpPr>
          <a:xfrm>
            <a:off x="5092501" y="519222"/>
            <a:ext cx="4243721" cy="775447"/>
            <a:chOff x="0" y="0"/>
            <a:chExt cx="2175804" cy="37669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EA6A855-0B62-D6E8-2627-153058FEC8F9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EEACF0B7-FF85-40E5-C1A3-7256784BD85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2" descr="n26 fb Tran Phu">
            <a:extLst>
              <a:ext uri="{FF2B5EF4-FFF2-40B4-BE49-F238E27FC236}">
                <a16:creationId xmlns:a16="http://schemas.microsoft.com/office/drawing/2014/main" id="{DDF1DF2F-ADF9-ABE0-F5A3-37C258C7DE0F}"/>
              </a:ext>
            </a:extLst>
          </p:cNvPr>
          <p:cNvSpPr txBox="1"/>
          <p:nvPr/>
        </p:nvSpPr>
        <p:spPr>
          <a:xfrm>
            <a:off x="5418962" y="218587"/>
            <a:ext cx="3519185" cy="885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E5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 HỌC TẬP 2</a:t>
            </a:r>
          </a:p>
        </p:txBody>
      </p:sp>
      <p:sp>
        <p:nvSpPr>
          <p:cNvPr id="12" name="TextBox 11" descr="n26 fb Tran Phu">
            <a:extLst>
              <a:ext uri="{FF2B5EF4-FFF2-40B4-BE49-F238E27FC236}">
                <a16:creationId xmlns:a16="http://schemas.microsoft.com/office/drawing/2014/main" id="{DEC7C2FF-28BC-F0A5-8B4D-BD1C665E64F3}"/>
              </a:ext>
            </a:extLst>
          </p:cNvPr>
          <p:cNvSpPr txBox="1"/>
          <p:nvPr/>
        </p:nvSpPr>
        <p:spPr>
          <a:xfrm>
            <a:off x="2743199" y="1543354"/>
            <a:ext cx="4243721" cy="183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vi-VN" sz="20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 2: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Hệ thức tính nhiệt lượng cần cung cấp cho một lượng chất lỏng hoá hơi hoàn toàn ở nhiệt độ không đổi?</a:t>
            </a:r>
          </a:p>
        </p:txBody>
      </p:sp>
      <p:sp>
        <p:nvSpPr>
          <p:cNvPr id="13" name="TextBox 12" descr="n26 fb Tran Phu">
            <a:extLst>
              <a:ext uri="{FF2B5EF4-FFF2-40B4-BE49-F238E27FC236}">
                <a16:creationId xmlns:a16="http://schemas.microsoft.com/office/drawing/2014/main" id="{7CD08757-6203-1FE8-A8C7-E5F6F06A696C}"/>
              </a:ext>
            </a:extLst>
          </p:cNvPr>
          <p:cNvSpPr txBox="1"/>
          <p:nvPr/>
        </p:nvSpPr>
        <p:spPr>
          <a:xfrm>
            <a:off x="7709079" y="1615222"/>
            <a:ext cx="4326270" cy="395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vi-VN" sz="2000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Hệ thức tính nhiệt lượng cần cung cấp cho một lượng chất lỏng hoá hơi hoàn toàn ở nhiệt độ không đổi là: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vi-VN" sz="2000" b="1" dirty="0">
                <a:solidFill>
                  <a:srgbClr val="FFFF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 = Lm   (6.3)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vi-VN" sz="2000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 đó: </a:t>
            </a:r>
          </a:p>
          <a:p>
            <a:pPr marL="685800" lvl="0" indent="-685800" algn="just">
              <a:lnSpc>
                <a:spcPct val="115000"/>
              </a:lnSpc>
              <a:defRPr/>
            </a:pPr>
            <a:r>
              <a:rPr lang="vi-VN" sz="2000" b="1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+</a:t>
            </a:r>
            <a:r>
              <a:rPr lang="en-US" sz="2000" b="1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 </a:t>
            </a:r>
            <a:r>
              <a:rPr lang="vi-VN" sz="2000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 nhiệt lượng cần truyền cho chất lỏng (J);</a:t>
            </a:r>
          </a:p>
          <a:p>
            <a:pPr marL="685800" lvl="0" indent="-685800" algn="just">
              <a:lnSpc>
                <a:spcPct val="115000"/>
              </a:lnSpc>
              <a:defRPr/>
            </a:pPr>
            <a:r>
              <a:rPr lang="vi-VN" sz="2000" b="1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+</a:t>
            </a:r>
            <a:r>
              <a:rPr lang="en-US" sz="2000" b="1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 </a:t>
            </a:r>
            <a:r>
              <a:rPr lang="vi-VN" sz="2000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 khối lượng chất lỏng (kg);</a:t>
            </a:r>
          </a:p>
          <a:p>
            <a:pPr marL="685800" lvl="0" indent="-685800" algn="just">
              <a:lnSpc>
                <a:spcPct val="115000"/>
              </a:lnSpc>
              <a:defRPr/>
            </a:pPr>
            <a:r>
              <a:rPr lang="vi-VN" sz="2000" b="1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+</a:t>
            </a:r>
            <a:r>
              <a:rPr lang="en-US" sz="2000" b="1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 </a:t>
            </a:r>
            <a:r>
              <a:rPr lang="vi-VN" sz="2000" dirty="0">
                <a:solidFill>
                  <a:srgbClr val="FFFEF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 nhiệt hoá hơi riêng, có đơn vị là J/kg.</a:t>
            </a:r>
          </a:p>
        </p:txBody>
      </p:sp>
      <p:pic>
        <p:nvPicPr>
          <p:cNvPr id="14" name="Picture 13" descr="n26 fb Tran Phu">
            <a:extLst>
              <a:ext uri="{FF2B5EF4-FFF2-40B4-BE49-F238E27FC236}">
                <a16:creationId xmlns:a16="http://schemas.microsoft.com/office/drawing/2014/main" id="{1FCBE092-924C-43B0-ABF1-806D9E7A0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750" y="3416068"/>
            <a:ext cx="2172820" cy="21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257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57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Group 5" descr="n26 fb Tran Phu">
            <a:extLst>
              <a:ext uri="{FF2B5EF4-FFF2-40B4-BE49-F238E27FC236}">
                <a16:creationId xmlns:a16="http://schemas.microsoft.com/office/drawing/2014/main" id="{85E5B5A9-A81B-D684-28F1-76DF127309B0}"/>
              </a:ext>
            </a:extLst>
          </p:cNvPr>
          <p:cNvGrpSpPr/>
          <p:nvPr/>
        </p:nvGrpSpPr>
        <p:grpSpPr>
          <a:xfrm>
            <a:off x="3923864" y="780341"/>
            <a:ext cx="6563799" cy="1004917"/>
            <a:chOff x="0" y="0"/>
            <a:chExt cx="2175804" cy="376692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1990BEF-FCBA-CDF3-43F2-89E041199A70}"/>
                </a:ext>
              </a:extLst>
            </p:cNvPr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F98B2753-A6FD-4ED2-A333-B1E17D74D79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 descr="n26 fb Tran Phu">
                <a:extLst>
                  <a:ext uri="{FF2B5EF4-FFF2-40B4-BE49-F238E27FC236}">
                    <a16:creationId xmlns:a16="http://schemas.microsoft.com/office/drawing/2014/main" id="{C8EC4300-489C-B62C-B4B0-6A56B7FE5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5286847"/>
                  </p:ext>
                </p:extLst>
              </p:nvPr>
            </p:nvGraphicFramePr>
            <p:xfrm>
              <a:off x="4495800" y="2445595"/>
              <a:ext cx="5757712" cy="385745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878856">
                      <a:extLst>
                        <a:ext uri="{9D8B030D-6E8A-4147-A177-3AD203B41FA5}">
                          <a16:colId xmlns:a16="http://schemas.microsoft.com/office/drawing/2014/main" val="1911836749"/>
                        </a:ext>
                      </a:extLst>
                    </a:gridCol>
                    <a:gridCol w="2878856">
                      <a:extLst>
                        <a:ext uri="{9D8B030D-6E8A-4147-A177-3AD203B41FA5}">
                          <a16:colId xmlns:a16="http://schemas.microsoft.com/office/drawing/2014/main" val="1911131520"/>
                        </a:ext>
                      </a:extLst>
                    </a:gridCol>
                  </a:tblGrid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Chất</a:t>
                          </a:r>
                          <a:r>
                            <a:rPr lang="en-US" sz="3600" dirty="0"/>
                            <a:t> </a:t>
                          </a:r>
                          <a:r>
                            <a:rPr lang="en-US" sz="3600" dirty="0" err="1"/>
                            <a:t>lỏng</a:t>
                          </a:r>
                          <a:endParaRPr lang="en-US" sz="3600" dirty="0"/>
                        </a:p>
                      </a:txBody>
                      <a:tcPr anchor="ctr">
                        <a:solidFill>
                          <a:srgbClr val="F0BA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L (J/kg)</a:t>
                          </a:r>
                        </a:p>
                      </a:txBody>
                      <a:tcPr anchor="ctr">
                        <a:solidFill>
                          <a:srgbClr val="F0BAA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418815"/>
                      </a:ext>
                    </a:extLst>
                  </a:tr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Nước</a:t>
                          </a: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2,3 .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600" b="0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2679528"/>
                      </a:ext>
                    </a:extLst>
                  </a:tr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Amoniac</a:t>
                          </a: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1,4 .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600" b="0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0348261"/>
                      </a:ext>
                    </a:extLst>
                  </a:tr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Rượu</a:t>
                          </a: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0,9 .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600" b="0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0453366"/>
                      </a:ext>
                    </a:extLst>
                  </a:tr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Ete</a:t>
                          </a: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0,4 .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600" b="0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7835450"/>
                      </a:ext>
                    </a:extLst>
                  </a:tr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Thủy</a:t>
                          </a:r>
                          <a:r>
                            <a:rPr lang="en-US" sz="3600" dirty="0"/>
                            <a:t> </a:t>
                          </a:r>
                          <a:r>
                            <a:rPr lang="en-US" sz="3600" dirty="0" err="1"/>
                            <a:t>ngân</a:t>
                          </a: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0,3 .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3600" b="0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0255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 descr="n26 fb Tran Phu">
                <a:extLst>
                  <a:ext uri="{FF2B5EF4-FFF2-40B4-BE49-F238E27FC236}">
                    <a16:creationId xmlns:a16="http://schemas.microsoft.com/office/drawing/2014/main" id="{C8EC4300-489C-B62C-B4B0-6A56B7FE5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5286847"/>
                  </p:ext>
                </p:extLst>
              </p:nvPr>
            </p:nvGraphicFramePr>
            <p:xfrm>
              <a:off x="4495800" y="2445595"/>
              <a:ext cx="5757712" cy="385745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878856">
                      <a:extLst>
                        <a:ext uri="{9D8B030D-6E8A-4147-A177-3AD203B41FA5}">
                          <a16:colId xmlns:a16="http://schemas.microsoft.com/office/drawing/2014/main" val="1911836749"/>
                        </a:ext>
                      </a:extLst>
                    </a:gridCol>
                    <a:gridCol w="2878856">
                      <a:extLst>
                        <a:ext uri="{9D8B030D-6E8A-4147-A177-3AD203B41FA5}">
                          <a16:colId xmlns:a16="http://schemas.microsoft.com/office/drawing/2014/main" val="1911131520"/>
                        </a:ext>
                      </a:extLst>
                    </a:gridCol>
                  </a:tblGrid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Chất</a:t>
                          </a:r>
                          <a:r>
                            <a:rPr lang="en-US" sz="3600" dirty="0"/>
                            <a:t> </a:t>
                          </a:r>
                          <a:r>
                            <a:rPr lang="en-US" sz="3600" dirty="0" err="1"/>
                            <a:t>lỏng</a:t>
                          </a:r>
                          <a:endParaRPr lang="en-US" sz="3600" dirty="0"/>
                        </a:p>
                      </a:txBody>
                      <a:tcPr anchor="ctr">
                        <a:solidFill>
                          <a:srgbClr val="F0BAA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L (J/kg)</a:t>
                          </a:r>
                        </a:p>
                      </a:txBody>
                      <a:tcPr anchor="ctr">
                        <a:solidFill>
                          <a:srgbClr val="F0BAA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418815"/>
                      </a:ext>
                    </a:extLst>
                  </a:tr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Nước</a:t>
                          </a: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11" t="-115238" r="-846" b="-43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2679528"/>
                      </a:ext>
                    </a:extLst>
                  </a:tr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Amoniac</a:t>
                          </a: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11" t="-213208" r="-846" b="-3349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48261"/>
                      </a:ext>
                    </a:extLst>
                  </a:tr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Rượu</a:t>
                          </a: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11" t="-316190" r="-846" b="-2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0453366"/>
                      </a:ext>
                    </a:extLst>
                  </a:tr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Ete</a:t>
                          </a: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11" t="-412264" r="-846" b="-1358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835450"/>
                      </a:ext>
                    </a:extLst>
                  </a:tr>
                  <a:tr h="6429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/>
                            <a:t>Thủy</a:t>
                          </a:r>
                          <a:r>
                            <a:rPr lang="en-US" sz="3600" dirty="0"/>
                            <a:t> </a:t>
                          </a:r>
                          <a:r>
                            <a:rPr lang="en-US" sz="3600" dirty="0" err="1"/>
                            <a:t>ngân</a:t>
                          </a: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11" t="-517143" r="-846" b="-3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0255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 descr="n26 fb Tran Phu">
            <a:extLst>
              <a:ext uri="{FF2B5EF4-FFF2-40B4-BE49-F238E27FC236}">
                <a16:creationId xmlns:a16="http://schemas.microsoft.com/office/drawing/2014/main" id="{55E9070E-8EFB-929C-EA78-C9A74133946C}"/>
              </a:ext>
            </a:extLst>
          </p:cNvPr>
          <p:cNvSpPr txBox="1"/>
          <p:nvPr/>
        </p:nvSpPr>
        <p:spPr>
          <a:xfrm>
            <a:off x="4044027" y="842224"/>
            <a:ext cx="6122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2E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2E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Freeform 10" descr="n26 fb Tran Phu">
            <a:extLst>
              <a:ext uri="{FF2B5EF4-FFF2-40B4-BE49-F238E27FC236}">
                <a16:creationId xmlns:a16="http://schemas.microsoft.com/office/drawing/2014/main" id="{E17BE0B8-0B77-5783-6416-2268BE5533B7}"/>
              </a:ext>
            </a:extLst>
          </p:cNvPr>
          <p:cNvSpPr/>
          <p:nvPr/>
        </p:nvSpPr>
        <p:spPr>
          <a:xfrm>
            <a:off x="11449490" y="6303049"/>
            <a:ext cx="1241458" cy="1134483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2971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2E2"/>
            </a:gs>
            <a:gs pos="6195">
              <a:srgbClr val="FFF2E2"/>
            </a:gs>
            <a:gs pos="100000">
              <a:srgbClr val="F0BAA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6B3486-8561-A2F4-14A5-E30328B319B6}"/>
              </a:ext>
            </a:extLst>
          </p:cNvPr>
          <p:cNvGrpSpPr/>
          <p:nvPr/>
        </p:nvGrpSpPr>
        <p:grpSpPr>
          <a:xfrm>
            <a:off x="8768772" y="0"/>
            <a:ext cx="3445342" cy="447366"/>
            <a:chOff x="2407872" y="11875"/>
            <a:chExt cx="6809014" cy="485466"/>
          </a:xfrm>
          <a:solidFill>
            <a:schemeClr val="accent4">
              <a:lumMod val="75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B09A4C4-054B-4CF1-358F-EAE6849B47EF}"/>
                </a:ext>
              </a:extLst>
            </p:cNvPr>
            <p:cNvSpPr/>
            <p:nvPr/>
          </p:nvSpPr>
          <p:spPr>
            <a:xfrm>
              <a:off x="2407872" y="11875"/>
              <a:ext cx="6809014" cy="485466"/>
            </a:xfrm>
            <a:prstGeom prst="roundRect">
              <a:avLst>
                <a:gd name="adj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2.Jovis-WorkSansRegular-San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B89C9-357E-3025-418B-F38723F33286}"/>
                </a:ext>
              </a:extLst>
            </p:cNvPr>
            <p:cNvSpPr txBox="1"/>
            <p:nvPr/>
          </p:nvSpPr>
          <p:spPr>
            <a:xfrm>
              <a:off x="2742608" y="97149"/>
              <a:ext cx="647427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 w="0"/>
                  <a:solidFill>
                    <a:srgbClr val="3F3F3F"/>
                  </a:solidFill>
                  <a:effectLst>
                    <a:outerShdw blurRad="38100" dist="19050" dir="2700000" algn="tl" rotWithShape="0">
                      <a:srgbClr val="3F3F3F">
                        <a:alpha val="40000"/>
                      </a:srgbClr>
                    </a:outerShdw>
                  </a:effectLst>
                  <a:uLnTx/>
                  <a:uFillTx/>
                  <a:latin typeface="A2.Jovis-WorkSansRegular-San"/>
                  <a:ea typeface="+mn-ea"/>
                  <a:cs typeface="+mn-cs"/>
                </a:rPr>
                <a:t>BÀI 6: NHIỆT HÓA HƠI RIÊNG</a:t>
              </a:r>
            </a:p>
          </p:txBody>
        </p:sp>
      </p:grpSp>
      <p:sp>
        <p:nvSpPr>
          <p:cNvPr id="21" name="Text Box 76">
            <a:extLst>
              <a:ext uri="{FF2B5EF4-FFF2-40B4-BE49-F238E27FC236}">
                <a16:creationId xmlns:a16="http://schemas.microsoft.com/office/drawing/2014/main" id="{1BF4F79E-8E13-361A-3636-7985DDBF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6" y="-82922"/>
            <a:ext cx="2495774" cy="608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hóa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riêng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truyền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lỏng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2.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hóa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7181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nhiệt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hoá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riêng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3" name="Group 35" descr="n26 fb Tran Phu">
            <a:extLst>
              <a:ext uri="{FF2B5EF4-FFF2-40B4-BE49-F238E27FC236}">
                <a16:creationId xmlns:a16="http://schemas.microsoft.com/office/drawing/2014/main" id="{16F19FE0-F603-86D3-868F-005F454C2B53}"/>
              </a:ext>
            </a:extLst>
          </p:cNvPr>
          <p:cNvGrpSpPr>
            <a:grpSpLocks/>
          </p:cNvGrpSpPr>
          <p:nvPr/>
        </p:nvGrpSpPr>
        <p:grpSpPr bwMode="auto">
          <a:xfrm>
            <a:off x="3081038" y="871342"/>
            <a:ext cx="8718668" cy="707886"/>
            <a:chOff x="2057400" y="1582018"/>
            <a:chExt cx="11116073" cy="709540"/>
          </a:xfrm>
        </p:grpSpPr>
        <p:grpSp>
          <p:nvGrpSpPr>
            <p:cNvPr id="24" name="Group 36">
              <a:extLst>
                <a:ext uri="{FF2B5EF4-FFF2-40B4-BE49-F238E27FC236}">
                  <a16:creationId xmlns:a16="http://schemas.microsoft.com/office/drawing/2014/main" id="{BD1B5203-5689-208B-1128-DADF9312A3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582018"/>
              <a:ext cx="11116073" cy="709540"/>
              <a:chOff x="2057400" y="1582018"/>
              <a:chExt cx="11116073" cy="709540"/>
            </a:xfrm>
          </p:grpSpPr>
          <p:sp>
            <p:nvSpPr>
              <p:cNvPr id="26" name="Rectangle 257">
                <a:extLst>
                  <a:ext uri="{FF2B5EF4-FFF2-40B4-BE49-F238E27FC236}">
                    <a16:creationId xmlns:a16="http://schemas.microsoft.com/office/drawing/2014/main" id="{76C85870-F724-F0D7-6AB0-C701D0A663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2079119" y="1762629"/>
                <a:ext cx="477363" cy="520801"/>
              </a:xfrm>
              <a:prstGeom prst="rect">
                <a:avLst/>
              </a:prstGeom>
              <a:solidFill>
                <a:srgbClr val="E68D66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 Box 258">
                <a:extLst>
                  <a:ext uri="{FF2B5EF4-FFF2-40B4-BE49-F238E27FC236}">
                    <a16:creationId xmlns:a16="http://schemas.microsoft.com/office/drawing/2014/main" id="{730A399A-7A66-0257-AAF2-414DD5EEEA3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828717" y="1582018"/>
                <a:ext cx="10344756" cy="709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Hệ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thức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tính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nhiệt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lượng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trong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quá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trình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truyền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nhiệt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khi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một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lượng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chất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lỏng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hoá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hơi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ở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một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nhiệt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độ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không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C00000"/>
                    </a:solidFill>
                    <a:ea typeface="Cambria" panose="02040503050406030204" pitchFamily="18" charset="0"/>
                  </a:rPr>
                  <a:t>đổi</a:t>
                </a:r>
                <a:r>
                  <a:rPr lang="en-US" altLang="en-US" sz="2000" b="1" dirty="0">
                    <a:solidFill>
                      <a:srgbClr val="C00000"/>
                    </a:solidFill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sp>
          <p:nvSpPr>
            <p:cNvPr id="25" name="Text Box 259">
              <a:extLst>
                <a:ext uri="{FF2B5EF4-FFF2-40B4-BE49-F238E27FC236}">
                  <a16:creationId xmlns:a16="http://schemas.microsoft.com/office/drawing/2014/main" id="{F5CA131A-0DC0-FA04-5912-991DF529233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33554" y="1806575"/>
              <a:ext cx="354104" cy="40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2">
                      <a:lumMod val="9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28" name="Group 55" descr="n26 fb Tran Phu">
            <a:extLst>
              <a:ext uri="{FF2B5EF4-FFF2-40B4-BE49-F238E27FC236}">
                <a16:creationId xmlns:a16="http://schemas.microsoft.com/office/drawing/2014/main" id="{6E5DA37E-C5D8-FC53-78A0-F39CAB4B8FA2}"/>
              </a:ext>
            </a:extLst>
          </p:cNvPr>
          <p:cNvGrpSpPr>
            <a:grpSpLocks/>
          </p:cNvGrpSpPr>
          <p:nvPr/>
        </p:nvGrpSpPr>
        <p:grpSpPr bwMode="auto">
          <a:xfrm>
            <a:off x="3341914" y="2050273"/>
            <a:ext cx="8411754" cy="1526478"/>
            <a:chOff x="238572" y="1437955"/>
            <a:chExt cx="8431758" cy="15805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6D6E858-9230-08F2-1536-1FE178CE3238}"/>
                </a:ext>
              </a:extLst>
            </p:cNvPr>
            <p:cNvSpPr/>
            <p:nvPr/>
          </p:nvSpPr>
          <p:spPr>
            <a:xfrm>
              <a:off x="1722984" y="1634848"/>
              <a:ext cx="6947346" cy="1204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91D6BC47-DF56-787B-73A3-D2B1DE4521C9}"/>
                </a:ext>
              </a:extLst>
            </p:cNvPr>
            <p:cNvSpPr/>
            <p:nvPr/>
          </p:nvSpPr>
          <p:spPr>
            <a:xfrm>
              <a:off x="246510" y="14474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16383D66-4AD2-B5D8-4E4F-3CAB6CFFCDFB}"/>
                </a:ext>
              </a:extLst>
            </p:cNvPr>
            <p:cNvSpPr/>
            <p:nvPr/>
          </p:nvSpPr>
          <p:spPr>
            <a:xfrm flipV="1">
              <a:off x="271911" y="2840776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C44C1CB1-BAC9-8C08-7399-36012075455D}"/>
                </a:ext>
              </a:extLst>
            </p:cNvPr>
            <p:cNvSpPr/>
            <p:nvPr/>
          </p:nvSpPr>
          <p:spPr>
            <a:xfrm>
              <a:off x="238572" y="1437955"/>
              <a:ext cx="1570139" cy="1558337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solidFill>
              <a:srgbClr val="DCBD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ectangle 32" descr="n26 fb Tran Phu">
            <a:extLst>
              <a:ext uri="{FF2B5EF4-FFF2-40B4-BE49-F238E27FC236}">
                <a16:creationId xmlns:a16="http://schemas.microsoft.com/office/drawing/2014/main" id="{0E966B3C-F29D-9BED-8F58-CF51A9176B2D}"/>
              </a:ext>
            </a:extLst>
          </p:cNvPr>
          <p:cNvSpPr/>
          <p:nvPr/>
        </p:nvSpPr>
        <p:spPr>
          <a:xfrm>
            <a:off x="4841538" y="2242523"/>
            <a:ext cx="6812352" cy="112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Nhiệt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cấp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lỏng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phụ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thuộc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lỏng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4" name="Group 55" descr="n26 fb Tran Phu">
            <a:extLst>
              <a:ext uri="{FF2B5EF4-FFF2-40B4-BE49-F238E27FC236}">
                <a16:creationId xmlns:a16="http://schemas.microsoft.com/office/drawing/2014/main" id="{DE7F9362-C338-8BEE-CAC9-948873920708}"/>
              </a:ext>
            </a:extLst>
          </p:cNvPr>
          <p:cNvGrpSpPr>
            <a:grpSpLocks/>
          </p:cNvGrpSpPr>
          <p:nvPr/>
        </p:nvGrpSpPr>
        <p:grpSpPr bwMode="auto">
          <a:xfrm>
            <a:off x="3399911" y="3613154"/>
            <a:ext cx="8517007" cy="2565713"/>
            <a:chOff x="246510" y="1437491"/>
            <a:chExt cx="8443059" cy="1558801"/>
          </a:xfrm>
        </p:grpSpPr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BBF6046A-CB25-9E5E-52D8-01C182C28DDE}"/>
                </a:ext>
              </a:extLst>
            </p:cNvPr>
            <p:cNvSpPr/>
            <p:nvPr/>
          </p:nvSpPr>
          <p:spPr>
            <a:xfrm>
              <a:off x="246510" y="1437491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82F93FB3-1422-93A6-2BC4-21DA4B5EBFF4}"/>
                </a:ext>
              </a:extLst>
            </p:cNvPr>
            <p:cNvSpPr/>
            <p:nvPr/>
          </p:nvSpPr>
          <p:spPr>
            <a:xfrm flipV="1">
              <a:off x="271911" y="2810817"/>
              <a:ext cx="1627293" cy="177733"/>
            </a:xfrm>
            <a:custGeom>
              <a:avLst/>
              <a:gdLst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119 h 197644"/>
                <a:gd name="connsiteX1" fmla="*/ 1566862 w 1712118"/>
                <a:gd name="connsiteY1" fmla="*/ 195263 h 197644"/>
                <a:gd name="connsiteX2" fmla="*/ 0 w 1712118"/>
                <a:gd name="connsiteY2" fmla="*/ 197644 h 197644"/>
                <a:gd name="connsiteX3" fmla="*/ 159543 w 1712118"/>
                <a:gd name="connsiteY3" fmla="*/ 0 h 197644"/>
                <a:gd name="connsiteX4" fmla="*/ 1588293 w 1712118"/>
                <a:gd name="connsiteY4" fmla="*/ 4763 h 197644"/>
                <a:gd name="connsiteX5" fmla="*/ 1712118 w 1712118"/>
                <a:gd name="connsiteY5" fmla="*/ 188119 h 197644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88291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88291 h 197816"/>
                <a:gd name="connsiteX0" fmla="*/ 1712118 w 1712118"/>
                <a:gd name="connsiteY0" fmla="*/ 195435 h 197816"/>
                <a:gd name="connsiteX1" fmla="*/ 1566862 w 1712118"/>
                <a:gd name="connsiteY1" fmla="*/ 195435 h 197816"/>
                <a:gd name="connsiteX2" fmla="*/ 0 w 1712118"/>
                <a:gd name="connsiteY2" fmla="*/ 197816 h 197816"/>
                <a:gd name="connsiteX3" fmla="*/ 159543 w 1712118"/>
                <a:gd name="connsiteY3" fmla="*/ 172 h 197816"/>
                <a:gd name="connsiteX4" fmla="*/ 1588293 w 1712118"/>
                <a:gd name="connsiteY4" fmla="*/ 4935 h 197816"/>
                <a:gd name="connsiteX5" fmla="*/ 1712118 w 1712118"/>
                <a:gd name="connsiteY5" fmla="*/ 195435 h 197816"/>
                <a:gd name="connsiteX0" fmla="*/ 1712118 w 1712279"/>
                <a:gd name="connsiteY0" fmla="*/ 195435 h 197816"/>
                <a:gd name="connsiteX1" fmla="*/ 1566862 w 1712279"/>
                <a:gd name="connsiteY1" fmla="*/ 195435 h 197816"/>
                <a:gd name="connsiteX2" fmla="*/ 0 w 1712279"/>
                <a:gd name="connsiteY2" fmla="*/ 197816 h 197816"/>
                <a:gd name="connsiteX3" fmla="*/ 159543 w 1712279"/>
                <a:gd name="connsiteY3" fmla="*/ 172 h 197816"/>
                <a:gd name="connsiteX4" fmla="*/ 1588293 w 1712279"/>
                <a:gd name="connsiteY4" fmla="*/ 4935 h 197816"/>
                <a:gd name="connsiteX5" fmla="*/ 1712118 w 1712279"/>
                <a:gd name="connsiteY5" fmla="*/ 195435 h 197816"/>
                <a:gd name="connsiteX0" fmla="*/ 1712118 w 1712470"/>
                <a:gd name="connsiteY0" fmla="*/ 195435 h 197816"/>
                <a:gd name="connsiteX1" fmla="*/ 1566862 w 1712470"/>
                <a:gd name="connsiteY1" fmla="*/ 195435 h 197816"/>
                <a:gd name="connsiteX2" fmla="*/ 0 w 1712470"/>
                <a:gd name="connsiteY2" fmla="*/ 197816 h 197816"/>
                <a:gd name="connsiteX3" fmla="*/ 159543 w 1712470"/>
                <a:gd name="connsiteY3" fmla="*/ 172 h 197816"/>
                <a:gd name="connsiteX4" fmla="*/ 1588293 w 1712470"/>
                <a:gd name="connsiteY4" fmla="*/ 4935 h 197816"/>
                <a:gd name="connsiteX5" fmla="*/ 1712118 w 1712470"/>
                <a:gd name="connsiteY5" fmla="*/ 195435 h 19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470" h="197816">
                  <a:moveTo>
                    <a:pt x="1712118" y="195435"/>
                  </a:moveTo>
                  <a:lnTo>
                    <a:pt x="1566862" y="195435"/>
                  </a:lnTo>
                  <a:lnTo>
                    <a:pt x="0" y="197816"/>
                  </a:lnTo>
                  <a:cubicBezTo>
                    <a:pt x="10318" y="36685"/>
                    <a:pt x="15875" y="-3003"/>
                    <a:pt x="159543" y="172"/>
                  </a:cubicBezTo>
                  <a:lnTo>
                    <a:pt x="1588293" y="4935"/>
                  </a:lnTo>
                  <a:cubicBezTo>
                    <a:pt x="1715292" y="1760"/>
                    <a:pt x="1713706" y="67641"/>
                    <a:pt x="1712118" y="1954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8000"/>
                </a:gs>
                <a:gs pos="100000">
                  <a:srgbClr val="D78500"/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D1B0C1C7-37E5-3109-E713-C15758D73E6A}"/>
                </a:ext>
              </a:extLst>
            </p:cNvPr>
            <p:cNvSpPr/>
            <p:nvPr/>
          </p:nvSpPr>
          <p:spPr>
            <a:xfrm>
              <a:off x="256987" y="1437955"/>
              <a:ext cx="1516963" cy="1558337"/>
            </a:xfrm>
            <a:custGeom>
              <a:avLst/>
              <a:gdLst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7620 w 1645920"/>
                <a:gd name="connsiteY2" fmla="*/ 205740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182880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7622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7622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40 w 1645960"/>
                <a:gd name="connsiteY0" fmla="*/ 0 h 1752600"/>
                <a:gd name="connsiteX1" fmla="*/ 254358 w 1645960"/>
                <a:gd name="connsiteY1" fmla="*/ 10478 h 1752600"/>
                <a:gd name="connsiteX2" fmla="*/ 516 w 1645960"/>
                <a:gd name="connsiteY2" fmla="*/ 203358 h 1752600"/>
                <a:gd name="connsiteX3" fmla="*/ 40 w 1645960"/>
                <a:gd name="connsiteY3" fmla="*/ 1478280 h 1752600"/>
                <a:gd name="connsiteX4" fmla="*/ 243880 w 1645960"/>
                <a:gd name="connsiteY4" fmla="*/ 1752600 h 1752600"/>
                <a:gd name="connsiteX5" fmla="*/ 1645960 w 1645960"/>
                <a:gd name="connsiteY5" fmla="*/ 1737360 h 1752600"/>
                <a:gd name="connsiteX6" fmla="*/ 1546900 w 1645960"/>
                <a:gd name="connsiteY6" fmla="*/ 1417320 h 1752600"/>
                <a:gd name="connsiteX7" fmla="*/ 1569760 w 1645960"/>
                <a:gd name="connsiteY7" fmla="*/ 251460 h 1752600"/>
                <a:gd name="connsiteX8" fmla="*/ 1638340 w 164596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54318 w 1645920"/>
                <a:gd name="connsiteY1" fmla="*/ 10478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0036 w 1645920"/>
                <a:gd name="connsiteY1" fmla="*/ 15240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38300 w 1645920"/>
                <a:gd name="connsiteY0" fmla="*/ 0 h 1752600"/>
                <a:gd name="connsiteX1" fmla="*/ 294799 w 1645920"/>
                <a:gd name="connsiteY1" fmla="*/ 5715 h 1752600"/>
                <a:gd name="connsiteX2" fmla="*/ 476 w 1645920"/>
                <a:gd name="connsiteY2" fmla="*/ 203358 h 1752600"/>
                <a:gd name="connsiteX3" fmla="*/ 0 w 1645920"/>
                <a:gd name="connsiteY3" fmla="*/ 1478280 h 1752600"/>
                <a:gd name="connsiteX4" fmla="*/ 243840 w 1645920"/>
                <a:gd name="connsiteY4" fmla="*/ 1752600 h 1752600"/>
                <a:gd name="connsiteX5" fmla="*/ 1645920 w 1645920"/>
                <a:gd name="connsiteY5" fmla="*/ 1737360 h 1752600"/>
                <a:gd name="connsiteX6" fmla="*/ 1546860 w 1645920"/>
                <a:gd name="connsiteY6" fmla="*/ 1417320 h 1752600"/>
                <a:gd name="connsiteX7" fmla="*/ 1569720 w 1645920"/>
                <a:gd name="connsiteY7" fmla="*/ 251460 h 1752600"/>
                <a:gd name="connsiteX8" fmla="*/ 1638300 w 1645920"/>
                <a:gd name="connsiteY8" fmla="*/ 0 h 1752600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9720 w 1645920"/>
                <a:gd name="connsiteY7" fmla="*/ 246698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0195 w 1645920"/>
                <a:gd name="connsiteY7" fmla="*/ 337186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46860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45920"/>
                <a:gd name="connsiteY0" fmla="*/ 0 h 1747838"/>
                <a:gd name="connsiteX1" fmla="*/ 294799 w 1645920"/>
                <a:gd name="connsiteY1" fmla="*/ 953 h 1747838"/>
                <a:gd name="connsiteX2" fmla="*/ 476 w 1645920"/>
                <a:gd name="connsiteY2" fmla="*/ 198596 h 1747838"/>
                <a:gd name="connsiteX3" fmla="*/ 0 w 1645920"/>
                <a:gd name="connsiteY3" fmla="*/ 1473518 h 1747838"/>
                <a:gd name="connsiteX4" fmla="*/ 243840 w 1645920"/>
                <a:gd name="connsiteY4" fmla="*/ 1747838 h 1747838"/>
                <a:gd name="connsiteX5" fmla="*/ 1645920 w 1645920"/>
                <a:gd name="connsiteY5" fmla="*/ 1732598 h 1747838"/>
                <a:gd name="connsiteX6" fmla="*/ 1563529 w 1645920"/>
                <a:gd name="connsiteY6" fmla="*/ 1412558 h 1747838"/>
                <a:gd name="connsiteX7" fmla="*/ 1564958 w 1645920"/>
                <a:gd name="connsiteY7" fmla="*/ 391955 h 1747838"/>
                <a:gd name="connsiteX8" fmla="*/ 1643062 w 1645920"/>
                <a:gd name="connsiteY8" fmla="*/ 0 h 1747838"/>
                <a:gd name="connsiteX0" fmla="*/ 1643062 w 1650682"/>
                <a:gd name="connsiteY0" fmla="*/ 0 h 1747838"/>
                <a:gd name="connsiteX1" fmla="*/ 294799 w 1650682"/>
                <a:gd name="connsiteY1" fmla="*/ 953 h 1747838"/>
                <a:gd name="connsiteX2" fmla="*/ 476 w 1650682"/>
                <a:gd name="connsiteY2" fmla="*/ 198596 h 1747838"/>
                <a:gd name="connsiteX3" fmla="*/ 0 w 1650682"/>
                <a:gd name="connsiteY3" fmla="*/ 1473518 h 1747838"/>
                <a:gd name="connsiteX4" fmla="*/ 243840 w 1650682"/>
                <a:gd name="connsiteY4" fmla="*/ 1747838 h 1747838"/>
                <a:gd name="connsiteX5" fmla="*/ 1650682 w 1650682"/>
                <a:gd name="connsiteY5" fmla="*/ 1739742 h 1747838"/>
                <a:gd name="connsiteX6" fmla="*/ 1563529 w 1650682"/>
                <a:gd name="connsiteY6" fmla="*/ 1412558 h 1747838"/>
                <a:gd name="connsiteX7" fmla="*/ 1564958 w 1650682"/>
                <a:gd name="connsiteY7" fmla="*/ 391955 h 1747838"/>
                <a:gd name="connsiteX8" fmla="*/ 1643062 w 1650682"/>
                <a:gd name="connsiteY8" fmla="*/ 0 h 1747838"/>
                <a:gd name="connsiteX0" fmla="*/ 1643062 w 1650682"/>
                <a:gd name="connsiteY0" fmla="*/ 0 h 1743075"/>
                <a:gd name="connsiteX1" fmla="*/ 294799 w 1650682"/>
                <a:gd name="connsiteY1" fmla="*/ 953 h 1743075"/>
                <a:gd name="connsiteX2" fmla="*/ 476 w 1650682"/>
                <a:gd name="connsiteY2" fmla="*/ 198596 h 1743075"/>
                <a:gd name="connsiteX3" fmla="*/ 0 w 1650682"/>
                <a:gd name="connsiteY3" fmla="*/ 1473518 h 1743075"/>
                <a:gd name="connsiteX4" fmla="*/ 243840 w 1650682"/>
                <a:gd name="connsiteY4" fmla="*/ 1743075 h 1743075"/>
                <a:gd name="connsiteX5" fmla="*/ 1650682 w 1650682"/>
                <a:gd name="connsiteY5" fmla="*/ 1739742 h 1743075"/>
                <a:gd name="connsiteX6" fmla="*/ 1563529 w 1650682"/>
                <a:gd name="connsiteY6" fmla="*/ 1412558 h 1743075"/>
                <a:gd name="connsiteX7" fmla="*/ 1564958 w 1650682"/>
                <a:gd name="connsiteY7" fmla="*/ 391955 h 1743075"/>
                <a:gd name="connsiteX8" fmla="*/ 1643062 w 1650682"/>
                <a:gd name="connsiteY8" fmla="*/ 0 h 1743075"/>
                <a:gd name="connsiteX0" fmla="*/ 1643062 w 1650682"/>
                <a:gd name="connsiteY0" fmla="*/ 0 h 1743076"/>
                <a:gd name="connsiteX1" fmla="*/ 294799 w 1650682"/>
                <a:gd name="connsiteY1" fmla="*/ 953 h 1743076"/>
                <a:gd name="connsiteX2" fmla="*/ 476 w 1650682"/>
                <a:gd name="connsiteY2" fmla="*/ 198596 h 1743076"/>
                <a:gd name="connsiteX3" fmla="*/ 0 w 1650682"/>
                <a:gd name="connsiteY3" fmla="*/ 1473518 h 1743076"/>
                <a:gd name="connsiteX4" fmla="*/ 243840 w 1650682"/>
                <a:gd name="connsiteY4" fmla="*/ 1743075 h 1743076"/>
                <a:gd name="connsiteX5" fmla="*/ 1650682 w 1650682"/>
                <a:gd name="connsiteY5" fmla="*/ 1739742 h 1743076"/>
                <a:gd name="connsiteX6" fmla="*/ 1563529 w 1650682"/>
                <a:gd name="connsiteY6" fmla="*/ 1412558 h 1743076"/>
                <a:gd name="connsiteX7" fmla="*/ 1564958 w 1650682"/>
                <a:gd name="connsiteY7" fmla="*/ 391955 h 1743076"/>
                <a:gd name="connsiteX8" fmla="*/ 1643062 w 1650682"/>
                <a:gd name="connsiteY8" fmla="*/ 0 h 1743076"/>
                <a:gd name="connsiteX0" fmla="*/ 1643504 w 1651124"/>
                <a:gd name="connsiteY0" fmla="*/ 0 h 1748137"/>
                <a:gd name="connsiteX1" fmla="*/ 295241 w 1651124"/>
                <a:gd name="connsiteY1" fmla="*/ 953 h 1748137"/>
                <a:gd name="connsiteX2" fmla="*/ 918 w 1651124"/>
                <a:gd name="connsiteY2" fmla="*/ 198596 h 1748137"/>
                <a:gd name="connsiteX3" fmla="*/ 442 w 1651124"/>
                <a:gd name="connsiteY3" fmla="*/ 1473518 h 1748137"/>
                <a:gd name="connsiteX4" fmla="*/ 244282 w 1651124"/>
                <a:gd name="connsiteY4" fmla="*/ 1743075 h 1748137"/>
                <a:gd name="connsiteX5" fmla="*/ 1651124 w 1651124"/>
                <a:gd name="connsiteY5" fmla="*/ 1739742 h 1748137"/>
                <a:gd name="connsiteX6" fmla="*/ 1563971 w 1651124"/>
                <a:gd name="connsiteY6" fmla="*/ 1412558 h 1748137"/>
                <a:gd name="connsiteX7" fmla="*/ 1565400 w 1651124"/>
                <a:gd name="connsiteY7" fmla="*/ 391955 h 1748137"/>
                <a:gd name="connsiteX8" fmla="*/ 1643504 w 1651124"/>
                <a:gd name="connsiteY8" fmla="*/ 0 h 1748137"/>
                <a:gd name="connsiteX0" fmla="*/ 1643613 w 1651233"/>
                <a:gd name="connsiteY0" fmla="*/ 0 h 1747104"/>
                <a:gd name="connsiteX1" fmla="*/ 295350 w 1651233"/>
                <a:gd name="connsiteY1" fmla="*/ 953 h 1747104"/>
                <a:gd name="connsiteX2" fmla="*/ 1027 w 1651233"/>
                <a:gd name="connsiteY2" fmla="*/ 198596 h 1747104"/>
                <a:gd name="connsiteX3" fmla="*/ 551 w 1651233"/>
                <a:gd name="connsiteY3" fmla="*/ 1473518 h 1747104"/>
                <a:gd name="connsiteX4" fmla="*/ 244391 w 1651233"/>
                <a:gd name="connsiteY4" fmla="*/ 1743075 h 1747104"/>
                <a:gd name="connsiteX5" fmla="*/ 1651233 w 1651233"/>
                <a:gd name="connsiteY5" fmla="*/ 1739742 h 1747104"/>
                <a:gd name="connsiteX6" fmla="*/ 1564080 w 1651233"/>
                <a:gd name="connsiteY6" fmla="*/ 1412558 h 1747104"/>
                <a:gd name="connsiteX7" fmla="*/ 1565509 w 1651233"/>
                <a:gd name="connsiteY7" fmla="*/ 391955 h 1747104"/>
                <a:gd name="connsiteX8" fmla="*/ 1643613 w 1651233"/>
                <a:gd name="connsiteY8" fmla="*/ 0 h 1747104"/>
                <a:gd name="connsiteX0" fmla="*/ 1643993 w 1651613"/>
                <a:gd name="connsiteY0" fmla="*/ 0 h 1746724"/>
                <a:gd name="connsiteX1" fmla="*/ 295730 w 1651613"/>
                <a:gd name="connsiteY1" fmla="*/ 953 h 1746724"/>
                <a:gd name="connsiteX2" fmla="*/ 1407 w 1651613"/>
                <a:gd name="connsiteY2" fmla="*/ 198596 h 1746724"/>
                <a:gd name="connsiteX3" fmla="*/ 931 w 1651613"/>
                <a:gd name="connsiteY3" fmla="*/ 1473518 h 1746724"/>
                <a:gd name="connsiteX4" fmla="*/ 244771 w 1651613"/>
                <a:gd name="connsiteY4" fmla="*/ 1743075 h 1746724"/>
                <a:gd name="connsiteX5" fmla="*/ 1651613 w 1651613"/>
                <a:gd name="connsiteY5" fmla="*/ 1739742 h 1746724"/>
                <a:gd name="connsiteX6" fmla="*/ 1564460 w 1651613"/>
                <a:gd name="connsiteY6" fmla="*/ 1412558 h 1746724"/>
                <a:gd name="connsiteX7" fmla="*/ 1565889 w 1651613"/>
                <a:gd name="connsiteY7" fmla="*/ 391955 h 1746724"/>
                <a:gd name="connsiteX8" fmla="*/ 1643993 w 1651613"/>
                <a:gd name="connsiteY8" fmla="*/ 0 h 17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13" h="1746724">
                  <a:moveTo>
                    <a:pt x="1643993" y="0"/>
                  </a:moveTo>
                  <a:lnTo>
                    <a:pt x="295730" y="953"/>
                  </a:lnTo>
                  <a:cubicBezTo>
                    <a:pt x="58715" y="8892"/>
                    <a:pt x="2676" y="-45085"/>
                    <a:pt x="1407" y="198596"/>
                  </a:cubicBezTo>
                  <a:cubicBezTo>
                    <a:pt x="1248" y="623570"/>
                    <a:pt x="1090" y="1048544"/>
                    <a:pt x="931" y="1473518"/>
                  </a:cubicBezTo>
                  <a:cubicBezTo>
                    <a:pt x="-8276" y="1803877"/>
                    <a:pt x="49191" y="1741329"/>
                    <a:pt x="244771" y="1743075"/>
                  </a:cubicBezTo>
                  <a:lnTo>
                    <a:pt x="1651613" y="1739742"/>
                  </a:lnTo>
                  <a:cubicBezTo>
                    <a:pt x="1593193" y="1749743"/>
                    <a:pt x="1570492" y="1685926"/>
                    <a:pt x="1564460" y="1412558"/>
                  </a:cubicBezTo>
                  <a:cubicBezTo>
                    <a:pt x="1564936" y="1072357"/>
                    <a:pt x="1565413" y="732156"/>
                    <a:pt x="1565889" y="391955"/>
                  </a:cubicBezTo>
                  <a:cubicBezTo>
                    <a:pt x="1566525" y="159703"/>
                    <a:pt x="1540965" y="53658"/>
                    <a:pt x="1643993" y="0"/>
                  </a:cubicBezTo>
                  <a:close/>
                </a:path>
              </a:pathLst>
            </a:custGeom>
            <a:solidFill>
              <a:srgbClr val="DCBD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B218E3-6E0C-CC47-A505-224A5C84A762}"/>
                </a:ext>
              </a:extLst>
            </p:cNvPr>
            <p:cNvSpPr/>
            <p:nvPr/>
          </p:nvSpPr>
          <p:spPr>
            <a:xfrm>
              <a:off x="1742224" y="1536343"/>
              <a:ext cx="6947345" cy="1331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 descr="n26 fb Tran Phu">
            <a:extLst>
              <a:ext uri="{FF2B5EF4-FFF2-40B4-BE49-F238E27FC236}">
                <a16:creationId xmlns:a16="http://schemas.microsoft.com/office/drawing/2014/main" id="{6CDBB33C-59A5-B872-6B6E-CD42FE52230E}"/>
              </a:ext>
            </a:extLst>
          </p:cNvPr>
          <p:cNvSpPr/>
          <p:nvPr/>
        </p:nvSpPr>
        <p:spPr>
          <a:xfrm>
            <a:off x="5127862" y="3767620"/>
            <a:ext cx="6526029" cy="218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cấp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lỏng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 = Lm   (6.3)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sz="20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Q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truyền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lỏng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(J);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m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lỏng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(kg);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L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hoá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riêng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đơn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J/kg.</a:t>
            </a:r>
            <a:endParaRPr lang="en-US" sz="20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57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3.Jovis-BebasNeueBold-San"/>
        <a:ea typeface=""/>
        <a:cs typeface=""/>
      </a:majorFont>
      <a:minorFont>
        <a:latin typeface="A2.Jovis-WorkSansRegular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5100</TotalTime>
  <Words>4384</Words>
  <Application>Microsoft Office PowerPoint</Application>
  <PresentationFormat>Widescreen</PresentationFormat>
  <Paragraphs>410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A2.Jovis-WorkSansRegular-San</vt:lpstr>
      <vt:lpstr>A3.Jovis-BebasNeueBold-San</vt:lpstr>
      <vt:lpstr>Arial</vt:lpstr>
      <vt:lpstr>Calibri</vt:lpstr>
      <vt:lpstr>Cambria</vt:lpstr>
      <vt:lpstr>Cambria Math</vt:lpstr>
      <vt:lpstr>Lexend</vt:lpstr>
      <vt:lpstr>Sitka Display Semibold</vt:lpstr>
      <vt:lpstr>Symbol</vt:lpstr>
      <vt:lpstr>Times New Roman</vt:lpstr>
      <vt:lpstr>VNI-Allegie</vt:lpstr>
      <vt:lpstr>Wingdings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Võ Thị Quý Hoài</cp:lastModifiedBy>
  <cp:revision>826</cp:revision>
  <cp:lastPrinted>2024-06-07T09:43:48Z</cp:lastPrinted>
  <dcterms:created xsi:type="dcterms:W3CDTF">2019-02-27T07:30:53Z</dcterms:created>
  <dcterms:modified xsi:type="dcterms:W3CDTF">2026-03-22T07:58:48Z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2024-06-06T03:01:18Z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5921db0d-cb74-4eba-8426-e8ab089e7823</vt:lpwstr>
  </property>
  <property fmtid="{D5CDD505-2E9C-101B-9397-08002B2CF9AE}" pid="7" name="MSIP_Label_defa4170-0d19-0005-0004-bc88714345d2_ActionId">
    <vt:lpwstr>2cf66782-34d9-4da9-a022-b6468c2ed4fc</vt:lpwstr>
  </property>
  <property fmtid="{D5CDD505-2E9C-101B-9397-08002B2CF9AE}" pid="8" name="MSIP_Label_defa4170-0d19-0005-0004-bc88714345d2_ContentBits">
    <vt:lpwstr>0</vt:lpwstr>
  </property>
</Properties>
</file>