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av" ContentType="audio/x-wav"/>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34"/>
  </p:notesMasterIdLst>
  <p:sldIdLst>
    <p:sldId id="316" r:id="rId4"/>
    <p:sldId id="260" r:id="rId5"/>
    <p:sldId id="258" r:id="rId6"/>
    <p:sldId id="324" r:id="rId7"/>
    <p:sldId id="325" r:id="rId8"/>
    <p:sldId id="326" r:id="rId9"/>
    <p:sldId id="319"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20" r:id="rId31"/>
    <p:sldId id="322" r:id="rId32"/>
    <p:sldId id="318" r:id="rId33"/>
  </p:sldIdLst>
  <p:sldSz cx="12192000" cy="6858000"/>
  <p:notesSz cx="6858000" cy="9144000"/>
  <p:embeddedFontLst>
    <p:embeddedFont>
      <p:font typeface="Bahnschrift SemiBold" panose="020B0502040204020203" pitchFamily="34" charset="0"/>
      <p:bold r:id="rId35"/>
    </p:embeddedFon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Cambria" panose="02040503050406030204" pitchFamily="18" charset="0"/>
      <p:regular r:id="rId42"/>
      <p:bold r:id="rId43"/>
      <p:italic r:id="rId44"/>
      <p:boldItalic r:id="rId45"/>
    </p:embeddedFont>
    <p:embeddedFont>
      <p:font typeface="Cambria Math" panose="02040503050406030204" pitchFamily="18" charset="0"/>
      <p:regular r:id="rId46"/>
    </p:embeddedFont>
    <p:embeddedFont>
      <p:font typeface="Dancing Script" panose="020B0604020202020204" charset="0"/>
      <p:regular r:id="rId47"/>
      <p:bold r:id="rId48"/>
    </p:embeddedFont>
    <p:embeddedFont>
      <p:font typeface="Delius Swash Caps" panose="020B0604020202020204"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 BUI" initials="LB" lastIdx="3" clrIdx="0">
    <p:extLst>
      <p:ext uri="{19B8F6BF-5375-455C-9EA6-DF929625EA0E}">
        <p15:presenceInfo xmlns:p15="http://schemas.microsoft.com/office/powerpoint/2012/main" userId="dff3c267f25fa8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CDF0EA"/>
    <a:srgbClr val="F7DBF0"/>
    <a:srgbClr val="BEAEE2"/>
    <a:srgbClr val="E8BADD"/>
    <a:srgbClr val="357BBB"/>
    <a:srgbClr val="FFCCCC"/>
    <a:srgbClr val="FF66CC"/>
    <a:srgbClr val="CC00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15" autoAdjust="0"/>
    <p:restoredTop sz="94364" autoAdjust="0"/>
  </p:normalViewPr>
  <p:slideViewPr>
    <p:cSldViewPr snapToGrid="0">
      <p:cViewPr>
        <p:scale>
          <a:sx n="66" d="100"/>
          <a:sy n="66" d="100"/>
        </p:scale>
        <p:origin x="472" y="5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5.fntdata"/><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0.fntdata"/><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7.xml"/><Relationship Id="rId41" Type="http://schemas.openxmlformats.org/officeDocument/2006/relationships/font" Target="fonts/font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2.fntdata"/><Relationship Id="rId49" Type="http://schemas.openxmlformats.org/officeDocument/2006/relationships/font" Target="fonts/font15.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a:t>
            </a:r>
            <a:r>
              <a:rPr lang="en-US" baseline="30000"/>
              <a:t>0</a:t>
            </a:r>
            <a:r>
              <a:rPr lang="en-US"/>
              <a:t>C)</a:t>
            </a:r>
          </a:p>
        </c:rich>
      </c:tx>
      <c:layout>
        <c:manualLayout>
          <c:xMode val="edge"/>
          <c:yMode val="edge"/>
          <c:x val="1.7315543890316786E-5"/>
          <c:y val="3.174603174603174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19050" cap="rnd">
              <a:solidFill>
                <a:schemeClr val="bg1"/>
              </a:solidFill>
              <a:prstDash val="sysDot"/>
              <a:round/>
            </a:ln>
            <a:effectLst/>
          </c:spPr>
          <c:marker>
            <c:symbol val="none"/>
          </c:marker>
          <c:dPt>
            <c:idx val="0"/>
            <c:marker>
              <c:symbol val="none"/>
            </c:marker>
            <c:bubble3D val="0"/>
            <c:spPr>
              <a:ln w="19050" cap="rnd">
                <a:solidFill>
                  <a:schemeClr val="bg1"/>
                </a:solidFill>
                <a:prstDash val="sysDot"/>
                <a:round/>
              </a:ln>
              <a:effectLst>
                <a:outerShdw blurRad="50800" dist="50800" dir="5400000" algn="ctr" rotWithShape="0">
                  <a:schemeClr val="bg1"/>
                </a:outerShdw>
              </a:effectLst>
            </c:spPr>
            <c:extLst>
              <c:ext xmlns:c16="http://schemas.microsoft.com/office/drawing/2014/chart" uri="{C3380CC4-5D6E-409C-BE32-E72D297353CC}">
                <c16:uniqueId val="{00000001-0E64-4B07-BC3B-38753B10FD45}"/>
              </c:ext>
            </c:extLst>
          </c:dPt>
          <c:xVal>
            <c:numRef>
              <c:f>Sheet1!$A$2:$A$11</c:f>
              <c:numCache>
                <c:formatCode>General</c:formatCode>
                <c:ptCount val="10"/>
                <c:pt idx="0">
                  <c:v>100</c:v>
                </c:pt>
                <c:pt idx="1">
                  <c:v>200</c:v>
                </c:pt>
                <c:pt idx="2">
                  <c:v>300</c:v>
                </c:pt>
                <c:pt idx="3">
                  <c:v>400</c:v>
                </c:pt>
                <c:pt idx="4">
                  <c:v>500</c:v>
                </c:pt>
                <c:pt idx="5">
                  <c:v>600</c:v>
                </c:pt>
                <c:pt idx="6">
                  <c:v>700</c:v>
                </c:pt>
                <c:pt idx="7">
                  <c:v>800</c:v>
                </c:pt>
                <c:pt idx="8">
                  <c:v>900</c:v>
                </c:pt>
                <c:pt idx="9">
                  <c:v>1000</c:v>
                </c:pt>
              </c:numCache>
            </c:numRef>
          </c:xVal>
          <c:yVal>
            <c:numRef>
              <c:f>Sheet1!$B$2:$B$11</c:f>
              <c:numCache>
                <c:formatCode>General</c:formatCode>
                <c:ptCount val="10"/>
                <c:pt idx="0">
                  <c:v>0.2</c:v>
                </c:pt>
                <c:pt idx="1">
                  <c:v>0.4</c:v>
                </c:pt>
                <c:pt idx="2">
                  <c:v>0.6</c:v>
                </c:pt>
                <c:pt idx="3">
                  <c:v>0.8</c:v>
                </c:pt>
                <c:pt idx="4">
                  <c:v>1</c:v>
                </c:pt>
                <c:pt idx="5">
                  <c:v>1.2</c:v>
                </c:pt>
                <c:pt idx="6">
                  <c:v>1.4</c:v>
                </c:pt>
              </c:numCache>
            </c:numRef>
          </c:yVal>
          <c:smooth val="0"/>
          <c:extLst>
            <c:ext xmlns:c16="http://schemas.microsoft.com/office/drawing/2014/chart" uri="{C3380CC4-5D6E-409C-BE32-E72D297353CC}">
              <c16:uniqueId val="{00000002-0E64-4B07-BC3B-38753B10FD45}"/>
            </c:ext>
          </c:extLst>
        </c:ser>
        <c:dLbls>
          <c:showLegendKey val="0"/>
          <c:showVal val="0"/>
          <c:showCatName val="0"/>
          <c:showSerName val="0"/>
          <c:showPercent val="0"/>
          <c:showBubbleSize val="0"/>
        </c:dLbls>
        <c:axId val="220942064"/>
        <c:axId val="220940144"/>
      </c:scatterChart>
      <c:valAx>
        <c:axId val="220942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0940144"/>
        <c:crosses val="autoZero"/>
        <c:crossBetween val="midCat"/>
      </c:valAx>
      <c:valAx>
        <c:axId val="220940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09420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4-03-28T14:35:26.201" idx="3">
    <p:pos x="2805" y="-1518"/>
    <p:text/>
    <p:extLst>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02E72-B4D7-445E-8783-42DD476B8601}" type="datetimeFigureOut">
              <a:rPr lang="en-US" smtClean="0"/>
              <a:t>3/22/2026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E5B17F-1FB4-403F-B636-E476C3364268}" type="slidenum">
              <a:rPr lang="en-US" smtClean="0"/>
              <a:t>‹#›</a:t>
            </a:fld>
            <a:endParaRPr lang="en-US"/>
          </a:p>
        </p:txBody>
      </p:sp>
    </p:spTree>
    <p:extLst>
      <p:ext uri="{BB962C8B-B14F-4D97-AF65-F5344CB8AC3E}">
        <p14:creationId xmlns:p14="http://schemas.microsoft.com/office/powerpoint/2010/main" val="3901142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e1a0d3e769_0_33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e1a0d3e769_0_33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620387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73481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166908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9078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131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365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9992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6671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7820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9562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386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569854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2999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7935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3636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5B67-8137-4567-8DF6-7E247315C0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85FAC3-EEAB-45B5-A569-6CB63F8DB0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4595BF-7AC6-4295-A487-13AF81E6BB75}"/>
              </a:ext>
            </a:extLst>
          </p:cNvPr>
          <p:cNvSpPr>
            <a:spLocks noGrp="1"/>
          </p:cNvSpPr>
          <p:nvPr>
            <p:ph type="dt" sz="half" idx="10"/>
          </p:nvPr>
        </p:nvSpPr>
        <p:spPr/>
        <p:txBody>
          <a:bodyPr/>
          <a:lstStyle/>
          <a:p>
            <a:fld id="{BB7F0781-617C-48B8-8111-6781EA82D27C}" type="datetimeFigureOut">
              <a:rPr lang="en-US" smtClean="0"/>
              <a:t>3/22/2026</a:t>
            </a:fld>
            <a:endParaRPr lang="en-US"/>
          </a:p>
        </p:txBody>
      </p:sp>
      <p:sp>
        <p:nvSpPr>
          <p:cNvPr id="5" name="Footer Placeholder 4">
            <a:extLst>
              <a:ext uri="{FF2B5EF4-FFF2-40B4-BE49-F238E27FC236}">
                <a16:creationId xmlns:a16="http://schemas.microsoft.com/office/drawing/2014/main" id="{1166FC45-865E-40BC-9969-DECB48E944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58B93-5EBB-4554-8219-5E686AA489B5}"/>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2882593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04E8-74B6-482F-8C3B-30AFAC07E2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90FD48-9C11-4977-ABCF-19D905945AD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733E1-C7BF-493A-A237-48469FDA6F82}"/>
              </a:ext>
            </a:extLst>
          </p:cNvPr>
          <p:cNvSpPr>
            <a:spLocks noGrp="1"/>
          </p:cNvSpPr>
          <p:nvPr>
            <p:ph type="dt" sz="half" idx="10"/>
          </p:nvPr>
        </p:nvSpPr>
        <p:spPr/>
        <p:txBody>
          <a:bodyPr/>
          <a:lstStyle/>
          <a:p>
            <a:fld id="{BB7F0781-617C-48B8-8111-6781EA82D27C}" type="datetimeFigureOut">
              <a:rPr lang="en-US" smtClean="0"/>
              <a:t>3/22/2026</a:t>
            </a:fld>
            <a:endParaRPr lang="en-US"/>
          </a:p>
        </p:txBody>
      </p:sp>
      <p:sp>
        <p:nvSpPr>
          <p:cNvPr id="5" name="Footer Placeholder 4">
            <a:extLst>
              <a:ext uri="{FF2B5EF4-FFF2-40B4-BE49-F238E27FC236}">
                <a16:creationId xmlns:a16="http://schemas.microsoft.com/office/drawing/2014/main" id="{807C4C63-654B-408B-AEE0-7D13F2041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5066CE-9387-4DD3-B9DC-A27E9FF8873A}"/>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3307725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F3F86-8025-46D1-9DDA-730CFB8597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66C34A-74C1-483E-96B4-3F8E05CDC8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7CB0E6-CDD9-4F5E-8912-BD21713FF70A}"/>
              </a:ext>
            </a:extLst>
          </p:cNvPr>
          <p:cNvSpPr>
            <a:spLocks noGrp="1"/>
          </p:cNvSpPr>
          <p:nvPr>
            <p:ph type="dt" sz="half" idx="10"/>
          </p:nvPr>
        </p:nvSpPr>
        <p:spPr/>
        <p:txBody>
          <a:bodyPr/>
          <a:lstStyle/>
          <a:p>
            <a:fld id="{BB7F0781-617C-48B8-8111-6781EA82D27C}" type="datetimeFigureOut">
              <a:rPr lang="en-US" smtClean="0"/>
              <a:t>3/22/2026</a:t>
            </a:fld>
            <a:endParaRPr lang="en-US"/>
          </a:p>
        </p:txBody>
      </p:sp>
      <p:sp>
        <p:nvSpPr>
          <p:cNvPr id="5" name="Footer Placeholder 4">
            <a:extLst>
              <a:ext uri="{FF2B5EF4-FFF2-40B4-BE49-F238E27FC236}">
                <a16:creationId xmlns:a16="http://schemas.microsoft.com/office/drawing/2014/main" id="{35C2E1E2-BC4C-4CD2-AB9F-6DFEE0DBD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3F981-0F80-4E92-B975-332A4D4F8AB4}"/>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1035006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4B44-B6FE-4543-98A6-558C5D78E1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D6BA96-A5FB-4974-BAB3-7DB07C99BA8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457CCA-918B-4FA5-8D9F-CC7291021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EB30BA-85EF-4E93-BA57-86BE2BD1AD9B}"/>
              </a:ext>
            </a:extLst>
          </p:cNvPr>
          <p:cNvSpPr>
            <a:spLocks noGrp="1"/>
          </p:cNvSpPr>
          <p:nvPr>
            <p:ph type="dt" sz="half" idx="10"/>
          </p:nvPr>
        </p:nvSpPr>
        <p:spPr/>
        <p:txBody>
          <a:bodyPr/>
          <a:lstStyle/>
          <a:p>
            <a:fld id="{BB7F0781-617C-48B8-8111-6781EA82D27C}" type="datetimeFigureOut">
              <a:rPr lang="en-US" smtClean="0"/>
              <a:t>3/22/2026</a:t>
            </a:fld>
            <a:endParaRPr lang="en-US"/>
          </a:p>
        </p:txBody>
      </p:sp>
      <p:sp>
        <p:nvSpPr>
          <p:cNvPr id="6" name="Footer Placeholder 5">
            <a:extLst>
              <a:ext uri="{FF2B5EF4-FFF2-40B4-BE49-F238E27FC236}">
                <a16:creationId xmlns:a16="http://schemas.microsoft.com/office/drawing/2014/main" id="{0A3C7D28-3390-430E-A2D4-DF91BD77FA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DF572E-D934-4568-81D4-98B6E78ACB29}"/>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2964238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EC1EA-1912-4BD9-8F0C-4C2E2E3ED3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796782-2F6B-49A4-84FD-44EC11F5F4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A4C34E-3A6F-4F78-8465-624147493D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08A546-45FE-461B-8570-DD11EEEFE7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69AD23-8F9D-4AB9-87A4-5DE99E4DCB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02DB1-0D4E-48E3-BDF7-D1AE092D746C}"/>
              </a:ext>
            </a:extLst>
          </p:cNvPr>
          <p:cNvSpPr>
            <a:spLocks noGrp="1"/>
          </p:cNvSpPr>
          <p:nvPr>
            <p:ph type="dt" sz="half" idx="10"/>
          </p:nvPr>
        </p:nvSpPr>
        <p:spPr/>
        <p:txBody>
          <a:bodyPr/>
          <a:lstStyle/>
          <a:p>
            <a:fld id="{BB7F0781-617C-48B8-8111-6781EA82D27C}" type="datetimeFigureOut">
              <a:rPr lang="en-US" smtClean="0"/>
              <a:t>3/22/2026</a:t>
            </a:fld>
            <a:endParaRPr lang="en-US"/>
          </a:p>
        </p:txBody>
      </p:sp>
      <p:sp>
        <p:nvSpPr>
          <p:cNvPr id="8" name="Footer Placeholder 7">
            <a:extLst>
              <a:ext uri="{FF2B5EF4-FFF2-40B4-BE49-F238E27FC236}">
                <a16:creationId xmlns:a16="http://schemas.microsoft.com/office/drawing/2014/main" id="{979F78A7-6DC4-4FBE-9B68-66691181B9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0C3CC-C0F4-43C3-89AA-8F60BCBB2626}"/>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2115687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0A8C-C558-4B32-A6D2-4CCB846C57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ED3476-E796-45E0-8A99-0363AD59D473}"/>
              </a:ext>
            </a:extLst>
          </p:cNvPr>
          <p:cNvSpPr>
            <a:spLocks noGrp="1"/>
          </p:cNvSpPr>
          <p:nvPr>
            <p:ph type="dt" sz="half" idx="10"/>
          </p:nvPr>
        </p:nvSpPr>
        <p:spPr/>
        <p:txBody>
          <a:bodyPr/>
          <a:lstStyle/>
          <a:p>
            <a:fld id="{BB7F0781-617C-48B8-8111-6781EA82D27C}" type="datetimeFigureOut">
              <a:rPr lang="en-US" smtClean="0"/>
              <a:t>3/22/2026</a:t>
            </a:fld>
            <a:endParaRPr lang="en-US"/>
          </a:p>
        </p:txBody>
      </p:sp>
      <p:sp>
        <p:nvSpPr>
          <p:cNvPr id="4" name="Footer Placeholder 3">
            <a:extLst>
              <a:ext uri="{FF2B5EF4-FFF2-40B4-BE49-F238E27FC236}">
                <a16:creationId xmlns:a16="http://schemas.microsoft.com/office/drawing/2014/main" id="{9C408C16-DEE5-431F-A85C-AE6A3A96F6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EAE642-8ECB-4476-AB13-CA1F2052D89D}"/>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1950807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A295A9-E674-4C2D-BFBD-7308FCFC7F2F}"/>
              </a:ext>
            </a:extLst>
          </p:cNvPr>
          <p:cNvSpPr>
            <a:spLocks noGrp="1"/>
          </p:cNvSpPr>
          <p:nvPr>
            <p:ph type="dt" sz="half" idx="10"/>
          </p:nvPr>
        </p:nvSpPr>
        <p:spPr/>
        <p:txBody>
          <a:bodyPr/>
          <a:lstStyle/>
          <a:p>
            <a:fld id="{BB7F0781-617C-48B8-8111-6781EA82D27C}" type="datetimeFigureOut">
              <a:rPr lang="en-US" smtClean="0"/>
              <a:t>3/22/2026</a:t>
            </a:fld>
            <a:endParaRPr lang="en-US"/>
          </a:p>
        </p:txBody>
      </p:sp>
      <p:sp>
        <p:nvSpPr>
          <p:cNvPr id="3" name="Footer Placeholder 2">
            <a:extLst>
              <a:ext uri="{FF2B5EF4-FFF2-40B4-BE49-F238E27FC236}">
                <a16:creationId xmlns:a16="http://schemas.microsoft.com/office/drawing/2014/main" id="{DA846214-1F51-44A7-9952-1C47E7D3FC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A736EB-F4AC-4111-AB95-A0114FFA5C82}"/>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47229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363335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BBE4B-ECBE-424C-A94B-36E84B4E19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1ED580-5392-4EEE-9175-6161BCA7D5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F4C215-7F72-41CD-ADD5-37C0E57C8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FB1896-5956-4100-A5AB-6CAF01972889}"/>
              </a:ext>
            </a:extLst>
          </p:cNvPr>
          <p:cNvSpPr>
            <a:spLocks noGrp="1"/>
          </p:cNvSpPr>
          <p:nvPr>
            <p:ph type="dt" sz="half" idx="10"/>
          </p:nvPr>
        </p:nvSpPr>
        <p:spPr/>
        <p:txBody>
          <a:bodyPr/>
          <a:lstStyle/>
          <a:p>
            <a:fld id="{BB7F0781-617C-48B8-8111-6781EA82D27C}" type="datetimeFigureOut">
              <a:rPr lang="en-US" smtClean="0"/>
              <a:t>3/22/2026</a:t>
            </a:fld>
            <a:endParaRPr lang="en-US"/>
          </a:p>
        </p:txBody>
      </p:sp>
      <p:sp>
        <p:nvSpPr>
          <p:cNvPr id="6" name="Footer Placeholder 5">
            <a:extLst>
              <a:ext uri="{FF2B5EF4-FFF2-40B4-BE49-F238E27FC236}">
                <a16:creationId xmlns:a16="http://schemas.microsoft.com/office/drawing/2014/main" id="{25EB286A-2ACE-401C-BA93-41D11FFCDE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0CE9F2-EE12-4D7F-88C8-113C6AF1DACA}"/>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3979925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F0B1F-E2AE-4295-9189-419EB12F11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985E23-B1C5-4F14-935A-FFA508DA8C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18EFF5-7ECA-4204-ABE6-BCAA1E68C2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E4A6DE-0BDB-475E-8EF0-43A00A4CE099}"/>
              </a:ext>
            </a:extLst>
          </p:cNvPr>
          <p:cNvSpPr>
            <a:spLocks noGrp="1"/>
          </p:cNvSpPr>
          <p:nvPr>
            <p:ph type="dt" sz="half" idx="10"/>
          </p:nvPr>
        </p:nvSpPr>
        <p:spPr/>
        <p:txBody>
          <a:bodyPr/>
          <a:lstStyle/>
          <a:p>
            <a:fld id="{BB7F0781-617C-48B8-8111-6781EA82D27C}" type="datetimeFigureOut">
              <a:rPr lang="en-US" smtClean="0"/>
              <a:t>3/22/2026</a:t>
            </a:fld>
            <a:endParaRPr lang="en-US"/>
          </a:p>
        </p:txBody>
      </p:sp>
      <p:sp>
        <p:nvSpPr>
          <p:cNvPr id="6" name="Footer Placeholder 5">
            <a:extLst>
              <a:ext uri="{FF2B5EF4-FFF2-40B4-BE49-F238E27FC236}">
                <a16:creationId xmlns:a16="http://schemas.microsoft.com/office/drawing/2014/main" id="{E3D37AC1-0A49-4051-9A6C-80F946568B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1F884-3536-4ABF-B11D-DB708B643FFF}"/>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42923212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AA2A-35EB-4005-9AAF-2D8AA21974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58E43D-5376-42FB-B1F1-DB08B0C54E7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3852F-D053-42C5-925F-CA4C9A09DB48}"/>
              </a:ext>
            </a:extLst>
          </p:cNvPr>
          <p:cNvSpPr>
            <a:spLocks noGrp="1"/>
          </p:cNvSpPr>
          <p:nvPr>
            <p:ph type="dt" sz="half" idx="10"/>
          </p:nvPr>
        </p:nvSpPr>
        <p:spPr/>
        <p:txBody>
          <a:bodyPr/>
          <a:lstStyle/>
          <a:p>
            <a:fld id="{BB7F0781-617C-48B8-8111-6781EA82D27C}" type="datetimeFigureOut">
              <a:rPr lang="en-US" smtClean="0"/>
              <a:t>3/22/2026</a:t>
            </a:fld>
            <a:endParaRPr lang="en-US"/>
          </a:p>
        </p:txBody>
      </p:sp>
      <p:sp>
        <p:nvSpPr>
          <p:cNvPr id="5" name="Footer Placeholder 4">
            <a:extLst>
              <a:ext uri="{FF2B5EF4-FFF2-40B4-BE49-F238E27FC236}">
                <a16:creationId xmlns:a16="http://schemas.microsoft.com/office/drawing/2014/main" id="{A1AE6B29-0AB3-47EF-943F-D249D321C7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9E88EB-F92F-4709-83A5-8713CB205774}"/>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51348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651C45-FD7F-47D8-B84E-CD68D21B92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1794C1-39EE-4EEA-8C38-EEE0C80312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4F1F5-3EAB-4781-9D50-248E9D0E4128}"/>
              </a:ext>
            </a:extLst>
          </p:cNvPr>
          <p:cNvSpPr>
            <a:spLocks noGrp="1"/>
          </p:cNvSpPr>
          <p:nvPr>
            <p:ph type="dt" sz="half" idx="10"/>
          </p:nvPr>
        </p:nvSpPr>
        <p:spPr/>
        <p:txBody>
          <a:bodyPr/>
          <a:lstStyle/>
          <a:p>
            <a:fld id="{BB7F0781-617C-48B8-8111-6781EA82D27C}" type="datetimeFigureOut">
              <a:rPr lang="en-US" smtClean="0"/>
              <a:t>3/22/2026</a:t>
            </a:fld>
            <a:endParaRPr lang="en-US"/>
          </a:p>
        </p:txBody>
      </p:sp>
      <p:sp>
        <p:nvSpPr>
          <p:cNvPr id="5" name="Footer Placeholder 4">
            <a:extLst>
              <a:ext uri="{FF2B5EF4-FFF2-40B4-BE49-F238E27FC236}">
                <a16:creationId xmlns:a16="http://schemas.microsoft.com/office/drawing/2014/main" id="{C1B5588E-E3A7-4727-BAE9-9DE9AA8E6F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DF0775-4BF5-4F1D-8B7A-C216E4B5BE85}"/>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39062487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64"/>
        <p:cNvGrpSpPr/>
        <p:nvPr/>
      </p:nvGrpSpPr>
      <p:grpSpPr>
        <a:xfrm>
          <a:off x="0" y="0"/>
          <a:ext cx="0" cy="0"/>
          <a:chOff x="0" y="0"/>
          <a:chExt cx="0" cy="0"/>
        </a:xfrm>
      </p:grpSpPr>
      <p:sp>
        <p:nvSpPr>
          <p:cNvPr id="165" name="Google Shape;165;p13"/>
          <p:cNvSpPr/>
          <p:nvPr/>
        </p:nvSpPr>
        <p:spPr>
          <a:xfrm rot="481145">
            <a:off x="-503766" y="5775761"/>
            <a:ext cx="6163199" cy="2357215"/>
          </a:xfrm>
          <a:custGeom>
            <a:avLst/>
            <a:gdLst/>
            <a:ahLst/>
            <a:cxnLst/>
            <a:rect l="l" t="t" r="r" b="b"/>
            <a:pathLst>
              <a:path w="184900" h="70718" extrusionOk="0">
                <a:moveTo>
                  <a:pt x="184899" y="22450"/>
                </a:moveTo>
                <a:cubicBezTo>
                  <a:pt x="173191" y="19181"/>
                  <a:pt x="160849" y="23717"/>
                  <a:pt x="149841" y="28988"/>
                </a:cubicBezTo>
                <a:cubicBezTo>
                  <a:pt x="142602" y="32457"/>
                  <a:pt x="134663" y="36360"/>
                  <a:pt x="126958" y="34191"/>
                </a:cubicBezTo>
                <a:cubicBezTo>
                  <a:pt x="125257" y="33691"/>
                  <a:pt x="123522" y="32890"/>
                  <a:pt x="122421" y="31456"/>
                </a:cubicBezTo>
                <a:cubicBezTo>
                  <a:pt x="119353" y="27453"/>
                  <a:pt x="122188" y="20882"/>
                  <a:pt x="119286" y="16812"/>
                </a:cubicBezTo>
                <a:cubicBezTo>
                  <a:pt x="116817" y="13376"/>
                  <a:pt x="111614" y="13710"/>
                  <a:pt x="107944" y="15711"/>
                </a:cubicBezTo>
                <a:cubicBezTo>
                  <a:pt x="104308" y="17780"/>
                  <a:pt x="101406" y="21049"/>
                  <a:pt x="97637" y="22883"/>
                </a:cubicBezTo>
                <a:cubicBezTo>
                  <a:pt x="90265" y="26519"/>
                  <a:pt x="81325" y="23650"/>
                  <a:pt x="74420" y="19147"/>
                </a:cubicBezTo>
                <a:cubicBezTo>
                  <a:pt x="67482" y="14644"/>
                  <a:pt x="61545" y="8506"/>
                  <a:pt x="54139" y="4837"/>
                </a:cubicBezTo>
                <a:cubicBezTo>
                  <a:pt x="45633" y="634"/>
                  <a:pt x="35726" y="0"/>
                  <a:pt x="26420" y="1768"/>
                </a:cubicBezTo>
                <a:cubicBezTo>
                  <a:pt x="17113" y="3503"/>
                  <a:pt x="8373" y="7472"/>
                  <a:pt x="1" y="12042"/>
                </a:cubicBezTo>
                <a:cubicBezTo>
                  <a:pt x="434" y="22383"/>
                  <a:pt x="434" y="35993"/>
                  <a:pt x="201" y="46333"/>
                </a:cubicBezTo>
                <a:cubicBezTo>
                  <a:pt x="9874" y="42898"/>
                  <a:pt x="20882" y="46000"/>
                  <a:pt x="30256" y="50169"/>
                </a:cubicBezTo>
                <a:cubicBezTo>
                  <a:pt x="39629" y="54372"/>
                  <a:pt x="48402" y="60177"/>
                  <a:pt x="58075" y="63546"/>
                </a:cubicBezTo>
                <a:cubicBezTo>
                  <a:pt x="78590" y="70718"/>
                  <a:pt x="101340" y="66314"/>
                  <a:pt x="121421" y="57875"/>
                </a:cubicBezTo>
                <a:cubicBezTo>
                  <a:pt x="126358" y="55807"/>
                  <a:pt x="131261" y="53472"/>
                  <a:pt x="136431" y="52071"/>
                </a:cubicBezTo>
                <a:cubicBezTo>
                  <a:pt x="141302" y="50803"/>
                  <a:pt x="147673" y="51070"/>
                  <a:pt x="149841" y="55740"/>
                </a:cubicBezTo>
                <a:cubicBezTo>
                  <a:pt x="151275" y="58842"/>
                  <a:pt x="150275" y="62879"/>
                  <a:pt x="152343" y="65514"/>
                </a:cubicBezTo>
                <a:cubicBezTo>
                  <a:pt x="153777" y="67348"/>
                  <a:pt x="156346" y="67882"/>
                  <a:pt x="158547" y="67348"/>
                </a:cubicBezTo>
                <a:cubicBezTo>
                  <a:pt x="160782" y="66748"/>
                  <a:pt x="162650" y="65247"/>
                  <a:pt x="164218" y="63579"/>
                </a:cubicBezTo>
                <a:cubicBezTo>
                  <a:pt x="171356" y="55974"/>
                  <a:pt x="174392" y="43565"/>
                  <a:pt x="184032" y="39962"/>
                </a:cubicBezTo>
                <a:cubicBezTo>
                  <a:pt x="184499" y="35059"/>
                  <a:pt x="184499" y="27286"/>
                  <a:pt x="184899" y="2245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13"/>
          <p:cNvSpPr/>
          <p:nvPr/>
        </p:nvSpPr>
        <p:spPr>
          <a:xfrm>
            <a:off x="9417800" y="-144066"/>
            <a:ext cx="3512955" cy="1772431"/>
          </a:xfrm>
          <a:custGeom>
            <a:avLst/>
            <a:gdLst/>
            <a:ahLst/>
            <a:cxnLst/>
            <a:rect l="l" t="t" r="r" b="b"/>
            <a:pathLst>
              <a:path w="80925" h="40830" extrusionOk="0">
                <a:moveTo>
                  <a:pt x="4704" y="8239"/>
                </a:moveTo>
                <a:cubicBezTo>
                  <a:pt x="7105" y="9574"/>
                  <a:pt x="10007" y="9740"/>
                  <a:pt x="12776" y="9640"/>
                </a:cubicBezTo>
                <a:cubicBezTo>
                  <a:pt x="16612" y="9473"/>
                  <a:pt x="20415" y="8740"/>
                  <a:pt x="24218" y="8806"/>
                </a:cubicBezTo>
                <a:cubicBezTo>
                  <a:pt x="28054" y="8840"/>
                  <a:pt x="32056" y="9707"/>
                  <a:pt x="34892" y="12309"/>
                </a:cubicBezTo>
                <a:cubicBezTo>
                  <a:pt x="36626" y="13877"/>
                  <a:pt x="37861" y="16045"/>
                  <a:pt x="38761" y="18213"/>
                </a:cubicBezTo>
                <a:cubicBezTo>
                  <a:pt x="40296" y="21816"/>
                  <a:pt x="41196" y="25685"/>
                  <a:pt x="41430" y="29588"/>
                </a:cubicBezTo>
                <a:cubicBezTo>
                  <a:pt x="41630" y="32590"/>
                  <a:pt x="41497" y="35992"/>
                  <a:pt x="43531" y="38227"/>
                </a:cubicBezTo>
                <a:cubicBezTo>
                  <a:pt x="45733" y="40763"/>
                  <a:pt x="49836" y="40829"/>
                  <a:pt x="52771" y="39161"/>
                </a:cubicBezTo>
                <a:cubicBezTo>
                  <a:pt x="55673" y="37494"/>
                  <a:pt x="57608" y="34491"/>
                  <a:pt x="59076" y="31489"/>
                </a:cubicBezTo>
                <a:cubicBezTo>
                  <a:pt x="60543" y="28420"/>
                  <a:pt x="61711" y="25251"/>
                  <a:pt x="63646" y="22516"/>
                </a:cubicBezTo>
                <a:cubicBezTo>
                  <a:pt x="65680" y="19647"/>
                  <a:pt x="68616" y="17412"/>
                  <a:pt x="71952" y="16178"/>
                </a:cubicBezTo>
                <a:cubicBezTo>
                  <a:pt x="74120" y="15344"/>
                  <a:pt x="76522" y="14877"/>
                  <a:pt x="78256" y="13343"/>
                </a:cubicBezTo>
                <a:cubicBezTo>
                  <a:pt x="80591" y="11175"/>
                  <a:pt x="80925" y="7639"/>
                  <a:pt x="80925" y="4437"/>
                </a:cubicBezTo>
                <a:cubicBezTo>
                  <a:pt x="80925" y="3569"/>
                  <a:pt x="80925" y="2635"/>
                  <a:pt x="80458" y="1835"/>
                </a:cubicBezTo>
                <a:cubicBezTo>
                  <a:pt x="79590" y="334"/>
                  <a:pt x="77522" y="200"/>
                  <a:pt x="75788" y="200"/>
                </a:cubicBezTo>
                <a:cubicBezTo>
                  <a:pt x="63913" y="234"/>
                  <a:pt x="52071" y="234"/>
                  <a:pt x="40162" y="267"/>
                </a:cubicBezTo>
                <a:cubicBezTo>
                  <a:pt x="35726" y="267"/>
                  <a:pt x="31289" y="334"/>
                  <a:pt x="26819" y="334"/>
                </a:cubicBezTo>
                <a:cubicBezTo>
                  <a:pt x="20448" y="334"/>
                  <a:pt x="14044" y="367"/>
                  <a:pt x="7639" y="634"/>
                </a:cubicBezTo>
                <a:cubicBezTo>
                  <a:pt x="5738" y="701"/>
                  <a:pt x="1601" y="0"/>
                  <a:pt x="801" y="2135"/>
                </a:cubicBezTo>
                <a:cubicBezTo>
                  <a:pt x="0" y="4336"/>
                  <a:pt x="3069" y="7372"/>
                  <a:pt x="4704" y="8239"/>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13"/>
          <p:cNvSpPr txBox="1">
            <a:spLocks noGrp="1"/>
          </p:cNvSpPr>
          <p:nvPr>
            <p:ph type="subTitle" idx="1"/>
          </p:nvPr>
        </p:nvSpPr>
        <p:spPr>
          <a:xfrm>
            <a:off x="970692" y="4237859"/>
            <a:ext cx="2366000" cy="1094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600"/>
              <a:buNone/>
              <a:defRPr sz="2133"/>
            </a:lvl1pPr>
            <a:lvl2pPr lvl="1" algn="ctr" rtl="0">
              <a:lnSpc>
                <a:spcPct val="100000"/>
              </a:lnSpc>
              <a:spcBef>
                <a:spcPts val="0"/>
              </a:spcBef>
              <a:spcAft>
                <a:spcPts val="0"/>
              </a:spcAft>
              <a:buClr>
                <a:schemeClr val="accent1"/>
              </a:buClr>
              <a:buSzPts val="1600"/>
              <a:buNone/>
              <a:defRPr>
                <a:solidFill>
                  <a:schemeClr val="accent1"/>
                </a:solidFill>
              </a:defRPr>
            </a:lvl2pPr>
            <a:lvl3pPr lvl="2" algn="ctr" rtl="0">
              <a:lnSpc>
                <a:spcPct val="100000"/>
              </a:lnSpc>
              <a:spcBef>
                <a:spcPts val="0"/>
              </a:spcBef>
              <a:spcAft>
                <a:spcPts val="0"/>
              </a:spcAft>
              <a:buClr>
                <a:schemeClr val="accent1"/>
              </a:buClr>
              <a:buSzPts val="1600"/>
              <a:buNone/>
              <a:defRPr>
                <a:solidFill>
                  <a:schemeClr val="accent1"/>
                </a:solidFill>
              </a:defRPr>
            </a:lvl3pPr>
            <a:lvl4pPr lvl="3" algn="ctr" rtl="0">
              <a:lnSpc>
                <a:spcPct val="100000"/>
              </a:lnSpc>
              <a:spcBef>
                <a:spcPts val="0"/>
              </a:spcBef>
              <a:spcAft>
                <a:spcPts val="0"/>
              </a:spcAft>
              <a:buClr>
                <a:schemeClr val="accent1"/>
              </a:buClr>
              <a:buSzPts val="1600"/>
              <a:buNone/>
              <a:defRPr>
                <a:solidFill>
                  <a:schemeClr val="accent1"/>
                </a:solidFill>
              </a:defRPr>
            </a:lvl4pPr>
            <a:lvl5pPr lvl="4" algn="ctr" rtl="0">
              <a:lnSpc>
                <a:spcPct val="100000"/>
              </a:lnSpc>
              <a:spcBef>
                <a:spcPts val="0"/>
              </a:spcBef>
              <a:spcAft>
                <a:spcPts val="0"/>
              </a:spcAft>
              <a:buClr>
                <a:schemeClr val="accent1"/>
              </a:buClr>
              <a:buSzPts val="1600"/>
              <a:buNone/>
              <a:defRPr>
                <a:solidFill>
                  <a:schemeClr val="accent1"/>
                </a:solidFill>
              </a:defRPr>
            </a:lvl5pPr>
            <a:lvl6pPr lvl="5" algn="ctr" rtl="0">
              <a:lnSpc>
                <a:spcPct val="100000"/>
              </a:lnSpc>
              <a:spcBef>
                <a:spcPts val="0"/>
              </a:spcBef>
              <a:spcAft>
                <a:spcPts val="0"/>
              </a:spcAft>
              <a:buClr>
                <a:schemeClr val="accent1"/>
              </a:buClr>
              <a:buSzPts val="1600"/>
              <a:buNone/>
              <a:defRPr>
                <a:solidFill>
                  <a:schemeClr val="accent1"/>
                </a:solidFill>
              </a:defRPr>
            </a:lvl6pPr>
            <a:lvl7pPr lvl="6" algn="ctr" rtl="0">
              <a:lnSpc>
                <a:spcPct val="100000"/>
              </a:lnSpc>
              <a:spcBef>
                <a:spcPts val="0"/>
              </a:spcBef>
              <a:spcAft>
                <a:spcPts val="0"/>
              </a:spcAft>
              <a:buClr>
                <a:schemeClr val="accent1"/>
              </a:buClr>
              <a:buSzPts val="1600"/>
              <a:buNone/>
              <a:defRPr>
                <a:solidFill>
                  <a:schemeClr val="accent1"/>
                </a:solidFill>
              </a:defRPr>
            </a:lvl7pPr>
            <a:lvl8pPr lvl="7" algn="ctr" rtl="0">
              <a:lnSpc>
                <a:spcPct val="100000"/>
              </a:lnSpc>
              <a:spcBef>
                <a:spcPts val="0"/>
              </a:spcBef>
              <a:spcAft>
                <a:spcPts val="0"/>
              </a:spcAft>
              <a:buClr>
                <a:schemeClr val="accent1"/>
              </a:buClr>
              <a:buSzPts val="1600"/>
              <a:buNone/>
              <a:defRPr>
                <a:solidFill>
                  <a:schemeClr val="accent1"/>
                </a:solidFill>
              </a:defRPr>
            </a:lvl8pPr>
            <a:lvl9pPr lvl="8" algn="ctr" rtl="0">
              <a:lnSpc>
                <a:spcPct val="100000"/>
              </a:lnSpc>
              <a:spcBef>
                <a:spcPts val="0"/>
              </a:spcBef>
              <a:spcAft>
                <a:spcPts val="0"/>
              </a:spcAft>
              <a:buClr>
                <a:schemeClr val="accent1"/>
              </a:buClr>
              <a:buSzPts val="1600"/>
              <a:buNone/>
              <a:defRPr>
                <a:solidFill>
                  <a:schemeClr val="accent1"/>
                </a:solidFill>
              </a:defRPr>
            </a:lvl9pPr>
          </a:lstStyle>
          <a:p>
            <a:endParaRPr/>
          </a:p>
        </p:txBody>
      </p:sp>
      <p:sp>
        <p:nvSpPr>
          <p:cNvPr id="168" name="Google Shape;168;p13"/>
          <p:cNvSpPr txBox="1">
            <a:spLocks noGrp="1"/>
          </p:cNvSpPr>
          <p:nvPr>
            <p:ph type="subTitle" idx="2"/>
          </p:nvPr>
        </p:nvSpPr>
        <p:spPr>
          <a:xfrm>
            <a:off x="970059" y="3350531"/>
            <a:ext cx="2365200" cy="7636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1pPr>
            <a:lvl2pPr lvl="1"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2pPr>
            <a:lvl3pPr lvl="2"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3pPr>
            <a:lvl4pPr lvl="3"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4pPr>
            <a:lvl5pPr lvl="4"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5pPr>
            <a:lvl6pPr lvl="5"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6pPr>
            <a:lvl7pPr lvl="6"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7pPr>
            <a:lvl8pPr lvl="7"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8pPr>
            <a:lvl9pPr lvl="8"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9pPr>
          </a:lstStyle>
          <a:p>
            <a:endParaRPr/>
          </a:p>
        </p:txBody>
      </p:sp>
      <p:sp>
        <p:nvSpPr>
          <p:cNvPr id="169" name="Google Shape;169;p13"/>
          <p:cNvSpPr txBox="1">
            <a:spLocks noGrp="1"/>
          </p:cNvSpPr>
          <p:nvPr>
            <p:ph type="title" hasCustomPrompt="1"/>
          </p:nvPr>
        </p:nvSpPr>
        <p:spPr>
          <a:xfrm>
            <a:off x="1553775" y="2135867"/>
            <a:ext cx="1121200" cy="474400"/>
          </a:xfrm>
          <a:prstGeom prst="rect">
            <a:avLst/>
          </a:prstGeom>
        </p:spPr>
        <p:txBody>
          <a:bodyPr spcFirstLastPara="1" wrap="square" lIns="0" tIns="0" rIns="0" bIns="0" anchor="b" anchorCtr="0">
            <a:noAutofit/>
          </a:bodyPr>
          <a:lstStyle>
            <a:lvl1pPr lvl="0" algn="ctr" rtl="0">
              <a:spcBef>
                <a:spcPts val="0"/>
              </a:spcBef>
              <a:spcAft>
                <a:spcPts val="0"/>
              </a:spcAft>
              <a:buSzPts val="2300"/>
              <a:buNone/>
              <a:defRPr sz="3067"/>
            </a:lvl1pPr>
            <a:lvl2pPr lvl="1" algn="ctr" rtl="0">
              <a:spcBef>
                <a:spcPts val="0"/>
              </a:spcBef>
              <a:spcAft>
                <a:spcPts val="0"/>
              </a:spcAft>
              <a:buSzPts val="2300"/>
              <a:buNone/>
              <a:defRPr sz="3067"/>
            </a:lvl2pPr>
            <a:lvl3pPr lvl="2" algn="ctr" rtl="0">
              <a:spcBef>
                <a:spcPts val="0"/>
              </a:spcBef>
              <a:spcAft>
                <a:spcPts val="0"/>
              </a:spcAft>
              <a:buSzPts val="2300"/>
              <a:buNone/>
              <a:defRPr sz="3067"/>
            </a:lvl3pPr>
            <a:lvl4pPr lvl="3" algn="ctr" rtl="0">
              <a:spcBef>
                <a:spcPts val="0"/>
              </a:spcBef>
              <a:spcAft>
                <a:spcPts val="0"/>
              </a:spcAft>
              <a:buSzPts val="2300"/>
              <a:buNone/>
              <a:defRPr sz="3067"/>
            </a:lvl4pPr>
            <a:lvl5pPr lvl="4" algn="ctr" rtl="0">
              <a:spcBef>
                <a:spcPts val="0"/>
              </a:spcBef>
              <a:spcAft>
                <a:spcPts val="0"/>
              </a:spcAft>
              <a:buSzPts val="2300"/>
              <a:buNone/>
              <a:defRPr sz="3067"/>
            </a:lvl5pPr>
            <a:lvl6pPr lvl="5" algn="ctr" rtl="0">
              <a:spcBef>
                <a:spcPts val="0"/>
              </a:spcBef>
              <a:spcAft>
                <a:spcPts val="0"/>
              </a:spcAft>
              <a:buSzPts val="2300"/>
              <a:buNone/>
              <a:defRPr sz="3067"/>
            </a:lvl6pPr>
            <a:lvl7pPr lvl="6" algn="ctr" rtl="0">
              <a:spcBef>
                <a:spcPts val="0"/>
              </a:spcBef>
              <a:spcAft>
                <a:spcPts val="0"/>
              </a:spcAft>
              <a:buSzPts val="2300"/>
              <a:buNone/>
              <a:defRPr sz="3067"/>
            </a:lvl7pPr>
            <a:lvl8pPr lvl="7" algn="ctr" rtl="0">
              <a:spcBef>
                <a:spcPts val="0"/>
              </a:spcBef>
              <a:spcAft>
                <a:spcPts val="0"/>
              </a:spcAft>
              <a:buSzPts val="2300"/>
              <a:buNone/>
              <a:defRPr sz="3067"/>
            </a:lvl8pPr>
            <a:lvl9pPr lvl="8" algn="ctr" rtl="0">
              <a:spcBef>
                <a:spcPts val="0"/>
              </a:spcBef>
              <a:spcAft>
                <a:spcPts val="0"/>
              </a:spcAft>
              <a:buSzPts val="2300"/>
              <a:buNone/>
              <a:defRPr sz="3067"/>
            </a:lvl9pPr>
          </a:lstStyle>
          <a:p>
            <a:r>
              <a:t>xx%</a:t>
            </a:r>
          </a:p>
        </p:txBody>
      </p:sp>
      <p:sp>
        <p:nvSpPr>
          <p:cNvPr id="170" name="Google Shape;170;p13"/>
          <p:cNvSpPr txBox="1">
            <a:spLocks noGrp="1"/>
          </p:cNvSpPr>
          <p:nvPr>
            <p:ph type="subTitle" idx="3"/>
          </p:nvPr>
        </p:nvSpPr>
        <p:spPr>
          <a:xfrm>
            <a:off x="3599908" y="4237875"/>
            <a:ext cx="2365200" cy="1094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600"/>
              <a:buNone/>
              <a:defRPr sz="2133"/>
            </a:lvl1pPr>
            <a:lvl2pPr lvl="1" algn="ctr" rtl="0">
              <a:lnSpc>
                <a:spcPct val="100000"/>
              </a:lnSpc>
              <a:spcBef>
                <a:spcPts val="0"/>
              </a:spcBef>
              <a:spcAft>
                <a:spcPts val="0"/>
              </a:spcAft>
              <a:buClr>
                <a:schemeClr val="accent1"/>
              </a:buClr>
              <a:buSzPts val="1600"/>
              <a:buNone/>
              <a:defRPr>
                <a:solidFill>
                  <a:schemeClr val="accent1"/>
                </a:solidFill>
              </a:defRPr>
            </a:lvl2pPr>
            <a:lvl3pPr lvl="2" algn="ctr" rtl="0">
              <a:lnSpc>
                <a:spcPct val="100000"/>
              </a:lnSpc>
              <a:spcBef>
                <a:spcPts val="0"/>
              </a:spcBef>
              <a:spcAft>
                <a:spcPts val="0"/>
              </a:spcAft>
              <a:buClr>
                <a:schemeClr val="accent1"/>
              </a:buClr>
              <a:buSzPts val="1600"/>
              <a:buNone/>
              <a:defRPr>
                <a:solidFill>
                  <a:schemeClr val="accent1"/>
                </a:solidFill>
              </a:defRPr>
            </a:lvl3pPr>
            <a:lvl4pPr lvl="3" algn="ctr" rtl="0">
              <a:lnSpc>
                <a:spcPct val="100000"/>
              </a:lnSpc>
              <a:spcBef>
                <a:spcPts val="0"/>
              </a:spcBef>
              <a:spcAft>
                <a:spcPts val="0"/>
              </a:spcAft>
              <a:buClr>
                <a:schemeClr val="accent1"/>
              </a:buClr>
              <a:buSzPts val="1600"/>
              <a:buNone/>
              <a:defRPr>
                <a:solidFill>
                  <a:schemeClr val="accent1"/>
                </a:solidFill>
              </a:defRPr>
            </a:lvl4pPr>
            <a:lvl5pPr lvl="4" algn="ctr" rtl="0">
              <a:lnSpc>
                <a:spcPct val="100000"/>
              </a:lnSpc>
              <a:spcBef>
                <a:spcPts val="0"/>
              </a:spcBef>
              <a:spcAft>
                <a:spcPts val="0"/>
              </a:spcAft>
              <a:buClr>
                <a:schemeClr val="accent1"/>
              </a:buClr>
              <a:buSzPts val="1600"/>
              <a:buNone/>
              <a:defRPr>
                <a:solidFill>
                  <a:schemeClr val="accent1"/>
                </a:solidFill>
              </a:defRPr>
            </a:lvl5pPr>
            <a:lvl6pPr lvl="5" algn="ctr" rtl="0">
              <a:lnSpc>
                <a:spcPct val="100000"/>
              </a:lnSpc>
              <a:spcBef>
                <a:spcPts val="0"/>
              </a:spcBef>
              <a:spcAft>
                <a:spcPts val="0"/>
              </a:spcAft>
              <a:buClr>
                <a:schemeClr val="accent1"/>
              </a:buClr>
              <a:buSzPts val="1600"/>
              <a:buNone/>
              <a:defRPr>
                <a:solidFill>
                  <a:schemeClr val="accent1"/>
                </a:solidFill>
              </a:defRPr>
            </a:lvl6pPr>
            <a:lvl7pPr lvl="6" algn="ctr" rtl="0">
              <a:lnSpc>
                <a:spcPct val="100000"/>
              </a:lnSpc>
              <a:spcBef>
                <a:spcPts val="0"/>
              </a:spcBef>
              <a:spcAft>
                <a:spcPts val="0"/>
              </a:spcAft>
              <a:buClr>
                <a:schemeClr val="accent1"/>
              </a:buClr>
              <a:buSzPts val="1600"/>
              <a:buNone/>
              <a:defRPr>
                <a:solidFill>
                  <a:schemeClr val="accent1"/>
                </a:solidFill>
              </a:defRPr>
            </a:lvl7pPr>
            <a:lvl8pPr lvl="7" algn="ctr" rtl="0">
              <a:lnSpc>
                <a:spcPct val="100000"/>
              </a:lnSpc>
              <a:spcBef>
                <a:spcPts val="0"/>
              </a:spcBef>
              <a:spcAft>
                <a:spcPts val="0"/>
              </a:spcAft>
              <a:buClr>
                <a:schemeClr val="accent1"/>
              </a:buClr>
              <a:buSzPts val="1600"/>
              <a:buNone/>
              <a:defRPr>
                <a:solidFill>
                  <a:schemeClr val="accent1"/>
                </a:solidFill>
              </a:defRPr>
            </a:lvl8pPr>
            <a:lvl9pPr lvl="8" algn="ctr" rtl="0">
              <a:lnSpc>
                <a:spcPct val="100000"/>
              </a:lnSpc>
              <a:spcBef>
                <a:spcPts val="0"/>
              </a:spcBef>
              <a:spcAft>
                <a:spcPts val="0"/>
              </a:spcAft>
              <a:buClr>
                <a:schemeClr val="accent1"/>
              </a:buClr>
              <a:buSzPts val="1600"/>
              <a:buNone/>
              <a:defRPr>
                <a:solidFill>
                  <a:schemeClr val="accent1"/>
                </a:solidFill>
              </a:defRPr>
            </a:lvl9pPr>
          </a:lstStyle>
          <a:p>
            <a:endParaRPr/>
          </a:p>
        </p:txBody>
      </p:sp>
      <p:sp>
        <p:nvSpPr>
          <p:cNvPr id="171" name="Google Shape;171;p13"/>
          <p:cNvSpPr txBox="1">
            <a:spLocks noGrp="1"/>
          </p:cNvSpPr>
          <p:nvPr>
            <p:ph type="subTitle" idx="4"/>
          </p:nvPr>
        </p:nvSpPr>
        <p:spPr>
          <a:xfrm>
            <a:off x="3598953" y="3350531"/>
            <a:ext cx="2365200" cy="7636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1pPr>
            <a:lvl2pPr lvl="1"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2pPr>
            <a:lvl3pPr lvl="2"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3pPr>
            <a:lvl4pPr lvl="3"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4pPr>
            <a:lvl5pPr lvl="4"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5pPr>
            <a:lvl6pPr lvl="5"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6pPr>
            <a:lvl7pPr lvl="6"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7pPr>
            <a:lvl8pPr lvl="7"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8pPr>
            <a:lvl9pPr lvl="8"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9pPr>
          </a:lstStyle>
          <a:p>
            <a:endParaRPr/>
          </a:p>
        </p:txBody>
      </p:sp>
      <p:sp>
        <p:nvSpPr>
          <p:cNvPr id="172" name="Google Shape;172;p13"/>
          <p:cNvSpPr txBox="1">
            <a:spLocks noGrp="1"/>
          </p:cNvSpPr>
          <p:nvPr>
            <p:ph type="title" idx="5" hasCustomPrompt="1"/>
          </p:nvPr>
        </p:nvSpPr>
        <p:spPr>
          <a:xfrm>
            <a:off x="4203504" y="2135867"/>
            <a:ext cx="1121200" cy="474400"/>
          </a:xfrm>
          <a:prstGeom prst="rect">
            <a:avLst/>
          </a:prstGeom>
        </p:spPr>
        <p:txBody>
          <a:bodyPr spcFirstLastPara="1" wrap="square" lIns="0" tIns="0" rIns="0" bIns="0" anchor="b" anchorCtr="0">
            <a:noAutofit/>
          </a:bodyPr>
          <a:lstStyle>
            <a:lvl1pPr lvl="0" algn="ctr" rtl="0">
              <a:spcBef>
                <a:spcPts val="0"/>
              </a:spcBef>
              <a:spcAft>
                <a:spcPts val="0"/>
              </a:spcAft>
              <a:buSzPts val="2300"/>
              <a:buNone/>
              <a:defRPr sz="3067"/>
            </a:lvl1pPr>
            <a:lvl2pPr lvl="1" algn="ctr" rtl="0">
              <a:spcBef>
                <a:spcPts val="0"/>
              </a:spcBef>
              <a:spcAft>
                <a:spcPts val="0"/>
              </a:spcAft>
              <a:buSzPts val="2300"/>
              <a:buNone/>
              <a:defRPr sz="3067"/>
            </a:lvl2pPr>
            <a:lvl3pPr lvl="2" algn="ctr" rtl="0">
              <a:spcBef>
                <a:spcPts val="0"/>
              </a:spcBef>
              <a:spcAft>
                <a:spcPts val="0"/>
              </a:spcAft>
              <a:buSzPts val="2300"/>
              <a:buNone/>
              <a:defRPr sz="3067"/>
            </a:lvl3pPr>
            <a:lvl4pPr lvl="3" algn="ctr" rtl="0">
              <a:spcBef>
                <a:spcPts val="0"/>
              </a:spcBef>
              <a:spcAft>
                <a:spcPts val="0"/>
              </a:spcAft>
              <a:buSzPts val="2300"/>
              <a:buNone/>
              <a:defRPr sz="3067"/>
            </a:lvl4pPr>
            <a:lvl5pPr lvl="4" algn="ctr" rtl="0">
              <a:spcBef>
                <a:spcPts val="0"/>
              </a:spcBef>
              <a:spcAft>
                <a:spcPts val="0"/>
              </a:spcAft>
              <a:buSzPts val="2300"/>
              <a:buNone/>
              <a:defRPr sz="3067"/>
            </a:lvl5pPr>
            <a:lvl6pPr lvl="5" algn="ctr" rtl="0">
              <a:spcBef>
                <a:spcPts val="0"/>
              </a:spcBef>
              <a:spcAft>
                <a:spcPts val="0"/>
              </a:spcAft>
              <a:buSzPts val="2300"/>
              <a:buNone/>
              <a:defRPr sz="3067"/>
            </a:lvl6pPr>
            <a:lvl7pPr lvl="6" algn="ctr" rtl="0">
              <a:spcBef>
                <a:spcPts val="0"/>
              </a:spcBef>
              <a:spcAft>
                <a:spcPts val="0"/>
              </a:spcAft>
              <a:buSzPts val="2300"/>
              <a:buNone/>
              <a:defRPr sz="3067"/>
            </a:lvl7pPr>
            <a:lvl8pPr lvl="7" algn="ctr" rtl="0">
              <a:spcBef>
                <a:spcPts val="0"/>
              </a:spcBef>
              <a:spcAft>
                <a:spcPts val="0"/>
              </a:spcAft>
              <a:buSzPts val="2300"/>
              <a:buNone/>
              <a:defRPr sz="3067"/>
            </a:lvl8pPr>
            <a:lvl9pPr lvl="8" algn="ctr" rtl="0">
              <a:spcBef>
                <a:spcPts val="0"/>
              </a:spcBef>
              <a:spcAft>
                <a:spcPts val="0"/>
              </a:spcAft>
              <a:buSzPts val="2300"/>
              <a:buNone/>
              <a:defRPr sz="3067"/>
            </a:lvl9pPr>
          </a:lstStyle>
          <a:p>
            <a:r>
              <a:t>xx%</a:t>
            </a:r>
          </a:p>
        </p:txBody>
      </p:sp>
      <p:sp>
        <p:nvSpPr>
          <p:cNvPr id="173" name="Google Shape;173;p13"/>
          <p:cNvSpPr txBox="1">
            <a:spLocks noGrp="1"/>
          </p:cNvSpPr>
          <p:nvPr>
            <p:ph type="subTitle" idx="6"/>
          </p:nvPr>
        </p:nvSpPr>
        <p:spPr>
          <a:xfrm>
            <a:off x="6228325" y="4237875"/>
            <a:ext cx="2365200" cy="1094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600"/>
              <a:buNone/>
              <a:defRPr sz="2133"/>
            </a:lvl1pPr>
            <a:lvl2pPr lvl="1" algn="ctr" rtl="0">
              <a:lnSpc>
                <a:spcPct val="100000"/>
              </a:lnSpc>
              <a:spcBef>
                <a:spcPts val="0"/>
              </a:spcBef>
              <a:spcAft>
                <a:spcPts val="0"/>
              </a:spcAft>
              <a:buClr>
                <a:schemeClr val="accent1"/>
              </a:buClr>
              <a:buSzPts val="1600"/>
              <a:buNone/>
              <a:defRPr>
                <a:solidFill>
                  <a:schemeClr val="accent1"/>
                </a:solidFill>
              </a:defRPr>
            </a:lvl2pPr>
            <a:lvl3pPr lvl="2" algn="ctr" rtl="0">
              <a:lnSpc>
                <a:spcPct val="100000"/>
              </a:lnSpc>
              <a:spcBef>
                <a:spcPts val="0"/>
              </a:spcBef>
              <a:spcAft>
                <a:spcPts val="0"/>
              </a:spcAft>
              <a:buClr>
                <a:schemeClr val="accent1"/>
              </a:buClr>
              <a:buSzPts val="1600"/>
              <a:buNone/>
              <a:defRPr>
                <a:solidFill>
                  <a:schemeClr val="accent1"/>
                </a:solidFill>
              </a:defRPr>
            </a:lvl3pPr>
            <a:lvl4pPr lvl="3" algn="ctr" rtl="0">
              <a:lnSpc>
                <a:spcPct val="100000"/>
              </a:lnSpc>
              <a:spcBef>
                <a:spcPts val="0"/>
              </a:spcBef>
              <a:spcAft>
                <a:spcPts val="0"/>
              </a:spcAft>
              <a:buClr>
                <a:schemeClr val="accent1"/>
              </a:buClr>
              <a:buSzPts val="1600"/>
              <a:buNone/>
              <a:defRPr>
                <a:solidFill>
                  <a:schemeClr val="accent1"/>
                </a:solidFill>
              </a:defRPr>
            </a:lvl4pPr>
            <a:lvl5pPr lvl="4" algn="ctr" rtl="0">
              <a:lnSpc>
                <a:spcPct val="100000"/>
              </a:lnSpc>
              <a:spcBef>
                <a:spcPts val="0"/>
              </a:spcBef>
              <a:spcAft>
                <a:spcPts val="0"/>
              </a:spcAft>
              <a:buClr>
                <a:schemeClr val="accent1"/>
              </a:buClr>
              <a:buSzPts val="1600"/>
              <a:buNone/>
              <a:defRPr>
                <a:solidFill>
                  <a:schemeClr val="accent1"/>
                </a:solidFill>
              </a:defRPr>
            </a:lvl5pPr>
            <a:lvl6pPr lvl="5" algn="ctr" rtl="0">
              <a:lnSpc>
                <a:spcPct val="100000"/>
              </a:lnSpc>
              <a:spcBef>
                <a:spcPts val="0"/>
              </a:spcBef>
              <a:spcAft>
                <a:spcPts val="0"/>
              </a:spcAft>
              <a:buClr>
                <a:schemeClr val="accent1"/>
              </a:buClr>
              <a:buSzPts val="1600"/>
              <a:buNone/>
              <a:defRPr>
                <a:solidFill>
                  <a:schemeClr val="accent1"/>
                </a:solidFill>
              </a:defRPr>
            </a:lvl6pPr>
            <a:lvl7pPr lvl="6" algn="ctr" rtl="0">
              <a:lnSpc>
                <a:spcPct val="100000"/>
              </a:lnSpc>
              <a:spcBef>
                <a:spcPts val="0"/>
              </a:spcBef>
              <a:spcAft>
                <a:spcPts val="0"/>
              </a:spcAft>
              <a:buClr>
                <a:schemeClr val="accent1"/>
              </a:buClr>
              <a:buSzPts val="1600"/>
              <a:buNone/>
              <a:defRPr>
                <a:solidFill>
                  <a:schemeClr val="accent1"/>
                </a:solidFill>
              </a:defRPr>
            </a:lvl7pPr>
            <a:lvl8pPr lvl="7" algn="ctr" rtl="0">
              <a:lnSpc>
                <a:spcPct val="100000"/>
              </a:lnSpc>
              <a:spcBef>
                <a:spcPts val="0"/>
              </a:spcBef>
              <a:spcAft>
                <a:spcPts val="0"/>
              </a:spcAft>
              <a:buClr>
                <a:schemeClr val="accent1"/>
              </a:buClr>
              <a:buSzPts val="1600"/>
              <a:buNone/>
              <a:defRPr>
                <a:solidFill>
                  <a:schemeClr val="accent1"/>
                </a:solidFill>
              </a:defRPr>
            </a:lvl8pPr>
            <a:lvl9pPr lvl="8" algn="ctr" rtl="0">
              <a:lnSpc>
                <a:spcPct val="100000"/>
              </a:lnSpc>
              <a:spcBef>
                <a:spcPts val="0"/>
              </a:spcBef>
              <a:spcAft>
                <a:spcPts val="0"/>
              </a:spcAft>
              <a:buClr>
                <a:schemeClr val="accent1"/>
              </a:buClr>
              <a:buSzPts val="1600"/>
              <a:buNone/>
              <a:defRPr>
                <a:solidFill>
                  <a:schemeClr val="accent1"/>
                </a:solidFill>
              </a:defRPr>
            </a:lvl9pPr>
          </a:lstStyle>
          <a:p>
            <a:endParaRPr/>
          </a:p>
        </p:txBody>
      </p:sp>
      <p:sp>
        <p:nvSpPr>
          <p:cNvPr id="174" name="Google Shape;174;p13"/>
          <p:cNvSpPr txBox="1">
            <a:spLocks noGrp="1"/>
          </p:cNvSpPr>
          <p:nvPr>
            <p:ph type="subTitle" idx="7"/>
          </p:nvPr>
        </p:nvSpPr>
        <p:spPr>
          <a:xfrm>
            <a:off x="6227847" y="3350531"/>
            <a:ext cx="2365200" cy="7636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1pPr>
            <a:lvl2pPr lvl="1"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2pPr>
            <a:lvl3pPr lvl="2"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3pPr>
            <a:lvl4pPr lvl="3"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4pPr>
            <a:lvl5pPr lvl="4"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5pPr>
            <a:lvl6pPr lvl="5"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6pPr>
            <a:lvl7pPr lvl="6"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7pPr>
            <a:lvl8pPr lvl="7"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8pPr>
            <a:lvl9pPr lvl="8"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9pPr>
          </a:lstStyle>
          <a:p>
            <a:endParaRPr/>
          </a:p>
        </p:txBody>
      </p:sp>
      <p:sp>
        <p:nvSpPr>
          <p:cNvPr id="175" name="Google Shape;175;p13"/>
          <p:cNvSpPr txBox="1">
            <a:spLocks noGrp="1"/>
          </p:cNvSpPr>
          <p:nvPr>
            <p:ph type="title" idx="8" hasCustomPrompt="1"/>
          </p:nvPr>
        </p:nvSpPr>
        <p:spPr>
          <a:xfrm>
            <a:off x="6853232" y="2135867"/>
            <a:ext cx="1098000" cy="474400"/>
          </a:xfrm>
          <a:prstGeom prst="rect">
            <a:avLst/>
          </a:prstGeom>
        </p:spPr>
        <p:txBody>
          <a:bodyPr spcFirstLastPara="1" wrap="square" lIns="0" tIns="0" rIns="0" bIns="0" anchor="b" anchorCtr="0">
            <a:noAutofit/>
          </a:bodyPr>
          <a:lstStyle>
            <a:lvl1pPr lvl="0" algn="ctr" rtl="0">
              <a:spcBef>
                <a:spcPts val="0"/>
              </a:spcBef>
              <a:spcAft>
                <a:spcPts val="0"/>
              </a:spcAft>
              <a:buSzPts val="2300"/>
              <a:buNone/>
              <a:defRPr sz="3067"/>
            </a:lvl1pPr>
            <a:lvl2pPr lvl="1" algn="ctr" rtl="0">
              <a:spcBef>
                <a:spcPts val="0"/>
              </a:spcBef>
              <a:spcAft>
                <a:spcPts val="0"/>
              </a:spcAft>
              <a:buSzPts val="2300"/>
              <a:buNone/>
              <a:defRPr sz="3067"/>
            </a:lvl2pPr>
            <a:lvl3pPr lvl="2" algn="ctr" rtl="0">
              <a:spcBef>
                <a:spcPts val="0"/>
              </a:spcBef>
              <a:spcAft>
                <a:spcPts val="0"/>
              </a:spcAft>
              <a:buSzPts val="2300"/>
              <a:buNone/>
              <a:defRPr sz="3067"/>
            </a:lvl3pPr>
            <a:lvl4pPr lvl="3" algn="ctr" rtl="0">
              <a:spcBef>
                <a:spcPts val="0"/>
              </a:spcBef>
              <a:spcAft>
                <a:spcPts val="0"/>
              </a:spcAft>
              <a:buSzPts val="2300"/>
              <a:buNone/>
              <a:defRPr sz="3067"/>
            </a:lvl4pPr>
            <a:lvl5pPr lvl="4" algn="ctr" rtl="0">
              <a:spcBef>
                <a:spcPts val="0"/>
              </a:spcBef>
              <a:spcAft>
                <a:spcPts val="0"/>
              </a:spcAft>
              <a:buSzPts val="2300"/>
              <a:buNone/>
              <a:defRPr sz="3067"/>
            </a:lvl5pPr>
            <a:lvl6pPr lvl="5" algn="ctr" rtl="0">
              <a:spcBef>
                <a:spcPts val="0"/>
              </a:spcBef>
              <a:spcAft>
                <a:spcPts val="0"/>
              </a:spcAft>
              <a:buSzPts val="2300"/>
              <a:buNone/>
              <a:defRPr sz="3067"/>
            </a:lvl6pPr>
            <a:lvl7pPr lvl="6" algn="ctr" rtl="0">
              <a:spcBef>
                <a:spcPts val="0"/>
              </a:spcBef>
              <a:spcAft>
                <a:spcPts val="0"/>
              </a:spcAft>
              <a:buSzPts val="2300"/>
              <a:buNone/>
              <a:defRPr sz="3067"/>
            </a:lvl7pPr>
            <a:lvl8pPr lvl="7" algn="ctr" rtl="0">
              <a:spcBef>
                <a:spcPts val="0"/>
              </a:spcBef>
              <a:spcAft>
                <a:spcPts val="0"/>
              </a:spcAft>
              <a:buSzPts val="2300"/>
              <a:buNone/>
              <a:defRPr sz="3067"/>
            </a:lvl8pPr>
            <a:lvl9pPr lvl="8" algn="ctr" rtl="0">
              <a:spcBef>
                <a:spcPts val="0"/>
              </a:spcBef>
              <a:spcAft>
                <a:spcPts val="0"/>
              </a:spcAft>
              <a:buSzPts val="2300"/>
              <a:buNone/>
              <a:defRPr sz="3067"/>
            </a:lvl9pPr>
          </a:lstStyle>
          <a:p>
            <a:r>
              <a:t>xx%</a:t>
            </a:r>
          </a:p>
        </p:txBody>
      </p:sp>
      <p:sp>
        <p:nvSpPr>
          <p:cNvPr id="176" name="Google Shape;176;p13"/>
          <p:cNvSpPr txBox="1">
            <a:spLocks noGrp="1"/>
          </p:cNvSpPr>
          <p:nvPr>
            <p:ph type="subTitle" idx="9"/>
          </p:nvPr>
        </p:nvSpPr>
        <p:spPr>
          <a:xfrm>
            <a:off x="8856741" y="4237875"/>
            <a:ext cx="2365200" cy="1094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600"/>
              <a:buNone/>
              <a:defRPr sz="2133"/>
            </a:lvl1pPr>
            <a:lvl2pPr lvl="1" algn="ctr" rtl="0">
              <a:lnSpc>
                <a:spcPct val="100000"/>
              </a:lnSpc>
              <a:spcBef>
                <a:spcPts val="0"/>
              </a:spcBef>
              <a:spcAft>
                <a:spcPts val="0"/>
              </a:spcAft>
              <a:buClr>
                <a:schemeClr val="accent1"/>
              </a:buClr>
              <a:buSzPts val="1600"/>
              <a:buNone/>
              <a:defRPr>
                <a:solidFill>
                  <a:schemeClr val="accent1"/>
                </a:solidFill>
              </a:defRPr>
            </a:lvl2pPr>
            <a:lvl3pPr lvl="2" algn="ctr" rtl="0">
              <a:lnSpc>
                <a:spcPct val="100000"/>
              </a:lnSpc>
              <a:spcBef>
                <a:spcPts val="0"/>
              </a:spcBef>
              <a:spcAft>
                <a:spcPts val="0"/>
              </a:spcAft>
              <a:buClr>
                <a:schemeClr val="accent1"/>
              </a:buClr>
              <a:buSzPts val="1600"/>
              <a:buNone/>
              <a:defRPr>
                <a:solidFill>
                  <a:schemeClr val="accent1"/>
                </a:solidFill>
              </a:defRPr>
            </a:lvl3pPr>
            <a:lvl4pPr lvl="3" algn="ctr" rtl="0">
              <a:lnSpc>
                <a:spcPct val="100000"/>
              </a:lnSpc>
              <a:spcBef>
                <a:spcPts val="0"/>
              </a:spcBef>
              <a:spcAft>
                <a:spcPts val="0"/>
              </a:spcAft>
              <a:buClr>
                <a:schemeClr val="accent1"/>
              </a:buClr>
              <a:buSzPts val="1600"/>
              <a:buNone/>
              <a:defRPr>
                <a:solidFill>
                  <a:schemeClr val="accent1"/>
                </a:solidFill>
              </a:defRPr>
            </a:lvl4pPr>
            <a:lvl5pPr lvl="4" algn="ctr" rtl="0">
              <a:lnSpc>
                <a:spcPct val="100000"/>
              </a:lnSpc>
              <a:spcBef>
                <a:spcPts val="0"/>
              </a:spcBef>
              <a:spcAft>
                <a:spcPts val="0"/>
              </a:spcAft>
              <a:buClr>
                <a:schemeClr val="accent1"/>
              </a:buClr>
              <a:buSzPts val="1600"/>
              <a:buNone/>
              <a:defRPr>
                <a:solidFill>
                  <a:schemeClr val="accent1"/>
                </a:solidFill>
              </a:defRPr>
            </a:lvl5pPr>
            <a:lvl6pPr lvl="5" algn="ctr" rtl="0">
              <a:lnSpc>
                <a:spcPct val="100000"/>
              </a:lnSpc>
              <a:spcBef>
                <a:spcPts val="0"/>
              </a:spcBef>
              <a:spcAft>
                <a:spcPts val="0"/>
              </a:spcAft>
              <a:buClr>
                <a:schemeClr val="accent1"/>
              </a:buClr>
              <a:buSzPts val="1600"/>
              <a:buNone/>
              <a:defRPr>
                <a:solidFill>
                  <a:schemeClr val="accent1"/>
                </a:solidFill>
              </a:defRPr>
            </a:lvl6pPr>
            <a:lvl7pPr lvl="6" algn="ctr" rtl="0">
              <a:lnSpc>
                <a:spcPct val="100000"/>
              </a:lnSpc>
              <a:spcBef>
                <a:spcPts val="0"/>
              </a:spcBef>
              <a:spcAft>
                <a:spcPts val="0"/>
              </a:spcAft>
              <a:buClr>
                <a:schemeClr val="accent1"/>
              </a:buClr>
              <a:buSzPts val="1600"/>
              <a:buNone/>
              <a:defRPr>
                <a:solidFill>
                  <a:schemeClr val="accent1"/>
                </a:solidFill>
              </a:defRPr>
            </a:lvl7pPr>
            <a:lvl8pPr lvl="7" algn="ctr" rtl="0">
              <a:lnSpc>
                <a:spcPct val="100000"/>
              </a:lnSpc>
              <a:spcBef>
                <a:spcPts val="0"/>
              </a:spcBef>
              <a:spcAft>
                <a:spcPts val="0"/>
              </a:spcAft>
              <a:buClr>
                <a:schemeClr val="accent1"/>
              </a:buClr>
              <a:buSzPts val="1600"/>
              <a:buNone/>
              <a:defRPr>
                <a:solidFill>
                  <a:schemeClr val="accent1"/>
                </a:solidFill>
              </a:defRPr>
            </a:lvl8pPr>
            <a:lvl9pPr lvl="8" algn="ctr" rtl="0">
              <a:lnSpc>
                <a:spcPct val="100000"/>
              </a:lnSpc>
              <a:spcBef>
                <a:spcPts val="0"/>
              </a:spcBef>
              <a:spcAft>
                <a:spcPts val="0"/>
              </a:spcAft>
              <a:buClr>
                <a:schemeClr val="accent1"/>
              </a:buClr>
              <a:buSzPts val="1600"/>
              <a:buNone/>
              <a:defRPr>
                <a:solidFill>
                  <a:schemeClr val="accent1"/>
                </a:solidFill>
              </a:defRPr>
            </a:lvl9pPr>
          </a:lstStyle>
          <a:p>
            <a:endParaRPr/>
          </a:p>
        </p:txBody>
      </p:sp>
      <p:sp>
        <p:nvSpPr>
          <p:cNvPr id="177" name="Google Shape;177;p13"/>
          <p:cNvSpPr txBox="1">
            <a:spLocks noGrp="1"/>
          </p:cNvSpPr>
          <p:nvPr>
            <p:ph type="subTitle" idx="13"/>
          </p:nvPr>
        </p:nvSpPr>
        <p:spPr>
          <a:xfrm>
            <a:off x="8856741" y="3350700"/>
            <a:ext cx="2365200" cy="7636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1pPr>
            <a:lvl2pPr lvl="1"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2pPr>
            <a:lvl3pPr lvl="2"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3pPr>
            <a:lvl4pPr lvl="3"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4pPr>
            <a:lvl5pPr lvl="4"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5pPr>
            <a:lvl6pPr lvl="5"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6pPr>
            <a:lvl7pPr lvl="6"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7pPr>
            <a:lvl8pPr lvl="7"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8pPr>
            <a:lvl9pPr lvl="8" algn="ctr" rtl="0">
              <a:lnSpc>
                <a:spcPct val="100000"/>
              </a:lnSpc>
              <a:spcBef>
                <a:spcPts val="0"/>
              </a:spcBef>
              <a:spcAft>
                <a:spcPts val="0"/>
              </a:spcAft>
              <a:buClr>
                <a:schemeClr val="accent2"/>
              </a:buClr>
              <a:buSzPts val="2300"/>
              <a:buFont typeface="Nerko One"/>
              <a:buNone/>
              <a:defRPr sz="3067" b="1">
                <a:solidFill>
                  <a:schemeClr val="accent2"/>
                </a:solidFill>
                <a:latin typeface="Nerko One"/>
                <a:ea typeface="Nerko One"/>
                <a:cs typeface="Nerko One"/>
                <a:sym typeface="Nerko One"/>
              </a:defRPr>
            </a:lvl9pPr>
          </a:lstStyle>
          <a:p>
            <a:endParaRPr/>
          </a:p>
        </p:txBody>
      </p:sp>
      <p:sp>
        <p:nvSpPr>
          <p:cNvPr id="178" name="Google Shape;178;p13"/>
          <p:cNvSpPr txBox="1">
            <a:spLocks noGrp="1"/>
          </p:cNvSpPr>
          <p:nvPr>
            <p:ph type="title" idx="14" hasCustomPrompt="1"/>
          </p:nvPr>
        </p:nvSpPr>
        <p:spPr>
          <a:xfrm>
            <a:off x="9479761" y="2135867"/>
            <a:ext cx="1121200" cy="474400"/>
          </a:xfrm>
          <a:prstGeom prst="rect">
            <a:avLst/>
          </a:prstGeom>
        </p:spPr>
        <p:txBody>
          <a:bodyPr spcFirstLastPara="1" wrap="square" lIns="0" tIns="0" rIns="0" bIns="0" anchor="b" anchorCtr="0">
            <a:noAutofit/>
          </a:bodyPr>
          <a:lstStyle>
            <a:lvl1pPr lvl="0" algn="ctr" rtl="0">
              <a:spcBef>
                <a:spcPts val="0"/>
              </a:spcBef>
              <a:spcAft>
                <a:spcPts val="0"/>
              </a:spcAft>
              <a:buSzPts val="2300"/>
              <a:buNone/>
              <a:defRPr sz="3067"/>
            </a:lvl1pPr>
            <a:lvl2pPr lvl="1" algn="ctr" rtl="0">
              <a:spcBef>
                <a:spcPts val="0"/>
              </a:spcBef>
              <a:spcAft>
                <a:spcPts val="0"/>
              </a:spcAft>
              <a:buSzPts val="2300"/>
              <a:buNone/>
              <a:defRPr sz="3067"/>
            </a:lvl2pPr>
            <a:lvl3pPr lvl="2" algn="ctr" rtl="0">
              <a:spcBef>
                <a:spcPts val="0"/>
              </a:spcBef>
              <a:spcAft>
                <a:spcPts val="0"/>
              </a:spcAft>
              <a:buSzPts val="2300"/>
              <a:buNone/>
              <a:defRPr sz="3067"/>
            </a:lvl3pPr>
            <a:lvl4pPr lvl="3" algn="ctr" rtl="0">
              <a:spcBef>
                <a:spcPts val="0"/>
              </a:spcBef>
              <a:spcAft>
                <a:spcPts val="0"/>
              </a:spcAft>
              <a:buSzPts val="2300"/>
              <a:buNone/>
              <a:defRPr sz="3067"/>
            </a:lvl4pPr>
            <a:lvl5pPr lvl="4" algn="ctr" rtl="0">
              <a:spcBef>
                <a:spcPts val="0"/>
              </a:spcBef>
              <a:spcAft>
                <a:spcPts val="0"/>
              </a:spcAft>
              <a:buSzPts val="2300"/>
              <a:buNone/>
              <a:defRPr sz="3067"/>
            </a:lvl5pPr>
            <a:lvl6pPr lvl="5" algn="ctr" rtl="0">
              <a:spcBef>
                <a:spcPts val="0"/>
              </a:spcBef>
              <a:spcAft>
                <a:spcPts val="0"/>
              </a:spcAft>
              <a:buSzPts val="2300"/>
              <a:buNone/>
              <a:defRPr sz="3067"/>
            </a:lvl6pPr>
            <a:lvl7pPr lvl="6" algn="ctr" rtl="0">
              <a:spcBef>
                <a:spcPts val="0"/>
              </a:spcBef>
              <a:spcAft>
                <a:spcPts val="0"/>
              </a:spcAft>
              <a:buSzPts val="2300"/>
              <a:buNone/>
              <a:defRPr sz="3067"/>
            </a:lvl7pPr>
            <a:lvl8pPr lvl="7" algn="ctr" rtl="0">
              <a:spcBef>
                <a:spcPts val="0"/>
              </a:spcBef>
              <a:spcAft>
                <a:spcPts val="0"/>
              </a:spcAft>
              <a:buSzPts val="2300"/>
              <a:buNone/>
              <a:defRPr sz="3067"/>
            </a:lvl8pPr>
            <a:lvl9pPr lvl="8" algn="ctr" rtl="0">
              <a:spcBef>
                <a:spcPts val="0"/>
              </a:spcBef>
              <a:spcAft>
                <a:spcPts val="0"/>
              </a:spcAft>
              <a:buSzPts val="2300"/>
              <a:buNone/>
              <a:defRPr sz="3067"/>
            </a:lvl9pPr>
          </a:lstStyle>
          <a:p>
            <a:r>
              <a:t>xx%</a:t>
            </a:r>
          </a:p>
        </p:txBody>
      </p:sp>
      <p:sp>
        <p:nvSpPr>
          <p:cNvPr id="179" name="Google Shape;179;p13"/>
          <p:cNvSpPr txBox="1">
            <a:spLocks noGrp="1"/>
          </p:cNvSpPr>
          <p:nvPr>
            <p:ph type="title" idx="15"/>
          </p:nvPr>
        </p:nvSpPr>
        <p:spPr>
          <a:xfrm>
            <a:off x="950967" y="593367"/>
            <a:ext cx="10290000" cy="763600"/>
          </a:xfrm>
          <a:prstGeom prst="rect">
            <a:avLst/>
          </a:prstGeom>
        </p:spPr>
        <p:txBody>
          <a:bodyPr spcFirstLastPara="1" wrap="square" lIns="0" tIns="0" rIns="0" bIns="0" anchor="b" anchorCtr="0">
            <a:noAutofit/>
          </a:bodyPr>
          <a:lstStyle>
            <a:lvl1pPr lvl="0" algn="ctr" rtl="0">
              <a:spcBef>
                <a:spcPts val="0"/>
              </a:spcBef>
              <a:spcAft>
                <a:spcPts val="0"/>
              </a:spcAft>
              <a:buSzPts val="2800"/>
              <a:buNone/>
              <a:defRPr sz="5733">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80" name="Google Shape;180;p13"/>
          <p:cNvGrpSpPr/>
          <p:nvPr/>
        </p:nvGrpSpPr>
        <p:grpSpPr>
          <a:xfrm>
            <a:off x="10213204" y="352845"/>
            <a:ext cx="1616953" cy="1459849"/>
            <a:chOff x="2857377" y="3791371"/>
            <a:chExt cx="1212715" cy="1094887"/>
          </a:xfrm>
        </p:grpSpPr>
        <p:sp>
          <p:nvSpPr>
            <p:cNvPr id="181" name="Google Shape;181;p13"/>
            <p:cNvSpPr/>
            <p:nvPr/>
          </p:nvSpPr>
          <p:spPr>
            <a:xfrm rot="-9547900" flipH="1">
              <a:off x="3725975" y="4402746"/>
              <a:ext cx="98513" cy="98761"/>
            </a:xfrm>
            <a:custGeom>
              <a:avLst/>
              <a:gdLst/>
              <a:ahLst/>
              <a:cxnLst/>
              <a:rect l="l" t="t" r="r" b="b"/>
              <a:pathLst>
                <a:path w="11916" h="11946" extrusionOk="0">
                  <a:moveTo>
                    <a:pt x="5958" y="0"/>
                  </a:moveTo>
                  <a:cubicBezTo>
                    <a:pt x="2675" y="0"/>
                    <a:pt x="1" y="2675"/>
                    <a:pt x="1" y="5958"/>
                  </a:cubicBezTo>
                  <a:cubicBezTo>
                    <a:pt x="1" y="9271"/>
                    <a:pt x="2675" y="11946"/>
                    <a:pt x="5958" y="11946"/>
                  </a:cubicBezTo>
                  <a:cubicBezTo>
                    <a:pt x="9241" y="11946"/>
                    <a:pt x="11916" y="9271"/>
                    <a:pt x="11916" y="5958"/>
                  </a:cubicBezTo>
                  <a:cubicBezTo>
                    <a:pt x="11916" y="2675"/>
                    <a:pt x="9241" y="0"/>
                    <a:pt x="5958" y="0"/>
                  </a:cubicBezTo>
                  <a:close/>
                </a:path>
              </a:pathLst>
            </a:custGeom>
            <a:solidFill>
              <a:srgbClr val="CE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2" name="Google Shape;182;p13"/>
            <p:cNvGrpSpPr/>
            <p:nvPr/>
          </p:nvGrpSpPr>
          <p:grpSpPr>
            <a:xfrm rot="-9548284" flipH="1">
              <a:off x="3378094" y="4237872"/>
              <a:ext cx="103520" cy="99577"/>
              <a:chOff x="7483850" y="1849650"/>
              <a:chExt cx="144400" cy="138900"/>
            </a:xfrm>
          </p:grpSpPr>
          <p:sp>
            <p:nvSpPr>
              <p:cNvPr id="183" name="Google Shape;183;p13"/>
              <p:cNvSpPr/>
              <p:nvPr/>
            </p:nvSpPr>
            <p:spPr>
              <a:xfrm>
                <a:off x="7483850" y="1850225"/>
                <a:ext cx="143650" cy="138325"/>
              </a:xfrm>
              <a:custGeom>
                <a:avLst/>
                <a:gdLst/>
                <a:ahLst/>
                <a:cxnLst/>
                <a:rect l="l" t="t" r="r" b="b"/>
                <a:pathLst>
                  <a:path w="5746" h="5533" extrusionOk="0">
                    <a:moveTo>
                      <a:pt x="1190" y="0"/>
                    </a:moveTo>
                    <a:cubicBezTo>
                      <a:pt x="905" y="0"/>
                      <a:pt x="624" y="107"/>
                      <a:pt x="426" y="319"/>
                    </a:cubicBezTo>
                    <a:cubicBezTo>
                      <a:pt x="1" y="715"/>
                      <a:pt x="1" y="1444"/>
                      <a:pt x="426" y="1870"/>
                    </a:cubicBezTo>
                    <a:lnTo>
                      <a:pt x="3770" y="5213"/>
                    </a:lnTo>
                    <a:cubicBezTo>
                      <a:pt x="3967" y="5426"/>
                      <a:pt x="4248" y="5532"/>
                      <a:pt x="4533" y="5532"/>
                    </a:cubicBezTo>
                    <a:cubicBezTo>
                      <a:pt x="4818" y="5532"/>
                      <a:pt x="5107" y="5426"/>
                      <a:pt x="5320" y="5213"/>
                    </a:cubicBezTo>
                    <a:cubicBezTo>
                      <a:pt x="5745" y="4788"/>
                      <a:pt x="5745" y="4058"/>
                      <a:pt x="5320" y="3663"/>
                    </a:cubicBezTo>
                    <a:lnTo>
                      <a:pt x="1976" y="319"/>
                    </a:lnTo>
                    <a:cubicBezTo>
                      <a:pt x="1763" y="107"/>
                      <a:pt x="1475" y="0"/>
                      <a:pt x="1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3"/>
              <p:cNvSpPr/>
              <p:nvPr/>
            </p:nvSpPr>
            <p:spPr>
              <a:xfrm>
                <a:off x="7484600" y="1849650"/>
                <a:ext cx="143650" cy="138900"/>
              </a:xfrm>
              <a:custGeom>
                <a:avLst/>
                <a:gdLst/>
                <a:ahLst/>
                <a:cxnLst/>
                <a:rect l="l" t="t" r="r" b="b"/>
                <a:pathLst>
                  <a:path w="5746" h="5556" extrusionOk="0">
                    <a:moveTo>
                      <a:pt x="4534" y="1"/>
                    </a:moveTo>
                    <a:cubicBezTo>
                      <a:pt x="4256" y="1"/>
                      <a:pt x="3983" y="114"/>
                      <a:pt x="3770" y="342"/>
                    </a:cubicBezTo>
                    <a:lnTo>
                      <a:pt x="426" y="3686"/>
                    </a:lnTo>
                    <a:cubicBezTo>
                      <a:pt x="1" y="4081"/>
                      <a:pt x="1" y="4811"/>
                      <a:pt x="426" y="5236"/>
                    </a:cubicBezTo>
                    <a:cubicBezTo>
                      <a:pt x="639" y="5449"/>
                      <a:pt x="920" y="5555"/>
                      <a:pt x="1202" y="5555"/>
                    </a:cubicBezTo>
                    <a:cubicBezTo>
                      <a:pt x="1483" y="5555"/>
                      <a:pt x="1764" y="5449"/>
                      <a:pt x="1977" y="5236"/>
                    </a:cubicBezTo>
                    <a:lnTo>
                      <a:pt x="5320" y="1893"/>
                    </a:lnTo>
                    <a:cubicBezTo>
                      <a:pt x="5746" y="1467"/>
                      <a:pt x="5746" y="738"/>
                      <a:pt x="5320" y="342"/>
                    </a:cubicBezTo>
                    <a:cubicBezTo>
                      <a:pt x="5092" y="114"/>
                      <a:pt x="4811" y="1"/>
                      <a:pt x="45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5" name="Google Shape;185;p13"/>
            <p:cNvSpPr/>
            <p:nvPr/>
          </p:nvSpPr>
          <p:spPr>
            <a:xfrm rot="-9548284" flipH="1">
              <a:off x="3448600" y="4720898"/>
              <a:ext cx="144383" cy="144383"/>
            </a:xfrm>
            <a:custGeom>
              <a:avLst/>
              <a:gdLst/>
              <a:ahLst/>
              <a:cxnLst/>
              <a:rect l="l" t="t" r="r" b="b"/>
              <a:pathLst>
                <a:path w="8056" h="8056" extrusionOk="0">
                  <a:moveTo>
                    <a:pt x="4013" y="0"/>
                  </a:moveTo>
                  <a:cubicBezTo>
                    <a:pt x="1794" y="0"/>
                    <a:pt x="1" y="1824"/>
                    <a:pt x="1" y="4043"/>
                  </a:cubicBezTo>
                  <a:cubicBezTo>
                    <a:pt x="1" y="6262"/>
                    <a:pt x="1794" y="8055"/>
                    <a:pt x="4013" y="8055"/>
                  </a:cubicBezTo>
                  <a:cubicBezTo>
                    <a:pt x="6232" y="8055"/>
                    <a:pt x="8056" y="6262"/>
                    <a:pt x="8056" y="4043"/>
                  </a:cubicBezTo>
                  <a:cubicBezTo>
                    <a:pt x="8056" y="1824"/>
                    <a:pt x="6232" y="0"/>
                    <a:pt x="40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3"/>
            <p:cNvSpPr/>
            <p:nvPr/>
          </p:nvSpPr>
          <p:spPr>
            <a:xfrm rot="-9548284" flipH="1">
              <a:off x="3083261" y="4187605"/>
              <a:ext cx="144276" cy="144061"/>
            </a:xfrm>
            <a:custGeom>
              <a:avLst/>
              <a:gdLst/>
              <a:ahLst/>
              <a:cxnLst/>
              <a:rect l="l" t="t" r="r" b="b"/>
              <a:pathLst>
                <a:path w="8050" h="8038" extrusionOk="0">
                  <a:moveTo>
                    <a:pt x="4025" y="1"/>
                  </a:moveTo>
                  <a:lnTo>
                    <a:pt x="1" y="4013"/>
                  </a:lnTo>
                  <a:lnTo>
                    <a:pt x="4025" y="8038"/>
                  </a:lnTo>
                  <a:lnTo>
                    <a:pt x="8049" y="4013"/>
                  </a:lnTo>
                  <a:lnTo>
                    <a:pt x="40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3"/>
            <p:cNvSpPr/>
            <p:nvPr/>
          </p:nvSpPr>
          <p:spPr>
            <a:xfrm rot="-9548284" flipH="1">
              <a:off x="2878299" y="3812338"/>
              <a:ext cx="144276" cy="144061"/>
            </a:xfrm>
            <a:custGeom>
              <a:avLst/>
              <a:gdLst/>
              <a:ahLst/>
              <a:cxnLst/>
              <a:rect l="l" t="t" r="r" b="b"/>
              <a:pathLst>
                <a:path w="8050" h="8038" extrusionOk="0">
                  <a:moveTo>
                    <a:pt x="4025" y="1"/>
                  </a:moveTo>
                  <a:lnTo>
                    <a:pt x="1" y="4013"/>
                  </a:lnTo>
                  <a:lnTo>
                    <a:pt x="4025" y="8038"/>
                  </a:lnTo>
                  <a:lnTo>
                    <a:pt x="8049" y="4013"/>
                  </a:lnTo>
                  <a:lnTo>
                    <a:pt x="40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8" name="Google Shape;188;p13"/>
            <p:cNvGrpSpPr/>
            <p:nvPr/>
          </p:nvGrpSpPr>
          <p:grpSpPr>
            <a:xfrm rot="-9548284" flipH="1">
              <a:off x="3952235" y="4712060"/>
              <a:ext cx="103520" cy="99577"/>
              <a:chOff x="7483850" y="1849650"/>
              <a:chExt cx="144400" cy="138900"/>
            </a:xfrm>
          </p:grpSpPr>
          <p:sp>
            <p:nvSpPr>
              <p:cNvPr id="189" name="Google Shape;189;p13"/>
              <p:cNvSpPr/>
              <p:nvPr/>
            </p:nvSpPr>
            <p:spPr>
              <a:xfrm>
                <a:off x="7483850" y="1850225"/>
                <a:ext cx="143650" cy="138325"/>
              </a:xfrm>
              <a:custGeom>
                <a:avLst/>
                <a:gdLst/>
                <a:ahLst/>
                <a:cxnLst/>
                <a:rect l="l" t="t" r="r" b="b"/>
                <a:pathLst>
                  <a:path w="5746" h="5533" extrusionOk="0">
                    <a:moveTo>
                      <a:pt x="1190" y="0"/>
                    </a:moveTo>
                    <a:cubicBezTo>
                      <a:pt x="905" y="0"/>
                      <a:pt x="624" y="107"/>
                      <a:pt x="426" y="319"/>
                    </a:cubicBezTo>
                    <a:cubicBezTo>
                      <a:pt x="1" y="715"/>
                      <a:pt x="1" y="1444"/>
                      <a:pt x="426" y="1870"/>
                    </a:cubicBezTo>
                    <a:lnTo>
                      <a:pt x="3770" y="5213"/>
                    </a:lnTo>
                    <a:cubicBezTo>
                      <a:pt x="3967" y="5426"/>
                      <a:pt x="4248" y="5532"/>
                      <a:pt x="4533" y="5532"/>
                    </a:cubicBezTo>
                    <a:cubicBezTo>
                      <a:pt x="4818" y="5532"/>
                      <a:pt x="5107" y="5426"/>
                      <a:pt x="5320" y="5213"/>
                    </a:cubicBezTo>
                    <a:cubicBezTo>
                      <a:pt x="5745" y="4788"/>
                      <a:pt x="5745" y="4058"/>
                      <a:pt x="5320" y="3663"/>
                    </a:cubicBezTo>
                    <a:lnTo>
                      <a:pt x="1976" y="319"/>
                    </a:lnTo>
                    <a:cubicBezTo>
                      <a:pt x="1763" y="107"/>
                      <a:pt x="1475" y="0"/>
                      <a:pt x="1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3"/>
              <p:cNvSpPr/>
              <p:nvPr/>
            </p:nvSpPr>
            <p:spPr>
              <a:xfrm>
                <a:off x="7484600" y="1849650"/>
                <a:ext cx="143650" cy="138900"/>
              </a:xfrm>
              <a:custGeom>
                <a:avLst/>
                <a:gdLst/>
                <a:ahLst/>
                <a:cxnLst/>
                <a:rect l="l" t="t" r="r" b="b"/>
                <a:pathLst>
                  <a:path w="5746" h="5556" extrusionOk="0">
                    <a:moveTo>
                      <a:pt x="4534" y="1"/>
                    </a:moveTo>
                    <a:cubicBezTo>
                      <a:pt x="4256" y="1"/>
                      <a:pt x="3983" y="114"/>
                      <a:pt x="3770" y="342"/>
                    </a:cubicBezTo>
                    <a:lnTo>
                      <a:pt x="426" y="3686"/>
                    </a:lnTo>
                    <a:cubicBezTo>
                      <a:pt x="1" y="4081"/>
                      <a:pt x="1" y="4811"/>
                      <a:pt x="426" y="5236"/>
                    </a:cubicBezTo>
                    <a:cubicBezTo>
                      <a:pt x="639" y="5449"/>
                      <a:pt x="920" y="5555"/>
                      <a:pt x="1202" y="5555"/>
                    </a:cubicBezTo>
                    <a:cubicBezTo>
                      <a:pt x="1483" y="5555"/>
                      <a:pt x="1764" y="5449"/>
                      <a:pt x="1977" y="5236"/>
                    </a:cubicBezTo>
                    <a:lnTo>
                      <a:pt x="5320" y="1893"/>
                    </a:lnTo>
                    <a:cubicBezTo>
                      <a:pt x="5746" y="1467"/>
                      <a:pt x="5746" y="738"/>
                      <a:pt x="5320" y="342"/>
                    </a:cubicBezTo>
                    <a:cubicBezTo>
                      <a:pt x="5092" y="114"/>
                      <a:pt x="4811" y="1"/>
                      <a:pt x="4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1" name="Google Shape;191;p13"/>
          <p:cNvSpPr/>
          <p:nvPr/>
        </p:nvSpPr>
        <p:spPr>
          <a:xfrm>
            <a:off x="-747300" y="3541167"/>
            <a:ext cx="4559333" cy="4226733"/>
          </a:xfrm>
          <a:custGeom>
            <a:avLst/>
            <a:gdLst/>
            <a:ahLst/>
            <a:cxnLst/>
            <a:rect l="l" t="t" r="r" b="b"/>
            <a:pathLst>
              <a:path w="136780" h="126802" fill="none" extrusionOk="0">
                <a:moveTo>
                  <a:pt x="136780" y="126802"/>
                </a:moveTo>
                <a:cubicBezTo>
                  <a:pt x="136780" y="126802"/>
                  <a:pt x="130088" y="101644"/>
                  <a:pt x="113265" y="95691"/>
                </a:cubicBezTo>
                <a:cubicBezTo>
                  <a:pt x="96453" y="89738"/>
                  <a:pt x="67354" y="94119"/>
                  <a:pt x="52841" y="82892"/>
                </a:cubicBezTo>
                <a:cubicBezTo>
                  <a:pt x="33195" y="67711"/>
                  <a:pt x="58353" y="9966"/>
                  <a:pt x="1" y="0"/>
                </a:cubicBezTo>
              </a:path>
            </a:pathLst>
          </a:custGeom>
          <a:solidFill>
            <a:schemeClr val="accent1"/>
          </a:solidFill>
          <a:ln w="28575" cap="flat" cmpd="sng">
            <a:solidFill>
              <a:srgbClr val="8AC6C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93491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t>3/22/2026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87806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t>3/22/2026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004680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t>3/22/2026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62998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t>3/22/2026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57866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3/22/2026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38317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3/22/2026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287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t>3/22/2026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t>‹#›</a:t>
            </a:fld>
            <a:endParaRPr lang="en-US"/>
          </a:p>
        </p:txBody>
      </p:sp>
    </p:spTree>
    <p:extLst>
      <p:ext uri="{BB962C8B-B14F-4D97-AF65-F5344CB8AC3E}">
        <p14:creationId xmlns:p14="http://schemas.microsoft.com/office/powerpoint/2010/main" val="1935911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3/22/2026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39453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242CFC-BB27-4159-8ED5-49A662B953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BA53BF-4270-406B-A30E-6AD6BF6D6F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AF5E9-BC12-4E9F-8F05-A590D6EC23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F0781-617C-48B8-8111-6781EA82D27C}" type="datetimeFigureOut">
              <a:rPr lang="en-US" smtClean="0"/>
              <a:t>3/22/2026</a:t>
            </a:fld>
            <a:endParaRPr lang="en-US"/>
          </a:p>
        </p:txBody>
      </p:sp>
      <p:sp>
        <p:nvSpPr>
          <p:cNvPr id="5" name="Footer Placeholder 4">
            <a:extLst>
              <a:ext uri="{FF2B5EF4-FFF2-40B4-BE49-F238E27FC236}">
                <a16:creationId xmlns:a16="http://schemas.microsoft.com/office/drawing/2014/main" id="{53EACE9C-E687-407F-BE20-957DEDC2DF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02496F-DD00-4379-8B30-221EAB7FB0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D70F1-4DDA-4317-9573-6F8F73FE7D3F}" type="slidenum">
              <a:rPr lang="en-US" smtClean="0"/>
              <a:t>‹#›</a:t>
            </a:fld>
            <a:endParaRPr lang="en-US"/>
          </a:p>
        </p:txBody>
      </p:sp>
    </p:spTree>
    <p:extLst>
      <p:ext uri="{BB962C8B-B14F-4D97-AF65-F5344CB8AC3E}">
        <p14:creationId xmlns:p14="http://schemas.microsoft.com/office/powerpoint/2010/main" val="28279204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g"/><Relationship Id="rId7" Type="http://schemas.openxmlformats.org/officeDocument/2006/relationships/slide" Target="slide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 Id="rId9"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chart" Target="../charts/chart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8.wmf"/><Relationship Id="rId5" Type="http://schemas.openxmlformats.org/officeDocument/2006/relationships/oleObject" Target="../embeddings/oleObject2.bin"/><Relationship Id="rId10" Type="http://schemas.openxmlformats.org/officeDocument/2006/relationships/image" Target="../media/image30.png"/><Relationship Id="rId4" Type="http://schemas.openxmlformats.org/officeDocument/2006/relationships/image" Target="../media/image27.wmf"/><Relationship Id="rId9" Type="http://schemas.openxmlformats.org/officeDocument/2006/relationships/image" Target="../media/image29.wmf"/></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3.wmf"/><Relationship Id="rId5" Type="http://schemas.openxmlformats.org/officeDocument/2006/relationships/oleObject" Target="../embeddings/oleObject5.bin"/><Relationship Id="rId4" Type="http://schemas.openxmlformats.org/officeDocument/2006/relationships/image" Target="../media/image32.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5.wmf"/><Relationship Id="rId5" Type="http://schemas.openxmlformats.org/officeDocument/2006/relationships/oleObject" Target="../embeddings/oleObject7.bin"/><Relationship Id="rId4" Type="http://schemas.openxmlformats.org/officeDocument/2006/relationships/image" Target="../media/image34.wmf"/></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7.xml"/><Relationship Id="rId4" Type="http://schemas.openxmlformats.org/officeDocument/2006/relationships/image" Target="../media/image4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9.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8" name="Picture 7" descr="n26 fb Tran Phu">
            <a:extLst>
              <a:ext uri="{FF2B5EF4-FFF2-40B4-BE49-F238E27FC236}">
                <a16:creationId xmlns:a16="http://schemas.microsoft.com/office/drawing/2014/main" id="{FAFE3A2E-42E6-AF6C-7BC0-4780379D4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305" y="1493686"/>
            <a:ext cx="5252907" cy="3460049"/>
          </a:xfrm>
          <a:prstGeom prst="rect">
            <a:avLst/>
          </a:prstGeom>
        </p:spPr>
      </p:pic>
      <p:pic>
        <p:nvPicPr>
          <p:cNvPr id="146" name="Picture 145" descr="n26 fb Tran Phu"/>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1846" y="-86686"/>
            <a:ext cx="1168595" cy="1168595"/>
          </a:xfrm>
          <a:prstGeom prst="rect">
            <a:avLst/>
          </a:prstGeom>
        </p:spPr>
      </p:pic>
      <p:pic>
        <p:nvPicPr>
          <p:cNvPr id="147" name="Picture 146" descr="n26 fb Tran Phu"/>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887" y="267497"/>
            <a:ext cx="1061107" cy="1061107"/>
          </a:xfrm>
          <a:prstGeom prst="rect">
            <a:avLst/>
          </a:prstGeom>
        </p:spPr>
      </p:pic>
      <p:pic>
        <p:nvPicPr>
          <p:cNvPr id="148" name="Picture 147" descr="n26 fb Tran Phu"/>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3075" y="-255417"/>
            <a:ext cx="1127571" cy="1127571"/>
          </a:xfrm>
          <a:prstGeom prst="rect">
            <a:avLst/>
          </a:prstGeom>
        </p:spPr>
      </p:pic>
      <p:pic>
        <p:nvPicPr>
          <p:cNvPr id="159" name="Picture 158" descr="n26 fb Tran Phu">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06619" y="5859780"/>
            <a:ext cx="1180821" cy="998220"/>
          </a:xfrm>
          <a:prstGeom prst="rect">
            <a:avLst/>
          </a:prstGeom>
        </p:spPr>
      </p:pic>
      <p:sp>
        <p:nvSpPr>
          <p:cNvPr id="32" name="Rectangle: Rounded Corners 31" descr="n26 fb Tran Phu">
            <a:extLst>
              <a:ext uri="{FF2B5EF4-FFF2-40B4-BE49-F238E27FC236}">
                <a16:creationId xmlns:a16="http://schemas.microsoft.com/office/drawing/2014/main" id="{F046C4C5-A2F4-A9F3-103F-0E7D6AC75C85}"/>
              </a:ext>
            </a:extLst>
          </p:cNvPr>
          <p:cNvSpPr/>
          <p:nvPr/>
        </p:nvSpPr>
        <p:spPr>
          <a:xfrm>
            <a:off x="1421794" y="1493686"/>
            <a:ext cx="4348852" cy="3460049"/>
          </a:xfrm>
          <a:prstGeom prst="roundRect">
            <a:avLst/>
          </a:prstGeom>
          <a:solidFill>
            <a:schemeClr val="accent1">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chemeClr val="tx1"/>
                </a:solidFill>
                <a:latin typeface="Cambria" panose="02040503050406030204" pitchFamily="18" charset="0"/>
                <a:ea typeface="Cambria" panose="02040503050406030204" pitchFamily="18" charset="0"/>
              </a:rPr>
              <a:t>Nghề</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đúc</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là</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một</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nghề</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truyền</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thống</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của</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nước</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Việt</a:t>
            </a:r>
            <a:r>
              <a:rPr lang="en-US" sz="2800" i="1" dirty="0">
                <a:solidFill>
                  <a:schemeClr val="tx1"/>
                </a:solidFill>
                <a:latin typeface="Cambria" panose="02040503050406030204" pitchFamily="18" charset="0"/>
                <a:ea typeface="Cambria" panose="02040503050406030204" pitchFamily="18" charset="0"/>
              </a:rPr>
              <a:t> Nam ta. </a:t>
            </a:r>
            <a:r>
              <a:rPr lang="en-US" sz="2800" i="1" dirty="0" err="1">
                <a:solidFill>
                  <a:schemeClr val="tx1"/>
                </a:solidFill>
                <a:latin typeface="Cambria" panose="02040503050406030204" pitchFamily="18" charset="0"/>
                <a:ea typeface="Cambria" panose="02040503050406030204" pitchFamily="18" charset="0"/>
              </a:rPr>
              <a:t>Vậy</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các</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bác</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thợ</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đã</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dựa</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trên</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hiện</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tượng</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vật</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lý</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nào</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để</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đúc</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ra</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những</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sản</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phẩm</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đẹp</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như</a:t>
            </a:r>
            <a:r>
              <a:rPr lang="en-US" sz="2800" i="1" dirty="0">
                <a:solidFill>
                  <a:schemeClr val="tx1"/>
                </a:solidFill>
                <a:latin typeface="Cambria" panose="02040503050406030204" pitchFamily="18" charset="0"/>
                <a:ea typeface="Cambria" panose="02040503050406030204" pitchFamily="18" charset="0"/>
              </a:rPr>
              <a:t> ý?</a:t>
            </a:r>
            <a:r>
              <a:rPr lang="en-US" sz="2800" dirty="0">
                <a:solidFill>
                  <a:schemeClr val="tx1"/>
                </a:solidFill>
                <a:latin typeface="Cambria" panose="02040503050406030204" pitchFamily="18" charset="0"/>
                <a:ea typeface="Cambria" panose="02040503050406030204" pitchFamily="18" charset="0"/>
              </a:rPr>
              <a:t> </a:t>
            </a:r>
            <a:endParaRPr lang="vi-VN" sz="28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77540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3352FDE9-A4C7-4E3C-89AD-EB4CECAFD2F4}"/>
              </a:ext>
            </a:extLst>
          </p:cNvPr>
          <p:cNvSpPr/>
          <p:nvPr/>
        </p:nvSpPr>
        <p:spPr>
          <a:xfrm>
            <a:off x="-1" y="0"/>
            <a:ext cx="12192001" cy="1044654"/>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5" name="Rectangle: Folded Corner 14">
            <a:extLst>
              <a:ext uri="{FF2B5EF4-FFF2-40B4-BE49-F238E27FC236}">
                <a16:creationId xmlns:a16="http://schemas.microsoft.com/office/drawing/2014/main" id="{C6B21974-883F-41C9-935D-A9E306899C53}"/>
              </a:ext>
            </a:extLst>
          </p:cNvPr>
          <p:cNvSpPr/>
          <p:nvPr/>
        </p:nvSpPr>
        <p:spPr>
          <a:xfrm rot="5400000">
            <a:off x="-1114402" y="2143751"/>
            <a:ext cx="5828651" cy="3599848"/>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8" name="TextBox 17" descr="n26 fb Tran Phu">
            <a:extLst>
              <a:ext uri="{FF2B5EF4-FFF2-40B4-BE49-F238E27FC236}">
                <a16:creationId xmlns:a16="http://schemas.microsoft.com/office/drawing/2014/main" id="{FF63DAC3-4A58-455A-9507-FDE598F46DE3}"/>
              </a:ext>
            </a:extLst>
          </p:cNvPr>
          <p:cNvSpPr txBox="1"/>
          <p:nvPr/>
        </p:nvSpPr>
        <p:spPr>
          <a:xfrm>
            <a:off x="1028619" y="106019"/>
            <a:ext cx="10134759" cy="923330"/>
          </a:xfrm>
          <a:prstGeom prst="rect">
            <a:avLst/>
          </a:prstGeom>
          <a:noFill/>
        </p:spPr>
        <p:txBody>
          <a:bodyPr wrap="square" rtlCol="0">
            <a:spAutoFit/>
          </a:bodyPr>
          <a:lstStyle/>
          <a:p>
            <a:pPr>
              <a:defRPr/>
            </a:pPr>
            <a:r>
              <a:rPr kumimoji="0" lang="en-US" sz="5400" b="0" i="0" u="none" strike="noStrike" kern="1200" cap="none" spc="0" normalizeH="0" baseline="0" noProof="0" dirty="0">
                <a:ln>
                  <a:noFill/>
                </a:ln>
                <a:solidFill>
                  <a:schemeClr val="bg1"/>
                </a:solidFill>
                <a:effectLst/>
                <a:uLnTx/>
                <a:uFillTx/>
                <a:latin typeface="Bahnschrift SemiBold" panose="020B0502040204020203" pitchFamily="34" charset="0"/>
              </a:rPr>
              <a:t>BÀI </a:t>
            </a:r>
            <a:r>
              <a:rPr kumimoji="0" lang="vi-VN" sz="5400" b="0" i="0" u="none" strike="noStrike" kern="1200" cap="none" spc="0" normalizeH="0" baseline="0" noProof="0" dirty="0">
                <a:ln>
                  <a:noFill/>
                </a:ln>
                <a:solidFill>
                  <a:schemeClr val="bg1"/>
                </a:solidFill>
                <a:effectLst/>
                <a:uLnTx/>
                <a:uFillTx/>
                <a:latin typeface="Bahnschrift SemiBold" panose="020B0502040204020203" pitchFamily="34" charset="0"/>
              </a:rPr>
              <a:t>5: </a:t>
            </a:r>
            <a:r>
              <a:rPr lang="en-US" sz="5400" b="1" dirty="0">
                <a:solidFill>
                  <a:schemeClr val="bg1"/>
                </a:solidFill>
                <a:latin typeface="Bahnschrift SemiBold" panose="020B0502040204020203" pitchFamily="34" charset="0"/>
                <a:ea typeface="Cambria" panose="02040503050406030204" pitchFamily="18" charset="0"/>
              </a:rPr>
              <a:t>NHIỆT NÓNG CHẢY RIÊNG</a:t>
            </a:r>
          </a:p>
        </p:txBody>
      </p:sp>
      <p:sp>
        <p:nvSpPr>
          <p:cNvPr id="25" name="TextBox 24">
            <a:extLst>
              <a:ext uri="{FF2B5EF4-FFF2-40B4-BE49-F238E27FC236}">
                <a16:creationId xmlns:a16="http://schemas.microsoft.com/office/drawing/2014/main" id="{F686507C-99B1-4EEA-92D1-B665DD4256CE}"/>
              </a:ext>
            </a:extLst>
          </p:cNvPr>
          <p:cNvSpPr txBox="1"/>
          <p:nvPr/>
        </p:nvSpPr>
        <p:spPr>
          <a:xfrm>
            <a:off x="617702" y="2963700"/>
            <a:ext cx="2194509"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1. </a:t>
            </a:r>
            <a:r>
              <a:rPr lang="en-US" sz="2800" b="1" kern="1200" dirty="0" err="1">
                <a:solidFill>
                  <a:schemeClr val="bg1"/>
                </a:solidFill>
                <a:effectLst/>
                <a:latin typeface="Arimo"/>
              </a:rPr>
              <a:t>Hệ</a:t>
            </a:r>
            <a:r>
              <a:rPr lang="en-US" sz="2800" b="1" kern="1200" dirty="0">
                <a:solidFill>
                  <a:schemeClr val="bg1"/>
                </a:solidFill>
                <a:effectLst/>
                <a:latin typeface="Arimo"/>
              </a:rPr>
              <a:t> </a:t>
            </a:r>
            <a:r>
              <a:rPr lang="en-US" sz="2800" b="1" kern="1200" dirty="0" err="1">
                <a:solidFill>
                  <a:schemeClr val="bg1"/>
                </a:solidFill>
                <a:effectLst/>
                <a:latin typeface="Arimo"/>
              </a:rPr>
              <a:t>thức</a:t>
            </a:r>
            <a:endParaRPr lang="en-US" dirty="0">
              <a:solidFill>
                <a:schemeClr val="bg1"/>
              </a:solidFill>
              <a:effectLst/>
            </a:endParaRPr>
          </a:p>
        </p:txBody>
      </p:sp>
      <p:sp>
        <p:nvSpPr>
          <p:cNvPr id="35" name="TextBox 34">
            <a:extLst>
              <a:ext uri="{FF2B5EF4-FFF2-40B4-BE49-F238E27FC236}">
                <a16:creationId xmlns:a16="http://schemas.microsoft.com/office/drawing/2014/main" id="{7C88B340-CB17-4EF7-8736-92A77EFE68FE}"/>
              </a:ext>
            </a:extLst>
          </p:cNvPr>
          <p:cNvSpPr txBox="1"/>
          <p:nvPr/>
        </p:nvSpPr>
        <p:spPr>
          <a:xfrm>
            <a:off x="150851" y="4529935"/>
            <a:ext cx="3376880" cy="1384995"/>
          </a:xfrm>
          <a:prstGeom prst="rect">
            <a:avLst/>
          </a:prstGeom>
          <a:noFill/>
        </p:spPr>
        <p:txBody>
          <a:bodyPr wrap="square">
            <a:spAutoFit/>
          </a:bodyPr>
          <a:lstStyle/>
          <a:p>
            <a:pPr marL="0" algn="ctr" rtl="0" eaLnBrk="1" latinLnBrk="0" hangingPunct="1">
              <a:spcBef>
                <a:spcPts val="0"/>
              </a:spcBef>
              <a:spcAft>
                <a:spcPts val="0"/>
              </a:spcAft>
            </a:pPr>
            <a:r>
              <a:rPr lang="vi-VN" sz="2800" b="1" kern="1200" dirty="0">
                <a:solidFill>
                  <a:schemeClr val="bg1"/>
                </a:solidFill>
                <a:effectLst/>
                <a:latin typeface="#9Slide03 BoosterNextFYBlack" panose="02000A03000000020004"/>
                <a:cs typeface="Calibri" panose="020F0502020204030204" pitchFamily="34" charset="0"/>
              </a:rPr>
              <a:t>II. </a:t>
            </a:r>
            <a:r>
              <a:rPr lang="en-US" sz="2800" b="1" kern="1200" dirty="0">
                <a:solidFill>
                  <a:schemeClr val="bg1"/>
                </a:solidFill>
                <a:effectLst/>
                <a:latin typeface="#9Slide03 BoosterNextFYBlack" panose="02000A03000000020004"/>
                <a:cs typeface="Calibri" panose="020F0502020204030204" pitchFamily="34" charset="0"/>
              </a:rPr>
              <a:t>THỰC HÀNH ĐO NHIỆT NÓNG CHẢY RIÊNG CỦA NƯỚC ĐÁ</a:t>
            </a:r>
            <a:endParaRPr lang="en-US" dirty="0">
              <a:solidFill>
                <a:schemeClr val="bg1"/>
              </a:solidFill>
              <a:effectLst/>
            </a:endParaRPr>
          </a:p>
        </p:txBody>
      </p:sp>
      <p:sp>
        <p:nvSpPr>
          <p:cNvPr id="11" name="Speech Bubble: Rectangle 10" descr="n26 fb Tran Phu">
            <a:extLst>
              <a:ext uri="{FF2B5EF4-FFF2-40B4-BE49-F238E27FC236}">
                <a16:creationId xmlns:a16="http://schemas.microsoft.com/office/drawing/2014/main" id="{79CAE3DD-E912-4F09-997E-74176332C376}"/>
              </a:ext>
            </a:extLst>
          </p:cNvPr>
          <p:cNvSpPr/>
          <p:nvPr/>
        </p:nvSpPr>
        <p:spPr>
          <a:xfrm>
            <a:off x="3865588" y="1611379"/>
            <a:ext cx="4379699" cy="4222011"/>
          </a:xfrm>
          <a:prstGeom prst="wedgeRectCallout">
            <a:avLst>
              <a:gd name="adj1" fmla="val -47030"/>
              <a:gd name="adj2" fmla="val 59368"/>
            </a:avLst>
          </a:prstGeom>
          <a:solidFill>
            <a:srgbClr val="CDF0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600" b="1" dirty="0">
                <a:solidFill>
                  <a:schemeClr val="tx1"/>
                </a:solidFill>
                <a:latin typeface="Cambria" panose="02040503050406030204" pitchFamily="18" charset="0"/>
                <a:ea typeface="Cambria" panose="02040503050406030204" pitchFamily="18" charset="0"/>
              </a:rPr>
              <a:t>Câu 5: </a:t>
            </a:r>
            <a:r>
              <a:rPr lang="vi-VN" sz="2600" dirty="0">
                <a:solidFill>
                  <a:schemeClr val="tx1"/>
                </a:solidFill>
                <a:latin typeface="Cambria" panose="02040503050406030204" pitchFamily="18" charset="0"/>
                <a:ea typeface="Cambria" panose="02040503050406030204" pitchFamily="18" charset="0"/>
              </a:rPr>
              <a:t>Tính thời gian cần thiết để làm nóng chảy hoàn toàn </a:t>
            </a:r>
            <a:r>
              <a:rPr lang="vi-VN" sz="2600" dirty="0" err="1">
                <a:solidFill>
                  <a:schemeClr val="tx1"/>
                </a:solidFill>
                <a:latin typeface="Cambria" panose="02040503050406030204" pitchFamily="18" charset="0"/>
                <a:ea typeface="Cambria" panose="02040503050406030204" pitchFamily="18" charset="0"/>
              </a:rPr>
              <a:t>2kg</a:t>
            </a:r>
            <a:r>
              <a:rPr lang="vi-VN" sz="2600" dirty="0">
                <a:solidFill>
                  <a:schemeClr val="tx1"/>
                </a:solidFill>
                <a:latin typeface="Cambria" panose="02040503050406030204" pitchFamily="18" charset="0"/>
                <a:ea typeface="Cambria" panose="02040503050406030204" pitchFamily="18" charset="0"/>
              </a:rPr>
              <a:t> đồng có nhiệt độ ban đầu </a:t>
            </a:r>
            <a:r>
              <a:rPr lang="vi-VN" sz="2600" dirty="0" err="1">
                <a:solidFill>
                  <a:schemeClr val="tx1"/>
                </a:solidFill>
                <a:latin typeface="Cambria" panose="02040503050406030204" pitchFamily="18" charset="0"/>
                <a:ea typeface="Cambria" panose="02040503050406030204" pitchFamily="18" charset="0"/>
              </a:rPr>
              <a:t>30</a:t>
            </a:r>
            <a:r>
              <a:rPr lang="vi-VN" sz="2600" baseline="30000" dirty="0" err="1">
                <a:solidFill>
                  <a:schemeClr val="tx1"/>
                </a:solidFill>
                <a:latin typeface="Cambria" panose="02040503050406030204" pitchFamily="18" charset="0"/>
                <a:ea typeface="Cambria" panose="02040503050406030204" pitchFamily="18" charset="0"/>
              </a:rPr>
              <a:t>0</a:t>
            </a:r>
            <a:r>
              <a:rPr lang="vi-VN" sz="2600" dirty="0" err="1">
                <a:solidFill>
                  <a:schemeClr val="tx1"/>
                </a:solidFill>
                <a:latin typeface="Cambria" panose="02040503050406030204" pitchFamily="18" charset="0"/>
                <a:ea typeface="Cambria" panose="02040503050406030204" pitchFamily="18" charset="0"/>
              </a:rPr>
              <a:t>C</a:t>
            </a:r>
            <a:r>
              <a:rPr lang="vi-VN" sz="2600" dirty="0">
                <a:solidFill>
                  <a:schemeClr val="tx1"/>
                </a:solidFill>
                <a:latin typeface="Cambria" panose="02040503050406030204" pitchFamily="18" charset="0"/>
                <a:ea typeface="Cambria" panose="02040503050406030204" pitchFamily="18" charset="0"/>
              </a:rPr>
              <a:t>, trong một lò nung điện công suất </a:t>
            </a:r>
            <a:r>
              <a:rPr lang="vi-VN" sz="2600" dirty="0" err="1">
                <a:solidFill>
                  <a:schemeClr val="tx1"/>
                </a:solidFill>
                <a:latin typeface="Cambria" panose="02040503050406030204" pitchFamily="18" charset="0"/>
                <a:ea typeface="Cambria" panose="02040503050406030204" pitchFamily="18" charset="0"/>
              </a:rPr>
              <a:t>20000W</a:t>
            </a:r>
            <a:r>
              <a:rPr lang="vi-VN" sz="2600" dirty="0">
                <a:solidFill>
                  <a:schemeClr val="tx1"/>
                </a:solidFill>
                <a:latin typeface="Cambria" panose="02040503050406030204" pitchFamily="18" charset="0"/>
                <a:ea typeface="Cambria" panose="02040503050406030204" pitchFamily="18" charset="0"/>
              </a:rPr>
              <a:t>. Biết chỉ có 50% năng lượng tiêu thụ của lò được dùng vào việc làm đồng nóng lên và nóng chảy hoàn toàn ở nhiệt độ không đổi.</a:t>
            </a:r>
          </a:p>
        </p:txBody>
      </p:sp>
      <p:pic>
        <p:nvPicPr>
          <p:cNvPr id="12" name="Picture 11" descr="n26 fb Tran Phu">
            <a:extLst>
              <a:ext uri="{FF2B5EF4-FFF2-40B4-BE49-F238E27FC236}">
                <a16:creationId xmlns:a16="http://schemas.microsoft.com/office/drawing/2014/main" id="{FDCC4FC7-F342-453E-9442-0A2F7CC2AF7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511028" y="2343895"/>
            <a:ext cx="3387356" cy="2756981"/>
          </a:xfrm>
          <a:prstGeom prst="rect">
            <a:avLst/>
          </a:prstGeom>
          <a:noFill/>
          <a:ln>
            <a:noFill/>
          </a:ln>
        </p:spPr>
      </p:pic>
      <p:sp>
        <p:nvSpPr>
          <p:cNvPr id="13" name="TextBox 12" descr="n26 fb Tran Phu">
            <a:extLst>
              <a:ext uri="{FF2B5EF4-FFF2-40B4-BE49-F238E27FC236}">
                <a16:creationId xmlns:a16="http://schemas.microsoft.com/office/drawing/2014/main" id="{795076D2-0D63-4171-AD74-29CA63BED82D}"/>
              </a:ext>
            </a:extLst>
          </p:cNvPr>
          <p:cNvSpPr txBox="1"/>
          <p:nvPr/>
        </p:nvSpPr>
        <p:spPr>
          <a:xfrm>
            <a:off x="293616" y="1841397"/>
            <a:ext cx="3091349" cy="954107"/>
          </a:xfrm>
          <a:prstGeom prst="rect">
            <a:avLst/>
          </a:prstGeom>
          <a:noFill/>
        </p:spPr>
        <p:txBody>
          <a:bodyPr wrap="square" rtlCol="0">
            <a:spAutoFit/>
          </a:bodyPr>
          <a:lstStyle/>
          <a:p>
            <a:pPr algn="ctr"/>
            <a:r>
              <a:rPr lang="vi-VN" sz="2800" b="1" dirty="0">
                <a:solidFill>
                  <a:srgbClr val="FF0000"/>
                </a:solidFill>
                <a:latin typeface="#9Slide03 BoosterNextFYBlack" panose="02000A03000000020004" pitchFamily="2" charset="0"/>
                <a:cs typeface="Calibri" panose="020F0502020204030204" pitchFamily="34" charset="0"/>
              </a:rPr>
              <a:t>I. </a:t>
            </a:r>
            <a:r>
              <a:rPr lang="en-US" sz="2800" b="1" dirty="0">
                <a:solidFill>
                  <a:srgbClr val="FF0000"/>
                </a:solidFill>
                <a:latin typeface="#9Slide03 BoosterNextFYBlack" panose="02000A03000000020004" pitchFamily="2" charset="0"/>
                <a:cs typeface="Calibri" panose="020F0502020204030204" pitchFamily="34" charset="0"/>
              </a:rPr>
              <a:t>KHÁI NIỆM NHIỆT NÓNG CHẢY RIÊNG</a:t>
            </a:r>
            <a:endParaRPr lang="vi-VN" sz="2800" b="1" dirty="0">
              <a:solidFill>
                <a:srgbClr val="FF0000"/>
              </a:solidFill>
              <a:latin typeface="#9Slide03 BoosterNextFYBlack" panose="02000A03000000020004" pitchFamily="2" charset="0"/>
              <a:cs typeface="Calibri" panose="020F0502020204030204" pitchFamily="34" charset="0"/>
            </a:endParaRPr>
          </a:p>
        </p:txBody>
      </p:sp>
      <p:sp>
        <p:nvSpPr>
          <p:cNvPr id="17" name="TextBox 16">
            <a:extLst>
              <a:ext uri="{FF2B5EF4-FFF2-40B4-BE49-F238E27FC236}">
                <a16:creationId xmlns:a16="http://schemas.microsoft.com/office/drawing/2014/main" id="{A1D99F65-23FF-459E-8E89-9CA5C06771E8}"/>
              </a:ext>
            </a:extLst>
          </p:cNvPr>
          <p:cNvSpPr txBox="1"/>
          <p:nvPr/>
        </p:nvSpPr>
        <p:spPr>
          <a:xfrm>
            <a:off x="617702" y="3722386"/>
            <a:ext cx="2507380"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rgbClr val="FF0000"/>
                </a:solidFill>
                <a:effectLst/>
                <a:latin typeface="Arimo"/>
              </a:rPr>
              <a:t>2. </a:t>
            </a:r>
            <a:r>
              <a:rPr lang="en-US" sz="2800" b="1" kern="1200" dirty="0" err="1">
                <a:solidFill>
                  <a:srgbClr val="FF0000"/>
                </a:solidFill>
                <a:effectLst/>
                <a:latin typeface="Arimo"/>
              </a:rPr>
              <a:t>Định</a:t>
            </a:r>
            <a:r>
              <a:rPr lang="en-US" sz="2800" b="1" kern="1200" dirty="0">
                <a:solidFill>
                  <a:srgbClr val="FF0000"/>
                </a:solidFill>
                <a:effectLst/>
                <a:latin typeface="Arimo"/>
              </a:rPr>
              <a:t> </a:t>
            </a:r>
            <a:r>
              <a:rPr lang="en-US" sz="2800" b="1" kern="1200" dirty="0" err="1">
                <a:solidFill>
                  <a:srgbClr val="FF0000"/>
                </a:solidFill>
                <a:effectLst/>
                <a:latin typeface="Arimo"/>
              </a:rPr>
              <a:t>nghĩa</a:t>
            </a:r>
            <a:endParaRPr lang="en-US" dirty="0">
              <a:solidFill>
                <a:srgbClr val="FF0000"/>
              </a:solidFill>
              <a:effectLst/>
            </a:endParaRPr>
          </a:p>
        </p:txBody>
      </p:sp>
    </p:spTree>
    <p:extLst>
      <p:ext uri="{BB962C8B-B14F-4D97-AF65-F5344CB8AC3E}">
        <p14:creationId xmlns:p14="http://schemas.microsoft.com/office/powerpoint/2010/main" val="40876322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3352FDE9-A4C7-4E3C-89AD-EB4CECAFD2F4}"/>
              </a:ext>
            </a:extLst>
          </p:cNvPr>
          <p:cNvSpPr/>
          <p:nvPr/>
        </p:nvSpPr>
        <p:spPr>
          <a:xfrm>
            <a:off x="-1" y="0"/>
            <a:ext cx="12192001" cy="1044654"/>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5" name="Rectangle: Folded Corner 14">
            <a:extLst>
              <a:ext uri="{FF2B5EF4-FFF2-40B4-BE49-F238E27FC236}">
                <a16:creationId xmlns:a16="http://schemas.microsoft.com/office/drawing/2014/main" id="{C6B21974-883F-41C9-935D-A9E306899C53}"/>
              </a:ext>
            </a:extLst>
          </p:cNvPr>
          <p:cNvSpPr/>
          <p:nvPr/>
        </p:nvSpPr>
        <p:spPr>
          <a:xfrm rot="5400000">
            <a:off x="-1114402" y="2143751"/>
            <a:ext cx="5828651" cy="3599848"/>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8" name="TextBox 17" descr="n26 fb Tran Phu">
            <a:extLst>
              <a:ext uri="{FF2B5EF4-FFF2-40B4-BE49-F238E27FC236}">
                <a16:creationId xmlns:a16="http://schemas.microsoft.com/office/drawing/2014/main" id="{FF63DAC3-4A58-455A-9507-FDE598F46DE3}"/>
              </a:ext>
            </a:extLst>
          </p:cNvPr>
          <p:cNvSpPr txBox="1"/>
          <p:nvPr/>
        </p:nvSpPr>
        <p:spPr>
          <a:xfrm>
            <a:off x="1028619" y="106019"/>
            <a:ext cx="10134759" cy="923330"/>
          </a:xfrm>
          <a:prstGeom prst="rect">
            <a:avLst/>
          </a:prstGeom>
          <a:noFill/>
        </p:spPr>
        <p:txBody>
          <a:bodyPr wrap="square" rtlCol="0">
            <a:spAutoFit/>
          </a:bodyPr>
          <a:lstStyle/>
          <a:p>
            <a:pPr>
              <a:defRPr/>
            </a:pPr>
            <a:r>
              <a:rPr kumimoji="0" lang="en-US" sz="5400" b="0" i="0" u="none" strike="noStrike" kern="1200" cap="none" spc="0" normalizeH="0" baseline="0" noProof="0" dirty="0">
                <a:ln>
                  <a:noFill/>
                </a:ln>
                <a:solidFill>
                  <a:schemeClr val="bg1"/>
                </a:solidFill>
                <a:effectLst/>
                <a:uLnTx/>
                <a:uFillTx/>
                <a:latin typeface="Bahnschrift SemiBold" panose="020B0502040204020203" pitchFamily="34" charset="0"/>
              </a:rPr>
              <a:t>BÀI </a:t>
            </a:r>
            <a:r>
              <a:rPr kumimoji="0" lang="vi-VN" sz="5400" b="0" i="0" u="none" strike="noStrike" kern="1200" cap="none" spc="0" normalizeH="0" baseline="0" noProof="0" dirty="0">
                <a:ln>
                  <a:noFill/>
                </a:ln>
                <a:solidFill>
                  <a:schemeClr val="bg1"/>
                </a:solidFill>
                <a:effectLst/>
                <a:uLnTx/>
                <a:uFillTx/>
                <a:latin typeface="Bahnschrift SemiBold" panose="020B0502040204020203" pitchFamily="34" charset="0"/>
              </a:rPr>
              <a:t>5: </a:t>
            </a:r>
            <a:r>
              <a:rPr lang="en-US" sz="5400" b="1" dirty="0">
                <a:solidFill>
                  <a:schemeClr val="bg1"/>
                </a:solidFill>
                <a:latin typeface="Bahnschrift SemiBold" panose="020B0502040204020203" pitchFamily="34" charset="0"/>
                <a:ea typeface="Cambria" panose="02040503050406030204" pitchFamily="18" charset="0"/>
              </a:rPr>
              <a:t>NHIỆT NÓNG CHẢY RIÊNG</a:t>
            </a:r>
          </a:p>
        </p:txBody>
      </p:sp>
      <p:sp>
        <p:nvSpPr>
          <p:cNvPr id="25" name="TextBox 24">
            <a:extLst>
              <a:ext uri="{FF2B5EF4-FFF2-40B4-BE49-F238E27FC236}">
                <a16:creationId xmlns:a16="http://schemas.microsoft.com/office/drawing/2014/main" id="{F686507C-99B1-4EEA-92D1-B665DD4256CE}"/>
              </a:ext>
            </a:extLst>
          </p:cNvPr>
          <p:cNvSpPr txBox="1"/>
          <p:nvPr/>
        </p:nvSpPr>
        <p:spPr>
          <a:xfrm>
            <a:off x="617702" y="2963700"/>
            <a:ext cx="2194509"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1. </a:t>
            </a:r>
            <a:r>
              <a:rPr lang="en-US" sz="2800" b="1" kern="1200" dirty="0" err="1">
                <a:solidFill>
                  <a:schemeClr val="bg1"/>
                </a:solidFill>
                <a:effectLst/>
                <a:latin typeface="Arimo"/>
              </a:rPr>
              <a:t>Hệ</a:t>
            </a:r>
            <a:r>
              <a:rPr lang="en-US" sz="2800" b="1" kern="1200" dirty="0">
                <a:solidFill>
                  <a:schemeClr val="bg1"/>
                </a:solidFill>
                <a:effectLst/>
                <a:latin typeface="Arimo"/>
              </a:rPr>
              <a:t> </a:t>
            </a:r>
            <a:r>
              <a:rPr lang="en-US" sz="2800" b="1" kern="1200" dirty="0" err="1">
                <a:solidFill>
                  <a:schemeClr val="bg1"/>
                </a:solidFill>
                <a:effectLst/>
                <a:latin typeface="Arimo"/>
              </a:rPr>
              <a:t>thức</a:t>
            </a:r>
            <a:endParaRPr lang="en-US" dirty="0">
              <a:solidFill>
                <a:schemeClr val="bg1"/>
              </a:solidFill>
              <a:effectLst/>
            </a:endParaRPr>
          </a:p>
        </p:txBody>
      </p:sp>
      <p:sp>
        <p:nvSpPr>
          <p:cNvPr id="35" name="TextBox 34">
            <a:extLst>
              <a:ext uri="{FF2B5EF4-FFF2-40B4-BE49-F238E27FC236}">
                <a16:creationId xmlns:a16="http://schemas.microsoft.com/office/drawing/2014/main" id="{7C88B340-CB17-4EF7-8736-92A77EFE68FE}"/>
              </a:ext>
            </a:extLst>
          </p:cNvPr>
          <p:cNvSpPr txBox="1"/>
          <p:nvPr/>
        </p:nvSpPr>
        <p:spPr>
          <a:xfrm>
            <a:off x="150851" y="4529935"/>
            <a:ext cx="3376880" cy="1384995"/>
          </a:xfrm>
          <a:prstGeom prst="rect">
            <a:avLst/>
          </a:prstGeom>
          <a:noFill/>
        </p:spPr>
        <p:txBody>
          <a:bodyPr wrap="square">
            <a:spAutoFit/>
          </a:bodyPr>
          <a:lstStyle/>
          <a:p>
            <a:pPr marL="0" algn="ctr" rtl="0" eaLnBrk="1" latinLnBrk="0" hangingPunct="1">
              <a:spcBef>
                <a:spcPts val="0"/>
              </a:spcBef>
              <a:spcAft>
                <a:spcPts val="0"/>
              </a:spcAft>
            </a:pPr>
            <a:r>
              <a:rPr lang="vi-VN" sz="2800" b="1" kern="1200" dirty="0">
                <a:solidFill>
                  <a:schemeClr val="bg1"/>
                </a:solidFill>
                <a:effectLst/>
                <a:latin typeface="#9Slide03 BoosterNextFYBlack" panose="02000A03000000020004"/>
                <a:cs typeface="Calibri" panose="020F0502020204030204" pitchFamily="34" charset="0"/>
              </a:rPr>
              <a:t>II. </a:t>
            </a:r>
            <a:r>
              <a:rPr lang="en-US" sz="2800" b="1" kern="1200" dirty="0">
                <a:solidFill>
                  <a:schemeClr val="bg1"/>
                </a:solidFill>
                <a:effectLst/>
                <a:latin typeface="#9Slide03 BoosterNextFYBlack" panose="02000A03000000020004"/>
                <a:cs typeface="Calibri" panose="020F0502020204030204" pitchFamily="34" charset="0"/>
              </a:rPr>
              <a:t>THỰC HÀNH ĐO NHIỆT NÓNG CHẢY RIÊNG CỦA NƯỚC ĐÁ</a:t>
            </a:r>
            <a:endParaRPr lang="en-US" dirty="0">
              <a:solidFill>
                <a:schemeClr val="bg1"/>
              </a:solidFill>
              <a:effectLst/>
            </a:endParaRPr>
          </a:p>
        </p:txBody>
      </p:sp>
      <p:sp>
        <p:nvSpPr>
          <p:cNvPr id="11" name="Rectangle: Folded Corner 10" descr="n26 fb Tran Phu">
            <a:extLst>
              <a:ext uri="{FF2B5EF4-FFF2-40B4-BE49-F238E27FC236}">
                <a16:creationId xmlns:a16="http://schemas.microsoft.com/office/drawing/2014/main" id="{F8036BA7-6687-495C-9F88-6B97D5C6855F}"/>
              </a:ext>
            </a:extLst>
          </p:cNvPr>
          <p:cNvSpPr/>
          <p:nvPr/>
        </p:nvSpPr>
        <p:spPr>
          <a:xfrm>
            <a:off x="3821348" y="1150673"/>
            <a:ext cx="8147684" cy="5601308"/>
          </a:xfrm>
          <a:prstGeom prst="foldedCorner">
            <a:avLst>
              <a:gd name="adj" fmla="val 7938"/>
            </a:avLst>
          </a:prstGeom>
          <a:solidFill>
            <a:srgbClr val="F7DB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600" dirty="0">
              <a:solidFill>
                <a:srgbClr val="003300"/>
              </a:solidFill>
              <a:effectLst/>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99651E95-1C12-4C93-A792-272A1C6D50B1}"/>
                  </a:ext>
                </a:extLst>
              </p:cNvPr>
              <p:cNvSpPr txBox="1"/>
              <p:nvPr/>
            </p:nvSpPr>
            <p:spPr>
              <a:xfrm>
                <a:off x="3892730" y="1109748"/>
                <a:ext cx="8004919" cy="5683159"/>
              </a:xfrm>
              <a:prstGeom prst="rect">
                <a:avLst/>
              </a:prstGeom>
              <a:noFill/>
            </p:spPr>
            <p:txBody>
              <a:bodyPr wrap="square">
                <a:spAutoFit/>
              </a:bodyPr>
              <a:lstStyle/>
              <a:p>
                <a:pPr algn="ctr"/>
                <a:r>
                  <a:rPr lang="vi-VN" sz="2600" b="1" dirty="0">
                    <a:solidFill>
                      <a:srgbClr val="003300"/>
                    </a:solidFill>
                    <a:effectLst/>
                    <a:latin typeface="Cambria" panose="02040503050406030204" pitchFamily="18" charset="0"/>
                    <a:ea typeface="Cambria" panose="02040503050406030204" pitchFamily="18" charset="0"/>
                  </a:rPr>
                  <a:t>GIẢI:</a:t>
                </a:r>
              </a:p>
              <a:p>
                <a:pPr algn="just"/>
                <a:r>
                  <a:rPr lang="vi-VN" sz="2600" dirty="0">
                    <a:solidFill>
                      <a:srgbClr val="003300"/>
                    </a:solidFill>
                    <a:effectLst/>
                    <a:latin typeface="Cambria" panose="02040503050406030204" pitchFamily="18" charset="0"/>
                    <a:ea typeface="Cambria" panose="02040503050406030204" pitchFamily="18" charset="0"/>
                  </a:rPr>
                  <a:t>Vì chỉ có 50% năng lượng tiêu thụ được dùng để làm đồng nóng lên và nóng chảy hoàn toàn, ta sẽ sử dụng:</a:t>
                </a:r>
              </a:p>
              <a:p>
                <a:pPr algn="ctr"/>
                <a:r>
                  <a:rPr lang="vi-VN" sz="2600" dirty="0">
                    <a:solidFill>
                      <a:srgbClr val="003300"/>
                    </a:solidFill>
                    <a:effectLst/>
                    <a:latin typeface="Cambria" panose="02040503050406030204" pitchFamily="18" charset="0"/>
                    <a:ea typeface="Cambria" panose="02040503050406030204" pitchFamily="18" charset="0"/>
                  </a:rPr>
                  <a:t>P</a:t>
                </a:r>
                <a:r>
                  <a:rPr lang="en-US" sz="2600" dirty="0">
                    <a:solidFill>
                      <a:srgbClr val="003300"/>
                    </a:solidFill>
                    <a:effectLst/>
                    <a:latin typeface="Cambria" panose="02040503050406030204" pitchFamily="18" charset="0"/>
                    <a:ea typeface="Cambria" panose="02040503050406030204" pitchFamily="18" charset="0"/>
                  </a:rPr>
                  <a:t> </a:t>
                </a:r>
                <a:r>
                  <a:rPr lang="vi-VN" sz="2600" dirty="0">
                    <a:solidFill>
                      <a:srgbClr val="003300"/>
                    </a:solidFill>
                    <a:effectLst/>
                    <a:latin typeface="Cambria" panose="02040503050406030204" pitchFamily="18" charset="0"/>
                    <a:ea typeface="Cambria" panose="02040503050406030204" pitchFamily="18" charset="0"/>
                  </a:rPr>
                  <a:t>= 20 000 W x 0,5 = 10 000 W.</a:t>
                </a:r>
              </a:p>
              <a:p>
                <a:pPr algn="just"/>
                <a:r>
                  <a:rPr lang="vi-VN" sz="2600" dirty="0">
                    <a:solidFill>
                      <a:srgbClr val="003300"/>
                    </a:solidFill>
                    <a:effectLst/>
                    <a:latin typeface="Cambria" panose="02040503050406030204" pitchFamily="18" charset="0"/>
                    <a:ea typeface="Cambria" panose="02040503050406030204" pitchFamily="18" charset="0"/>
                  </a:rPr>
                  <a:t>Với đồng, nhiệt dung riêng khoảng 0,385 J/</a:t>
                </a:r>
                <a:r>
                  <a:rPr lang="vi-VN" sz="2600" dirty="0" err="1">
                    <a:solidFill>
                      <a:srgbClr val="003300"/>
                    </a:solidFill>
                    <a:effectLst/>
                    <a:latin typeface="Cambria" panose="02040503050406030204" pitchFamily="18" charset="0"/>
                    <a:ea typeface="Cambria" panose="02040503050406030204" pitchFamily="18" charset="0"/>
                  </a:rPr>
                  <a:t>g°C</a:t>
                </a:r>
                <a:r>
                  <a:rPr lang="vi-VN" sz="2600" dirty="0">
                    <a:solidFill>
                      <a:srgbClr val="003300"/>
                    </a:solidFill>
                    <a:effectLst/>
                    <a:latin typeface="Cambria" panose="02040503050406030204" pitchFamily="18" charset="0"/>
                    <a:ea typeface="Cambria" panose="02040503050406030204" pitchFamily="18" charset="0"/>
                  </a:rPr>
                  <a:t> và điều này tương đương với 385 J/</a:t>
                </a:r>
                <a:r>
                  <a:rPr lang="vi-VN" sz="2600" dirty="0" err="1">
                    <a:solidFill>
                      <a:srgbClr val="003300"/>
                    </a:solidFill>
                    <a:effectLst/>
                    <a:latin typeface="Cambria" panose="02040503050406030204" pitchFamily="18" charset="0"/>
                    <a:ea typeface="Cambria" panose="02040503050406030204" pitchFamily="18" charset="0"/>
                  </a:rPr>
                  <a:t>kg°C</a:t>
                </a:r>
                <a:r>
                  <a:rPr lang="vi-VN" sz="2600" dirty="0">
                    <a:solidFill>
                      <a:srgbClr val="003300"/>
                    </a:solidFill>
                    <a:effectLst/>
                    <a:latin typeface="Cambria" panose="02040503050406030204" pitchFamily="18" charset="0"/>
                    <a:ea typeface="Cambria" panose="02040503050406030204" pitchFamily="18" charset="0"/>
                  </a:rPr>
                  <a:t>.</a:t>
                </a:r>
              </a:p>
              <a:p>
                <a:pPr algn="just"/>
                <a:r>
                  <a:rPr lang="vi-VN" sz="2600" dirty="0">
                    <a:solidFill>
                      <a:srgbClr val="003300"/>
                    </a:solidFill>
                    <a:effectLst/>
                    <a:latin typeface="Cambria" panose="02040503050406030204" pitchFamily="18" charset="0"/>
                    <a:ea typeface="Cambria" panose="02040503050406030204" pitchFamily="18" charset="0"/>
                  </a:rPr>
                  <a:t>Q = </a:t>
                </a:r>
                <a:r>
                  <a:rPr lang="vi-VN" sz="2600" dirty="0" err="1">
                    <a:solidFill>
                      <a:srgbClr val="003300"/>
                    </a:solidFill>
                    <a:effectLst/>
                    <a:latin typeface="Cambria" panose="02040503050406030204" pitchFamily="18" charset="0"/>
                    <a:ea typeface="Cambria" panose="02040503050406030204" pitchFamily="18" charset="0"/>
                  </a:rPr>
                  <a:t>m.c</a:t>
                </a:r>
                <a:r>
                  <a:rPr lang="vi-VN" sz="2600" dirty="0">
                    <a:solidFill>
                      <a:srgbClr val="003300"/>
                    </a:solidFill>
                    <a:effectLst/>
                    <a:latin typeface="Cambria" panose="02040503050406030204" pitchFamily="18" charset="0"/>
                    <a:ea typeface="Cambria" panose="02040503050406030204" pitchFamily="18" charset="0"/>
                  </a:rPr>
                  <a:t>.</a:t>
                </a:r>
                <a:r>
                  <a:rPr lang="el-GR" sz="2600" dirty="0">
                    <a:solidFill>
                      <a:srgbClr val="003300"/>
                    </a:solidFill>
                    <a:effectLst/>
                    <a:latin typeface="Cambria" panose="02040503050406030204" pitchFamily="18" charset="0"/>
                    <a:ea typeface="Cambria" panose="02040503050406030204" pitchFamily="18" charset="0"/>
                  </a:rPr>
                  <a:t>Δ</a:t>
                </a:r>
                <a:r>
                  <a:rPr lang="vi-VN" sz="2600" dirty="0">
                    <a:solidFill>
                      <a:srgbClr val="003300"/>
                    </a:solidFill>
                    <a:effectLst/>
                    <a:latin typeface="Cambria" panose="02040503050406030204" pitchFamily="18" charset="0"/>
                    <a:ea typeface="Cambria" panose="02040503050406030204" pitchFamily="18" charset="0"/>
                  </a:rPr>
                  <a:t>T</a:t>
                </a:r>
              </a:p>
              <a:p>
                <a:pPr algn="just"/>
                <a:r>
                  <a:rPr lang="vi-VN" sz="2600" dirty="0">
                    <a:solidFill>
                      <a:srgbClr val="003300"/>
                    </a:solidFill>
                    <a:effectLst/>
                    <a:latin typeface="Cambria" panose="02040503050406030204" pitchFamily="18" charset="0"/>
                    <a:ea typeface="Cambria" panose="02040503050406030204" pitchFamily="18" charset="0"/>
                  </a:rPr>
                  <a:t>Q = 2 x 385 x (100 - 30) = 2 x 385 x 70 = 53900 J</a:t>
                </a:r>
              </a:p>
              <a:p>
                <a:pPr algn="just"/>
                <a14:m>
                  <m:oMathPara xmlns:m="http://schemas.openxmlformats.org/officeDocument/2006/math">
                    <m:oMathParaPr>
                      <m:jc m:val="centerGroup"/>
                    </m:oMathParaPr>
                    <m:oMath xmlns:m="http://schemas.openxmlformats.org/officeDocument/2006/math">
                      <m:r>
                        <a:rPr lang="vi-VN" sz="2600" i="1" smtClean="0">
                          <a:solidFill>
                            <a:srgbClr val="003300"/>
                          </a:solidFill>
                          <a:effectLst/>
                          <a:latin typeface="Cambria Math" panose="02040503050406030204" pitchFamily="18" charset="0"/>
                          <a:ea typeface="Times New Roman" panose="02020603050405020304" pitchFamily="18" charset="0"/>
                        </a:rPr>
                        <m:t>𝐶</m:t>
                      </m:r>
                      <m:r>
                        <a:rPr lang="vi-VN" sz="2600" i="1" smtClean="0">
                          <a:solidFill>
                            <a:srgbClr val="003300"/>
                          </a:solidFill>
                          <a:effectLst/>
                          <a:latin typeface="Cambria Math" panose="02040503050406030204" pitchFamily="18" charset="0"/>
                          <a:ea typeface="Times New Roman" panose="02020603050405020304" pitchFamily="18" charset="0"/>
                        </a:rPr>
                        <m:t>ô</m:t>
                      </m:r>
                      <m:r>
                        <a:rPr lang="vi-VN" sz="2600" i="1" smtClean="0">
                          <a:solidFill>
                            <a:srgbClr val="003300"/>
                          </a:solidFill>
                          <a:effectLst/>
                          <a:latin typeface="Cambria Math" panose="02040503050406030204" pitchFamily="18" charset="0"/>
                          <a:ea typeface="Times New Roman" panose="02020603050405020304" pitchFamily="18" charset="0"/>
                        </a:rPr>
                        <m:t>𝑛𝑔</m:t>
                      </m:r>
                      <m:r>
                        <a:rPr lang="vi-VN" sz="2600" i="1" smtClean="0">
                          <a:solidFill>
                            <a:srgbClr val="003300"/>
                          </a:solidFill>
                          <a:effectLst/>
                          <a:latin typeface="Cambria Math" panose="02040503050406030204" pitchFamily="18" charset="0"/>
                          <a:ea typeface="Times New Roman" panose="02020603050405020304" pitchFamily="18" charset="0"/>
                        </a:rPr>
                        <m:t> </m:t>
                      </m:r>
                      <m:r>
                        <a:rPr lang="vi-VN" sz="2600" i="1" smtClean="0">
                          <a:solidFill>
                            <a:srgbClr val="003300"/>
                          </a:solidFill>
                          <a:effectLst/>
                          <a:latin typeface="Cambria Math" panose="02040503050406030204" pitchFamily="18" charset="0"/>
                          <a:ea typeface="Times New Roman" panose="02020603050405020304" pitchFamily="18" charset="0"/>
                        </a:rPr>
                        <m:t>𝑠𝑢</m:t>
                      </m:r>
                      <m:r>
                        <a:rPr lang="vi-VN" sz="2600" i="1" smtClean="0">
                          <a:solidFill>
                            <a:srgbClr val="003300"/>
                          </a:solidFill>
                          <a:effectLst/>
                          <a:latin typeface="Cambria Math" panose="02040503050406030204" pitchFamily="18" charset="0"/>
                          <a:ea typeface="Times New Roman" panose="02020603050405020304" pitchFamily="18" charset="0"/>
                        </a:rPr>
                        <m:t>ấ</m:t>
                      </m:r>
                      <m:r>
                        <a:rPr lang="vi-VN" sz="2600" i="1" smtClean="0">
                          <a:solidFill>
                            <a:srgbClr val="003300"/>
                          </a:solidFill>
                          <a:effectLst/>
                          <a:latin typeface="Cambria Math" panose="02040503050406030204" pitchFamily="18" charset="0"/>
                          <a:ea typeface="Times New Roman" panose="02020603050405020304" pitchFamily="18" charset="0"/>
                        </a:rPr>
                        <m:t>𝑡</m:t>
                      </m:r>
                      <m:r>
                        <a:rPr lang="vi-VN" sz="2600" i="1" smtClean="0">
                          <a:solidFill>
                            <a:srgbClr val="003300"/>
                          </a:solidFill>
                          <a:effectLst/>
                          <a:latin typeface="Cambria Math" panose="02040503050406030204" pitchFamily="18" charset="0"/>
                          <a:ea typeface="Times New Roman" panose="02020603050405020304" pitchFamily="18" charset="0"/>
                        </a:rPr>
                        <m:t>=</m:t>
                      </m:r>
                      <m:f>
                        <m:fPr>
                          <m:ctrlPr>
                            <a:rPr lang="vi-VN" sz="2600" i="1">
                              <a:solidFill>
                                <a:srgbClr val="003300"/>
                              </a:solidFill>
                              <a:effectLst/>
                              <a:latin typeface="Cambria Math" panose="02040503050406030204" pitchFamily="18" charset="0"/>
                              <a:ea typeface="Times New Roman" panose="02020603050405020304" pitchFamily="18" charset="0"/>
                            </a:rPr>
                          </m:ctrlPr>
                        </m:fPr>
                        <m:num>
                          <m:r>
                            <a:rPr lang="vi-VN" sz="2600" i="1">
                              <a:solidFill>
                                <a:srgbClr val="003300"/>
                              </a:solidFill>
                              <a:effectLst/>
                              <a:latin typeface="Cambria Math" panose="02040503050406030204" pitchFamily="18" charset="0"/>
                              <a:ea typeface="Times New Roman" panose="02020603050405020304" pitchFamily="18" charset="0"/>
                            </a:rPr>
                            <m:t>𝑛</m:t>
                          </m:r>
                          <m:r>
                            <a:rPr lang="vi-VN" sz="2600" i="1">
                              <a:solidFill>
                                <a:srgbClr val="003300"/>
                              </a:solidFill>
                              <a:effectLst/>
                              <a:latin typeface="Cambria Math" panose="02040503050406030204" pitchFamily="18" charset="0"/>
                              <a:ea typeface="Times New Roman" panose="02020603050405020304" pitchFamily="18" charset="0"/>
                            </a:rPr>
                            <m:t>ă</m:t>
                          </m:r>
                          <m:r>
                            <a:rPr lang="vi-VN" sz="2600" i="1">
                              <a:solidFill>
                                <a:srgbClr val="003300"/>
                              </a:solidFill>
                              <a:effectLst/>
                              <a:latin typeface="Cambria Math" panose="02040503050406030204" pitchFamily="18" charset="0"/>
                              <a:ea typeface="Times New Roman" panose="02020603050405020304" pitchFamily="18" charset="0"/>
                            </a:rPr>
                            <m:t>𝑛𝑔</m:t>
                          </m:r>
                          <m:r>
                            <a:rPr lang="vi-VN" sz="2600" i="1">
                              <a:solidFill>
                                <a:srgbClr val="003300"/>
                              </a:solidFill>
                              <a:effectLst/>
                              <a:latin typeface="Cambria Math" panose="02040503050406030204" pitchFamily="18" charset="0"/>
                              <a:ea typeface="Times New Roman" panose="02020603050405020304" pitchFamily="18" charset="0"/>
                            </a:rPr>
                            <m:t> </m:t>
                          </m:r>
                          <m:r>
                            <a:rPr lang="vi-VN" sz="2600" i="1">
                              <a:solidFill>
                                <a:srgbClr val="003300"/>
                              </a:solidFill>
                              <a:effectLst/>
                              <a:latin typeface="Cambria Math" panose="02040503050406030204" pitchFamily="18" charset="0"/>
                              <a:ea typeface="Times New Roman" panose="02020603050405020304" pitchFamily="18" charset="0"/>
                            </a:rPr>
                            <m:t>𝑙</m:t>
                          </m:r>
                          <m:r>
                            <a:rPr lang="vi-VN" sz="2600" i="1">
                              <a:solidFill>
                                <a:srgbClr val="003300"/>
                              </a:solidFill>
                              <a:effectLst/>
                              <a:latin typeface="Cambria Math" panose="02040503050406030204" pitchFamily="18" charset="0"/>
                              <a:ea typeface="Times New Roman" panose="02020603050405020304" pitchFamily="18" charset="0"/>
                            </a:rPr>
                            <m:t>ươ</m:t>
                          </m:r>
                          <m:r>
                            <a:rPr lang="vi-VN" sz="2600" i="1">
                              <a:solidFill>
                                <a:srgbClr val="003300"/>
                              </a:solidFill>
                              <a:effectLst/>
                              <a:latin typeface="Cambria Math" panose="02040503050406030204" pitchFamily="18" charset="0"/>
                              <a:ea typeface="Times New Roman" panose="02020603050405020304" pitchFamily="18" charset="0"/>
                            </a:rPr>
                            <m:t>𝑛𝑔</m:t>
                          </m:r>
                        </m:num>
                        <m:den>
                          <m:r>
                            <a:rPr lang="vi-VN" sz="2600" i="1">
                              <a:solidFill>
                                <a:srgbClr val="003300"/>
                              </a:solidFill>
                              <a:effectLst/>
                              <a:latin typeface="Cambria Math" panose="02040503050406030204" pitchFamily="18" charset="0"/>
                              <a:ea typeface="Times New Roman" panose="02020603050405020304" pitchFamily="18" charset="0"/>
                            </a:rPr>
                            <m:t>𝑡h</m:t>
                          </m:r>
                          <m:r>
                            <a:rPr lang="vi-VN" sz="2600" i="1">
                              <a:solidFill>
                                <a:srgbClr val="003300"/>
                              </a:solidFill>
                              <a:effectLst/>
                              <a:latin typeface="Cambria Math" panose="02040503050406030204" pitchFamily="18" charset="0"/>
                              <a:ea typeface="Times New Roman" panose="02020603050405020304" pitchFamily="18" charset="0"/>
                            </a:rPr>
                            <m:t>ờ</m:t>
                          </m:r>
                          <m:r>
                            <a:rPr lang="vi-VN" sz="2600" i="1">
                              <a:solidFill>
                                <a:srgbClr val="003300"/>
                              </a:solidFill>
                              <a:effectLst/>
                              <a:latin typeface="Cambria Math" panose="02040503050406030204" pitchFamily="18" charset="0"/>
                              <a:ea typeface="Times New Roman" panose="02020603050405020304" pitchFamily="18" charset="0"/>
                            </a:rPr>
                            <m:t>𝑖</m:t>
                          </m:r>
                          <m:r>
                            <a:rPr lang="vi-VN" sz="2600" i="1">
                              <a:solidFill>
                                <a:srgbClr val="003300"/>
                              </a:solidFill>
                              <a:effectLst/>
                              <a:latin typeface="Cambria Math" panose="02040503050406030204" pitchFamily="18" charset="0"/>
                              <a:ea typeface="Times New Roman" panose="02020603050405020304" pitchFamily="18" charset="0"/>
                            </a:rPr>
                            <m:t> </m:t>
                          </m:r>
                          <m:r>
                            <a:rPr lang="vi-VN" sz="2600" i="1">
                              <a:solidFill>
                                <a:srgbClr val="003300"/>
                              </a:solidFill>
                              <a:effectLst/>
                              <a:latin typeface="Cambria Math" panose="02040503050406030204" pitchFamily="18" charset="0"/>
                              <a:ea typeface="Times New Roman" panose="02020603050405020304" pitchFamily="18" charset="0"/>
                            </a:rPr>
                            <m:t>𝑔𝑖𝑎𝑛</m:t>
                          </m:r>
                        </m:den>
                      </m:f>
                    </m:oMath>
                  </m:oMathPara>
                </a14:m>
                <a:endParaRPr lang="vi-VN" sz="2600" dirty="0">
                  <a:solidFill>
                    <a:srgbClr val="003300"/>
                  </a:solidFill>
                  <a:effectLst/>
                  <a:latin typeface="Cambria" panose="02040503050406030204" pitchFamily="18" charset="0"/>
                  <a:ea typeface="Cambria" panose="02040503050406030204" pitchFamily="18" charset="0"/>
                </a:endParaRPr>
              </a:p>
              <a:p>
                <a:pPr algn="just"/>
                <a14:m>
                  <m:oMathPara xmlns:m="http://schemas.openxmlformats.org/officeDocument/2006/math">
                    <m:oMathParaPr>
                      <m:jc m:val="centerGroup"/>
                    </m:oMathParaPr>
                    <m:oMath xmlns:m="http://schemas.openxmlformats.org/officeDocument/2006/math">
                      <m:r>
                        <a:rPr lang="vi-VN" sz="2600" i="1" smtClean="0">
                          <a:solidFill>
                            <a:srgbClr val="003300"/>
                          </a:solidFill>
                          <a:effectLst/>
                          <a:latin typeface="Cambria Math" panose="02040503050406030204" pitchFamily="18" charset="0"/>
                          <a:ea typeface="Times New Roman" panose="02020603050405020304" pitchFamily="18" charset="0"/>
                        </a:rPr>
                        <m:t>=&gt;</m:t>
                      </m:r>
                      <m:r>
                        <a:rPr lang="vi-VN" sz="2600" i="1" smtClean="0">
                          <a:solidFill>
                            <a:srgbClr val="003300"/>
                          </a:solidFill>
                          <a:effectLst/>
                          <a:latin typeface="Cambria Math" panose="02040503050406030204" pitchFamily="18" charset="0"/>
                          <a:ea typeface="Times New Roman" panose="02020603050405020304" pitchFamily="18" charset="0"/>
                        </a:rPr>
                        <m:t>𝑡</m:t>
                      </m:r>
                      <m:r>
                        <a:rPr lang="vi-VN" sz="2600" i="1" smtClean="0">
                          <a:solidFill>
                            <a:srgbClr val="003300"/>
                          </a:solidFill>
                          <a:effectLst/>
                          <a:latin typeface="Cambria Math" panose="02040503050406030204" pitchFamily="18" charset="0"/>
                          <a:ea typeface="Times New Roman" panose="02020603050405020304" pitchFamily="18" charset="0"/>
                        </a:rPr>
                        <m:t>=</m:t>
                      </m:r>
                      <m:f>
                        <m:fPr>
                          <m:ctrlPr>
                            <a:rPr lang="vi-VN" sz="2600" i="1">
                              <a:solidFill>
                                <a:srgbClr val="003300"/>
                              </a:solidFill>
                              <a:effectLst/>
                              <a:latin typeface="Cambria Math" panose="02040503050406030204" pitchFamily="18" charset="0"/>
                              <a:ea typeface="Times New Roman" panose="02020603050405020304" pitchFamily="18" charset="0"/>
                            </a:rPr>
                          </m:ctrlPr>
                        </m:fPr>
                        <m:num>
                          <m:r>
                            <a:rPr lang="vi-VN" sz="2600" i="1">
                              <a:solidFill>
                                <a:srgbClr val="003300"/>
                              </a:solidFill>
                              <a:effectLst/>
                              <a:latin typeface="Cambria Math" panose="02040503050406030204" pitchFamily="18" charset="0"/>
                              <a:ea typeface="Times New Roman" panose="02020603050405020304" pitchFamily="18" charset="0"/>
                            </a:rPr>
                            <m:t>𝑄</m:t>
                          </m:r>
                        </m:num>
                        <m:den>
                          <m:r>
                            <a:rPr lang="vi-VN" sz="2600" i="1">
                              <a:solidFill>
                                <a:srgbClr val="003300"/>
                              </a:solidFill>
                              <a:effectLst/>
                              <a:latin typeface="Cambria Math" panose="02040503050406030204" pitchFamily="18" charset="0"/>
                              <a:ea typeface="Times New Roman" panose="02020603050405020304" pitchFamily="18" charset="0"/>
                            </a:rPr>
                            <m:t>𝑃</m:t>
                          </m:r>
                        </m:den>
                      </m:f>
                      <m:r>
                        <a:rPr lang="vi-VN" sz="2600" i="1">
                          <a:solidFill>
                            <a:srgbClr val="003300"/>
                          </a:solidFill>
                          <a:effectLst/>
                          <a:latin typeface="Cambria Math" panose="02040503050406030204" pitchFamily="18" charset="0"/>
                          <a:ea typeface="Times New Roman" panose="02020603050405020304" pitchFamily="18" charset="0"/>
                        </a:rPr>
                        <m:t>=</m:t>
                      </m:r>
                      <m:f>
                        <m:fPr>
                          <m:ctrlPr>
                            <a:rPr lang="vi-VN" sz="2600" i="1">
                              <a:solidFill>
                                <a:srgbClr val="003300"/>
                              </a:solidFill>
                              <a:effectLst/>
                              <a:latin typeface="Cambria Math" panose="02040503050406030204" pitchFamily="18" charset="0"/>
                              <a:ea typeface="Times New Roman" panose="02020603050405020304" pitchFamily="18" charset="0"/>
                            </a:rPr>
                          </m:ctrlPr>
                        </m:fPr>
                        <m:num>
                          <m:r>
                            <a:rPr lang="vi-VN" sz="2600" i="1">
                              <a:solidFill>
                                <a:srgbClr val="003300"/>
                              </a:solidFill>
                              <a:effectLst/>
                              <a:latin typeface="Cambria Math" panose="02040503050406030204" pitchFamily="18" charset="0"/>
                              <a:ea typeface="Times New Roman" panose="02020603050405020304" pitchFamily="18" charset="0"/>
                            </a:rPr>
                            <m:t>53900</m:t>
                          </m:r>
                        </m:num>
                        <m:den>
                          <m:r>
                            <a:rPr lang="vi-VN" sz="2600" i="1">
                              <a:solidFill>
                                <a:srgbClr val="003300"/>
                              </a:solidFill>
                              <a:effectLst/>
                              <a:latin typeface="Cambria Math" panose="02040503050406030204" pitchFamily="18" charset="0"/>
                              <a:ea typeface="Times New Roman" panose="02020603050405020304" pitchFamily="18" charset="0"/>
                            </a:rPr>
                            <m:t>10000</m:t>
                          </m:r>
                        </m:den>
                      </m:f>
                      <m:r>
                        <a:rPr lang="vi-VN" sz="2600" i="1">
                          <a:solidFill>
                            <a:srgbClr val="003300"/>
                          </a:solidFill>
                          <a:effectLst/>
                          <a:latin typeface="Cambria Math" panose="02040503050406030204" pitchFamily="18" charset="0"/>
                          <a:ea typeface="Times New Roman" panose="02020603050405020304" pitchFamily="18" charset="0"/>
                        </a:rPr>
                        <m:t>=5,39 </m:t>
                      </m:r>
                      <m:r>
                        <a:rPr lang="vi-VN" sz="2600" i="1">
                          <a:solidFill>
                            <a:srgbClr val="003300"/>
                          </a:solidFill>
                          <a:effectLst/>
                          <a:latin typeface="Cambria Math" panose="02040503050406030204" pitchFamily="18" charset="0"/>
                          <a:ea typeface="Times New Roman" panose="02020603050405020304" pitchFamily="18" charset="0"/>
                        </a:rPr>
                        <m:t>𝑠</m:t>
                      </m:r>
                    </m:oMath>
                  </m:oMathPara>
                </a14:m>
                <a:endParaRPr lang="vi-VN" sz="2600" dirty="0">
                  <a:solidFill>
                    <a:srgbClr val="003300"/>
                  </a:solidFill>
                  <a:effectLst/>
                  <a:latin typeface="Cambria" panose="02040503050406030204" pitchFamily="18" charset="0"/>
                  <a:ea typeface="Cambria" panose="02040503050406030204" pitchFamily="18" charset="0"/>
                </a:endParaRPr>
              </a:p>
              <a:p>
                <a:pPr algn="just"/>
                <a:r>
                  <a:rPr lang="vi-VN" sz="2600" dirty="0">
                    <a:solidFill>
                      <a:srgbClr val="003300"/>
                    </a:solidFill>
                    <a:effectLst/>
                    <a:latin typeface="Cambria" panose="02040503050406030204" pitchFamily="18" charset="0"/>
                    <a:ea typeface="Cambria" panose="02040503050406030204" pitchFamily="18" charset="0"/>
                  </a:rPr>
                  <a:t>Do đó, thời gian cần thiết để làm nóng chảy hoàn toàn 2 </a:t>
                </a:r>
                <a:r>
                  <a:rPr lang="vi-VN" sz="2600" dirty="0" err="1">
                    <a:solidFill>
                      <a:srgbClr val="003300"/>
                    </a:solidFill>
                    <a:effectLst/>
                    <a:latin typeface="Cambria" panose="02040503050406030204" pitchFamily="18" charset="0"/>
                    <a:ea typeface="Cambria" panose="02040503050406030204" pitchFamily="18" charset="0"/>
                  </a:rPr>
                  <a:t>kg</a:t>
                </a:r>
                <a:r>
                  <a:rPr lang="vi-VN" sz="2600" dirty="0">
                    <a:solidFill>
                      <a:srgbClr val="003300"/>
                    </a:solidFill>
                    <a:effectLst/>
                    <a:latin typeface="Cambria" panose="02040503050406030204" pitchFamily="18" charset="0"/>
                    <a:ea typeface="Cambria" panose="02040503050406030204" pitchFamily="18" charset="0"/>
                  </a:rPr>
                  <a:t> đồng là khoảng 5.39 giây.</a:t>
                </a:r>
              </a:p>
            </p:txBody>
          </p:sp>
        </mc:Choice>
        <mc:Fallback>
          <p:sp>
            <p:nvSpPr>
              <p:cNvPr id="13" name="TextBox 12">
                <a:extLst>
                  <a:ext uri="{FF2B5EF4-FFF2-40B4-BE49-F238E27FC236}">
                    <a16:creationId xmlns:a16="http://schemas.microsoft.com/office/drawing/2014/main" id="{99651E95-1C12-4C93-A792-272A1C6D50B1}"/>
                  </a:ext>
                </a:extLst>
              </p:cNvPr>
              <p:cNvSpPr txBox="1">
                <a:spLocks noRot="1" noChangeAspect="1" noMove="1" noResize="1" noEditPoints="1" noAdjustHandles="1" noChangeArrowheads="1" noChangeShapeType="1" noTextEdit="1"/>
              </p:cNvSpPr>
              <p:nvPr/>
            </p:nvSpPr>
            <p:spPr>
              <a:xfrm>
                <a:off x="3892730" y="1109748"/>
                <a:ext cx="8004919" cy="5683159"/>
              </a:xfrm>
              <a:prstGeom prst="rect">
                <a:avLst/>
              </a:prstGeom>
              <a:blipFill>
                <a:blip r:embed="rId2"/>
                <a:stretch>
                  <a:fillRect l="-1371" t="-966" r="-1371" b="-1824"/>
                </a:stretch>
              </a:blipFill>
            </p:spPr>
            <p:txBody>
              <a:bodyPr/>
              <a:lstStyle/>
              <a:p>
                <a:r>
                  <a:rPr lang="en-US">
                    <a:noFill/>
                  </a:rPr>
                  <a:t> </a:t>
                </a:r>
              </a:p>
            </p:txBody>
          </p:sp>
        </mc:Fallback>
      </mc:AlternateContent>
      <p:sp>
        <p:nvSpPr>
          <p:cNvPr id="12" name="TextBox 11" descr="n26 fb Tran Phu">
            <a:extLst>
              <a:ext uri="{FF2B5EF4-FFF2-40B4-BE49-F238E27FC236}">
                <a16:creationId xmlns:a16="http://schemas.microsoft.com/office/drawing/2014/main" id="{40CB69B8-1E8C-4FCC-85B9-BF6D73219F86}"/>
              </a:ext>
            </a:extLst>
          </p:cNvPr>
          <p:cNvSpPr txBox="1"/>
          <p:nvPr/>
        </p:nvSpPr>
        <p:spPr>
          <a:xfrm>
            <a:off x="293616" y="1841397"/>
            <a:ext cx="3091349" cy="954107"/>
          </a:xfrm>
          <a:prstGeom prst="rect">
            <a:avLst/>
          </a:prstGeom>
          <a:noFill/>
        </p:spPr>
        <p:txBody>
          <a:bodyPr wrap="square" rtlCol="0">
            <a:spAutoFit/>
          </a:bodyPr>
          <a:lstStyle/>
          <a:p>
            <a:pPr algn="ctr"/>
            <a:r>
              <a:rPr lang="vi-VN" sz="2800" b="1" dirty="0">
                <a:solidFill>
                  <a:srgbClr val="FF0000"/>
                </a:solidFill>
                <a:latin typeface="#9Slide03 BoosterNextFYBlack" panose="02000A03000000020004" pitchFamily="2" charset="0"/>
                <a:cs typeface="Calibri" panose="020F0502020204030204" pitchFamily="34" charset="0"/>
              </a:rPr>
              <a:t>I. </a:t>
            </a:r>
            <a:r>
              <a:rPr lang="en-US" sz="2800" b="1" dirty="0">
                <a:solidFill>
                  <a:srgbClr val="FF0000"/>
                </a:solidFill>
                <a:latin typeface="#9Slide03 BoosterNextFYBlack" panose="02000A03000000020004" pitchFamily="2" charset="0"/>
                <a:cs typeface="Calibri" panose="020F0502020204030204" pitchFamily="34" charset="0"/>
              </a:rPr>
              <a:t>KHÁI NIỆM NHIỆT NÓNG CHẢY RIÊNG</a:t>
            </a:r>
            <a:endParaRPr lang="vi-VN" sz="2800" b="1" dirty="0">
              <a:solidFill>
                <a:srgbClr val="FF0000"/>
              </a:solidFill>
              <a:latin typeface="#9Slide03 BoosterNextFYBlack" panose="02000A03000000020004" pitchFamily="2" charset="0"/>
              <a:cs typeface="Calibri" panose="020F0502020204030204" pitchFamily="34" charset="0"/>
            </a:endParaRPr>
          </a:p>
        </p:txBody>
      </p:sp>
      <p:sp>
        <p:nvSpPr>
          <p:cNvPr id="14" name="TextBox 13">
            <a:extLst>
              <a:ext uri="{FF2B5EF4-FFF2-40B4-BE49-F238E27FC236}">
                <a16:creationId xmlns:a16="http://schemas.microsoft.com/office/drawing/2014/main" id="{9DF29370-D7B8-498B-8F67-E381757F33E3}"/>
              </a:ext>
            </a:extLst>
          </p:cNvPr>
          <p:cNvSpPr txBox="1"/>
          <p:nvPr/>
        </p:nvSpPr>
        <p:spPr>
          <a:xfrm>
            <a:off x="617702" y="3722386"/>
            <a:ext cx="2507380"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rgbClr val="FF0000"/>
                </a:solidFill>
                <a:effectLst/>
                <a:latin typeface="Arimo"/>
              </a:rPr>
              <a:t>2. </a:t>
            </a:r>
            <a:r>
              <a:rPr lang="en-US" sz="2800" b="1" kern="1200" dirty="0" err="1">
                <a:solidFill>
                  <a:srgbClr val="FF0000"/>
                </a:solidFill>
                <a:effectLst/>
                <a:latin typeface="Arimo"/>
              </a:rPr>
              <a:t>Định</a:t>
            </a:r>
            <a:r>
              <a:rPr lang="en-US" sz="2800" b="1" kern="1200" dirty="0">
                <a:solidFill>
                  <a:srgbClr val="FF0000"/>
                </a:solidFill>
                <a:effectLst/>
                <a:latin typeface="Arimo"/>
              </a:rPr>
              <a:t> </a:t>
            </a:r>
            <a:r>
              <a:rPr lang="en-US" sz="2800" b="1" kern="1200" dirty="0" err="1">
                <a:solidFill>
                  <a:srgbClr val="FF0000"/>
                </a:solidFill>
                <a:effectLst/>
                <a:latin typeface="Arimo"/>
              </a:rPr>
              <a:t>nghĩa</a:t>
            </a:r>
            <a:endParaRPr lang="en-US" dirty="0">
              <a:solidFill>
                <a:srgbClr val="FF0000"/>
              </a:solidFill>
              <a:effectLst/>
            </a:endParaRPr>
          </a:p>
        </p:txBody>
      </p:sp>
    </p:spTree>
    <p:extLst>
      <p:ext uri="{BB962C8B-B14F-4D97-AF65-F5344CB8AC3E}">
        <p14:creationId xmlns:p14="http://schemas.microsoft.com/office/powerpoint/2010/main" val="38436643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3352FDE9-A4C7-4E3C-89AD-EB4CECAFD2F4}"/>
              </a:ext>
            </a:extLst>
          </p:cNvPr>
          <p:cNvSpPr/>
          <p:nvPr/>
        </p:nvSpPr>
        <p:spPr>
          <a:xfrm>
            <a:off x="-1" y="0"/>
            <a:ext cx="12192001" cy="1044654"/>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5" name="Rectangle: Folded Corner 14">
            <a:extLst>
              <a:ext uri="{FF2B5EF4-FFF2-40B4-BE49-F238E27FC236}">
                <a16:creationId xmlns:a16="http://schemas.microsoft.com/office/drawing/2014/main" id="{C6B21974-883F-41C9-935D-A9E306899C53}"/>
              </a:ext>
            </a:extLst>
          </p:cNvPr>
          <p:cNvSpPr/>
          <p:nvPr/>
        </p:nvSpPr>
        <p:spPr>
          <a:xfrm rot="5400000">
            <a:off x="-1114402" y="2143751"/>
            <a:ext cx="5828651" cy="3599848"/>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8" name="TextBox 17" descr="n26 fb Tran Phu">
            <a:extLst>
              <a:ext uri="{FF2B5EF4-FFF2-40B4-BE49-F238E27FC236}">
                <a16:creationId xmlns:a16="http://schemas.microsoft.com/office/drawing/2014/main" id="{FF63DAC3-4A58-455A-9507-FDE598F46DE3}"/>
              </a:ext>
            </a:extLst>
          </p:cNvPr>
          <p:cNvSpPr txBox="1"/>
          <p:nvPr/>
        </p:nvSpPr>
        <p:spPr>
          <a:xfrm>
            <a:off x="1028619" y="106019"/>
            <a:ext cx="10134759" cy="923330"/>
          </a:xfrm>
          <a:prstGeom prst="rect">
            <a:avLst/>
          </a:prstGeom>
          <a:noFill/>
        </p:spPr>
        <p:txBody>
          <a:bodyPr wrap="square" rtlCol="0">
            <a:spAutoFit/>
          </a:bodyPr>
          <a:lstStyle/>
          <a:p>
            <a:pPr>
              <a:defRPr/>
            </a:pPr>
            <a:r>
              <a:rPr kumimoji="0" lang="en-US" sz="5400" b="0" i="0" u="none" strike="noStrike" kern="1200" cap="none" spc="0" normalizeH="0" baseline="0" noProof="0" dirty="0">
                <a:ln>
                  <a:noFill/>
                </a:ln>
                <a:solidFill>
                  <a:schemeClr val="bg1"/>
                </a:solidFill>
                <a:effectLst/>
                <a:uLnTx/>
                <a:uFillTx/>
                <a:latin typeface="Bahnschrift SemiBold" panose="020B0502040204020203" pitchFamily="34" charset="0"/>
              </a:rPr>
              <a:t>BÀI </a:t>
            </a:r>
            <a:r>
              <a:rPr kumimoji="0" lang="vi-VN" sz="5400" b="0" i="0" u="none" strike="noStrike" kern="1200" cap="none" spc="0" normalizeH="0" baseline="0" noProof="0" dirty="0">
                <a:ln>
                  <a:noFill/>
                </a:ln>
                <a:solidFill>
                  <a:schemeClr val="bg1"/>
                </a:solidFill>
                <a:effectLst/>
                <a:uLnTx/>
                <a:uFillTx/>
                <a:latin typeface="Bahnschrift SemiBold" panose="020B0502040204020203" pitchFamily="34" charset="0"/>
              </a:rPr>
              <a:t>5: </a:t>
            </a:r>
            <a:r>
              <a:rPr lang="en-US" sz="5400" b="1" dirty="0">
                <a:solidFill>
                  <a:schemeClr val="bg1"/>
                </a:solidFill>
                <a:latin typeface="Bahnschrift SemiBold" panose="020B0502040204020203" pitchFamily="34" charset="0"/>
                <a:ea typeface="Cambria" panose="02040503050406030204" pitchFamily="18" charset="0"/>
              </a:rPr>
              <a:t>NHIỆT NÓNG CHẢY RIÊNG</a:t>
            </a:r>
          </a:p>
        </p:txBody>
      </p:sp>
      <p:sp>
        <p:nvSpPr>
          <p:cNvPr id="21" name="TextBox 20" descr="n26 fb Tran Phu">
            <a:extLst>
              <a:ext uri="{FF2B5EF4-FFF2-40B4-BE49-F238E27FC236}">
                <a16:creationId xmlns:a16="http://schemas.microsoft.com/office/drawing/2014/main" id="{2765BE00-0609-4D8F-B4C5-AF959E305E3F}"/>
              </a:ext>
            </a:extLst>
          </p:cNvPr>
          <p:cNvSpPr txBox="1"/>
          <p:nvPr/>
        </p:nvSpPr>
        <p:spPr>
          <a:xfrm>
            <a:off x="293616" y="1841397"/>
            <a:ext cx="3091349" cy="954107"/>
          </a:xfrm>
          <a:prstGeom prst="rect">
            <a:avLst/>
          </a:prstGeom>
          <a:noFill/>
        </p:spPr>
        <p:txBody>
          <a:bodyPr wrap="square" rtlCol="0">
            <a:spAutoFit/>
          </a:bodyPr>
          <a:lstStyle/>
          <a:p>
            <a:pPr algn="ctr"/>
            <a:r>
              <a:rPr lang="vi-VN" sz="2800" b="1" dirty="0">
                <a:solidFill>
                  <a:schemeClr val="bg1"/>
                </a:solidFill>
                <a:latin typeface="#9Slide03 BoosterNextFYBlack" panose="02000A03000000020004" pitchFamily="2" charset="0"/>
                <a:cs typeface="Calibri" panose="020F0502020204030204" pitchFamily="34" charset="0"/>
              </a:rPr>
              <a:t>I. </a:t>
            </a:r>
            <a:r>
              <a:rPr lang="en-US" sz="2800" b="1" dirty="0">
                <a:solidFill>
                  <a:schemeClr val="bg1"/>
                </a:solidFill>
                <a:latin typeface="#9Slide03 BoosterNextFYBlack" panose="02000A03000000020004" pitchFamily="2" charset="0"/>
                <a:cs typeface="Calibri" panose="020F0502020204030204" pitchFamily="34" charset="0"/>
              </a:rPr>
              <a:t>KHÁI NIỆM NHIỆT NÓNG CHẢY RIÊNG</a:t>
            </a:r>
            <a:endParaRPr lang="vi-VN" sz="2800" b="1" dirty="0">
              <a:solidFill>
                <a:schemeClr val="bg1"/>
              </a:solidFill>
              <a:latin typeface="#9Slide03 BoosterNextFYBlack" panose="02000A03000000020004" pitchFamily="2" charset="0"/>
              <a:cs typeface="Calibri" panose="020F0502020204030204" pitchFamily="34" charset="0"/>
            </a:endParaRPr>
          </a:p>
        </p:txBody>
      </p:sp>
      <p:sp>
        <p:nvSpPr>
          <p:cNvPr id="25" name="TextBox 24">
            <a:extLst>
              <a:ext uri="{FF2B5EF4-FFF2-40B4-BE49-F238E27FC236}">
                <a16:creationId xmlns:a16="http://schemas.microsoft.com/office/drawing/2014/main" id="{F686507C-99B1-4EEA-92D1-B665DD4256CE}"/>
              </a:ext>
            </a:extLst>
          </p:cNvPr>
          <p:cNvSpPr txBox="1"/>
          <p:nvPr/>
        </p:nvSpPr>
        <p:spPr>
          <a:xfrm>
            <a:off x="617702" y="2963700"/>
            <a:ext cx="2194509"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1. </a:t>
            </a:r>
            <a:r>
              <a:rPr lang="en-US" sz="2800" b="1" kern="1200" dirty="0" err="1">
                <a:solidFill>
                  <a:schemeClr val="bg1"/>
                </a:solidFill>
                <a:effectLst/>
                <a:latin typeface="Arimo"/>
              </a:rPr>
              <a:t>Hệ</a:t>
            </a:r>
            <a:r>
              <a:rPr lang="en-US" sz="2800" b="1" kern="1200" dirty="0">
                <a:solidFill>
                  <a:schemeClr val="bg1"/>
                </a:solidFill>
                <a:effectLst/>
                <a:latin typeface="Arimo"/>
              </a:rPr>
              <a:t> </a:t>
            </a:r>
            <a:r>
              <a:rPr lang="en-US" sz="2800" b="1" kern="1200" dirty="0" err="1">
                <a:solidFill>
                  <a:schemeClr val="bg1"/>
                </a:solidFill>
                <a:effectLst/>
                <a:latin typeface="Arimo"/>
              </a:rPr>
              <a:t>thức</a:t>
            </a:r>
            <a:endParaRPr lang="en-US" dirty="0">
              <a:solidFill>
                <a:schemeClr val="bg1"/>
              </a:solidFill>
              <a:effectLst/>
            </a:endParaRPr>
          </a:p>
        </p:txBody>
      </p:sp>
      <p:sp>
        <p:nvSpPr>
          <p:cNvPr id="29" name="TextBox 28">
            <a:extLst>
              <a:ext uri="{FF2B5EF4-FFF2-40B4-BE49-F238E27FC236}">
                <a16:creationId xmlns:a16="http://schemas.microsoft.com/office/drawing/2014/main" id="{C5937124-EEBE-47A6-80C4-5E736951838A}"/>
              </a:ext>
            </a:extLst>
          </p:cNvPr>
          <p:cNvSpPr txBox="1"/>
          <p:nvPr/>
        </p:nvSpPr>
        <p:spPr>
          <a:xfrm>
            <a:off x="617702" y="3722386"/>
            <a:ext cx="2507380"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2. </a:t>
            </a:r>
            <a:r>
              <a:rPr lang="en-US" sz="2800" b="1" kern="1200" dirty="0" err="1">
                <a:solidFill>
                  <a:schemeClr val="bg1"/>
                </a:solidFill>
                <a:effectLst/>
                <a:latin typeface="Arimo"/>
              </a:rPr>
              <a:t>Định</a:t>
            </a:r>
            <a:r>
              <a:rPr lang="en-US" sz="2800" b="1" kern="1200" dirty="0">
                <a:solidFill>
                  <a:schemeClr val="bg1"/>
                </a:solidFill>
                <a:effectLst/>
                <a:latin typeface="Arimo"/>
              </a:rPr>
              <a:t> </a:t>
            </a:r>
            <a:r>
              <a:rPr lang="en-US" sz="2800" b="1" kern="1200" dirty="0" err="1">
                <a:solidFill>
                  <a:schemeClr val="bg1"/>
                </a:solidFill>
                <a:effectLst/>
                <a:latin typeface="Arimo"/>
              </a:rPr>
              <a:t>nghĩa</a:t>
            </a:r>
            <a:endParaRPr lang="en-US" dirty="0">
              <a:solidFill>
                <a:schemeClr val="bg1"/>
              </a:solidFill>
              <a:effectLst/>
            </a:endParaRPr>
          </a:p>
        </p:txBody>
      </p:sp>
      <p:sp>
        <p:nvSpPr>
          <p:cNvPr id="35" name="TextBox 34">
            <a:extLst>
              <a:ext uri="{FF2B5EF4-FFF2-40B4-BE49-F238E27FC236}">
                <a16:creationId xmlns:a16="http://schemas.microsoft.com/office/drawing/2014/main" id="{7C88B340-CB17-4EF7-8736-92A77EFE68FE}"/>
              </a:ext>
            </a:extLst>
          </p:cNvPr>
          <p:cNvSpPr txBox="1"/>
          <p:nvPr/>
        </p:nvSpPr>
        <p:spPr>
          <a:xfrm>
            <a:off x="150851" y="4529935"/>
            <a:ext cx="3376880" cy="1384995"/>
          </a:xfrm>
          <a:prstGeom prst="rect">
            <a:avLst/>
          </a:prstGeom>
          <a:noFill/>
        </p:spPr>
        <p:txBody>
          <a:bodyPr wrap="square">
            <a:spAutoFit/>
          </a:bodyPr>
          <a:lstStyle/>
          <a:p>
            <a:pPr marL="0" algn="ctr" rtl="0" eaLnBrk="1" latinLnBrk="0" hangingPunct="1">
              <a:spcBef>
                <a:spcPts val="0"/>
              </a:spcBef>
              <a:spcAft>
                <a:spcPts val="0"/>
              </a:spcAft>
            </a:pPr>
            <a:r>
              <a:rPr lang="vi-VN" sz="2800" b="1" kern="1200" dirty="0">
                <a:solidFill>
                  <a:srgbClr val="FF0000"/>
                </a:solidFill>
                <a:effectLst/>
                <a:latin typeface="#9Slide03 BoosterNextFYBlack" panose="02000A03000000020004"/>
                <a:cs typeface="Calibri" panose="020F0502020204030204" pitchFamily="34" charset="0"/>
              </a:rPr>
              <a:t>II. </a:t>
            </a:r>
            <a:r>
              <a:rPr lang="en-US" sz="2800" b="1" kern="1200" dirty="0">
                <a:solidFill>
                  <a:srgbClr val="FF0000"/>
                </a:solidFill>
                <a:effectLst/>
                <a:latin typeface="#9Slide03 BoosterNextFYBlack" panose="02000A03000000020004"/>
                <a:cs typeface="Calibri" panose="020F0502020204030204" pitchFamily="34" charset="0"/>
              </a:rPr>
              <a:t>THỰC HÀNH ĐO NHIỆT NÓNG CHẢY RIÊNG CỦA NƯỚC ĐÁ</a:t>
            </a:r>
            <a:endParaRPr lang="en-US" dirty="0">
              <a:solidFill>
                <a:srgbClr val="FF0000"/>
              </a:solidFill>
              <a:effectLst/>
            </a:endParaRPr>
          </a:p>
        </p:txBody>
      </p:sp>
      <p:sp>
        <p:nvSpPr>
          <p:cNvPr id="42" name="TextBox 41" descr="n26 fb Tran Phu">
            <a:extLst>
              <a:ext uri="{FF2B5EF4-FFF2-40B4-BE49-F238E27FC236}">
                <a16:creationId xmlns:a16="http://schemas.microsoft.com/office/drawing/2014/main" id="{914DFD15-491F-4ABE-847B-4529C434F118}"/>
              </a:ext>
            </a:extLst>
          </p:cNvPr>
          <p:cNvSpPr txBox="1"/>
          <p:nvPr/>
        </p:nvSpPr>
        <p:spPr>
          <a:xfrm>
            <a:off x="3739136" y="1056494"/>
            <a:ext cx="7690864" cy="954107"/>
          </a:xfrm>
          <a:prstGeom prst="rect">
            <a:avLst/>
          </a:prstGeom>
          <a:noFill/>
        </p:spPr>
        <p:txBody>
          <a:bodyPr wrap="square">
            <a:spAutoFit/>
          </a:bodyPr>
          <a:lstStyle/>
          <a:p>
            <a:pPr algn="ctr"/>
            <a:r>
              <a:rPr lang="vi-VN" sz="2800" b="1" i="1" dirty="0">
                <a:latin typeface="Cambria" panose="02040503050406030204" pitchFamily="18" charset="0"/>
                <a:ea typeface="Cambria" panose="02040503050406030204" pitchFamily="18" charset="0"/>
              </a:rPr>
              <a:t>II. THỰC HÀNH ĐO NHIỆT NÓNG CHẢY RIÊNG CỦA NƯỚC ĐÁ</a:t>
            </a:r>
            <a:endParaRPr lang="vi-VN" sz="2800" dirty="0">
              <a:latin typeface="Cambria" panose="02040503050406030204" pitchFamily="18" charset="0"/>
              <a:ea typeface="Cambria" panose="02040503050406030204" pitchFamily="18" charset="0"/>
            </a:endParaRPr>
          </a:p>
        </p:txBody>
      </p:sp>
      <p:sp>
        <p:nvSpPr>
          <p:cNvPr id="14" name="Rectangle: Rounded Corners 13" descr="n26 fb Tran Phu">
            <a:extLst>
              <a:ext uri="{FF2B5EF4-FFF2-40B4-BE49-F238E27FC236}">
                <a16:creationId xmlns:a16="http://schemas.microsoft.com/office/drawing/2014/main" id="{C9B39E08-C692-414D-B7B6-E70750DB335E}"/>
              </a:ext>
            </a:extLst>
          </p:cNvPr>
          <p:cNvSpPr/>
          <p:nvPr/>
        </p:nvSpPr>
        <p:spPr>
          <a:xfrm>
            <a:off x="4136934" y="2211095"/>
            <a:ext cx="3081866" cy="1388533"/>
          </a:xfrm>
          <a:prstGeom prst="roundRect">
            <a:avLst/>
          </a:prstGeom>
          <a:solidFill>
            <a:srgbClr val="CDF0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Cambria" panose="02040503050406030204" pitchFamily="18" charset="0"/>
                <a:ea typeface="Cambria" panose="02040503050406030204" pitchFamily="18" charset="0"/>
              </a:rPr>
              <a:t>Thực hiện phiếu học tập số 2</a:t>
            </a:r>
          </a:p>
        </p:txBody>
      </p:sp>
      <p:pic>
        <p:nvPicPr>
          <p:cNvPr id="16" name="Picture 15" descr="n26 fb Tran Phu">
            <a:extLst>
              <a:ext uri="{FF2B5EF4-FFF2-40B4-BE49-F238E27FC236}">
                <a16:creationId xmlns:a16="http://schemas.microsoft.com/office/drawing/2014/main" id="{30CC49B9-0295-4E04-A39B-A121FA1D97C2}"/>
              </a:ext>
            </a:extLst>
          </p:cNvPr>
          <p:cNvPicPr>
            <a:picLocks noChangeAspect="1"/>
          </p:cNvPicPr>
          <p:nvPr/>
        </p:nvPicPr>
        <p:blipFill>
          <a:blip r:embed="rId2"/>
          <a:stretch>
            <a:fillRect/>
          </a:stretch>
        </p:blipFill>
        <p:spPr>
          <a:xfrm>
            <a:off x="7786880" y="3306467"/>
            <a:ext cx="4046384" cy="3081866"/>
          </a:xfrm>
          <a:prstGeom prst="rect">
            <a:avLst/>
          </a:prstGeom>
        </p:spPr>
      </p:pic>
      <p:pic>
        <p:nvPicPr>
          <p:cNvPr id="17" name="Picture 2" descr="n26 fb Tran Phu">
            <a:extLst>
              <a:ext uri="{FF2B5EF4-FFF2-40B4-BE49-F238E27FC236}">
                <a16:creationId xmlns:a16="http://schemas.microsoft.com/office/drawing/2014/main" id="{4C0C2955-654D-4A25-9F41-2074DFDD1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6934" y="3670115"/>
            <a:ext cx="3081866" cy="308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5508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3352FDE9-A4C7-4E3C-89AD-EB4CECAFD2F4}"/>
              </a:ext>
            </a:extLst>
          </p:cNvPr>
          <p:cNvSpPr/>
          <p:nvPr/>
        </p:nvSpPr>
        <p:spPr>
          <a:xfrm>
            <a:off x="-1" y="0"/>
            <a:ext cx="12192001" cy="1044654"/>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5" name="Rectangle: Folded Corner 14">
            <a:extLst>
              <a:ext uri="{FF2B5EF4-FFF2-40B4-BE49-F238E27FC236}">
                <a16:creationId xmlns:a16="http://schemas.microsoft.com/office/drawing/2014/main" id="{C6B21974-883F-41C9-935D-A9E306899C53}"/>
              </a:ext>
            </a:extLst>
          </p:cNvPr>
          <p:cNvSpPr/>
          <p:nvPr/>
        </p:nvSpPr>
        <p:spPr>
          <a:xfrm rot="5400000">
            <a:off x="-1114402" y="2143751"/>
            <a:ext cx="5828651" cy="3599848"/>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8" name="TextBox 17" descr="n26 fb Tran Phu">
            <a:extLst>
              <a:ext uri="{FF2B5EF4-FFF2-40B4-BE49-F238E27FC236}">
                <a16:creationId xmlns:a16="http://schemas.microsoft.com/office/drawing/2014/main" id="{FF63DAC3-4A58-455A-9507-FDE598F46DE3}"/>
              </a:ext>
            </a:extLst>
          </p:cNvPr>
          <p:cNvSpPr txBox="1"/>
          <p:nvPr/>
        </p:nvSpPr>
        <p:spPr>
          <a:xfrm>
            <a:off x="1028619" y="106019"/>
            <a:ext cx="10134759" cy="923330"/>
          </a:xfrm>
          <a:prstGeom prst="rect">
            <a:avLst/>
          </a:prstGeom>
          <a:noFill/>
        </p:spPr>
        <p:txBody>
          <a:bodyPr wrap="square" rtlCol="0">
            <a:spAutoFit/>
          </a:bodyPr>
          <a:lstStyle/>
          <a:p>
            <a:pPr>
              <a:defRPr/>
            </a:pPr>
            <a:r>
              <a:rPr kumimoji="0" lang="en-US" sz="5400" b="0" i="0" u="none" strike="noStrike" kern="1200" cap="none" spc="0" normalizeH="0" baseline="0" noProof="0" dirty="0">
                <a:ln>
                  <a:noFill/>
                </a:ln>
                <a:solidFill>
                  <a:schemeClr val="bg1"/>
                </a:solidFill>
                <a:effectLst/>
                <a:uLnTx/>
                <a:uFillTx/>
                <a:latin typeface="Bahnschrift SemiBold" panose="020B0502040204020203" pitchFamily="34" charset="0"/>
              </a:rPr>
              <a:t>BÀI </a:t>
            </a:r>
            <a:r>
              <a:rPr kumimoji="0" lang="vi-VN" sz="5400" b="0" i="0" u="none" strike="noStrike" kern="1200" cap="none" spc="0" normalizeH="0" baseline="0" noProof="0" dirty="0">
                <a:ln>
                  <a:noFill/>
                </a:ln>
                <a:solidFill>
                  <a:schemeClr val="bg1"/>
                </a:solidFill>
                <a:effectLst/>
                <a:uLnTx/>
                <a:uFillTx/>
                <a:latin typeface="Bahnschrift SemiBold" panose="020B0502040204020203" pitchFamily="34" charset="0"/>
              </a:rPr>
              <a:t>5: </a:t>
            </a:r>
            <a:r>
              <a:rPr lang="en-US" sz="5400" b="1" dirty="0">
                <a:solidFill>
                  <a:schemeClr val="bg1"/>
                </a:solidFill>
                <a:latin typeface="Bahnschrift SemiBold" panose="020B0502040204020203" pitchFamily="34" charset="0"/>
                <a:ea typeface="Cambria" panose="02040503050406030204" pitchFamily="18" charset="0"/>
              </a:rPr>
              <a:t>NHIỆT NÓNG CHẢY RIÊNG</a:t>
            </a:r>
          </a:p>
        </p:txBody>
      </p:sp>
      <p:sp>
        <p:nvSpPr>
          <p:cNvPr id="21" name="TextBox 20" descr="n26 fb Tran Phu">
            <a:extLst>
              <a:ext uri="{FF2B5EF4-FFF2-40B4-BE49-F238E27FC236}">
                <a16:creationId xmlns:a16="http://schemas.microsoft.com/office/drawing/2014/main" id="{2765BE00-0609-4D8F-B4C5-AF959E305E3F}"/>
              </a:ext>
            </a:extLst>
          </p:cNvPr>
          <p:cNvSpPr txBox="1"/>
          <p:nvPr/>
        </p:nvSpPr>
        <p:spPr>
          <a:xfrm>
            <a:off x="293616" y="1841397"/>
            <a:ext cx="3091349" cy="954107"/>
          </a:xfrm>
          <a:prstGeom prst="rect">
            <a:avLst/>
          </a:prstGeom>
          <a:noFill/>
        </p:spPr>
        <p:txBody>
          <a:bodyPr wrap="square" rtlCol="0">
            <a:spAutoFit/>
          </a:bodyPr>
          <a:lstStyle/>
          <a:p>
            <a:pPr algn="ctr"/>
            <a:r>
              <a:rPr lang="vi-VN" sz="2800" b="1" dirty="0">
                <a:solidFill>
                  <a:schemeClr val="bg1"/>
                </a:solidFill>
                <a:latin typeface="#9Slide03 BoosterNextFYBlack" panose="02000A03000000020004" pitchFamily="2" charset="0"/>
                <a:cs typeface="Calibri" panose="020F0502020204030204" pitchFamily="34" charset="0"/>
              </a:rPr>
              <a:t>I. </a:t>
            </a:r>
            <a:r>
              <a:rPr lang="en-US" sz="2800" b="1" dirty="0">
                <a:solidFill>
                  <a:schemeClr val="bg1"/>
                </a:solidFill>
                <a:latin typeface="#9Slide03 BoosterNextFYBlack" panose="02000A03000000020004" pitchFamily="2" charset="0"/>
                <a:cs typeface="Calibri" panose="020F0502020204030204" pitchFamily="34" charset="0"/>
              </a:rPr>
              <a:t>KHÁI NIỆM NHIỆT NÓNG CHẢY RIÊNG</a:t>
            </a:r>
            <a:endParaRPr lang="vi-VN" sz="2800" b="1" dirty="0">
              <a:solidFill>
                <a:schemeClr val="bg1"/>
              </a:solidFill>
              <a:latin typeface="#9Slide03 BoosterNextFYBlack" panose="02000A03000000020004" pitchFamily="2" charset="0"/>
              <a:cs typeface="Calibri" panose="020F0502020204030204" pitchFamily="34" charset="0"/>
            </a:endParaRPr>
          </a:p>
        </p:txBody>
      </p:sp>
      <p:sp>
        <p:nvSpPr>
          <p:cNvPr id="25" name="TextBox 24">
            <a:extLst>
              <a:ext uri="{FF2B5EF4-FFF2-40B4-BE49-F238E27FC236}">
                <a16:creationId xmlns:a16="http://schemas.microsoft.com/office/drawing/2014/main" id="{F686507C-99B1-4EEA-92D1-B665DD4256CE}"/>
              </a:ext>
            </a:extLst>
          </p:cNvPr>
          <p:cNvSpPr txBox="1"/>
          <p:nvPr/>
        </p:nvSpPr>
        <p:spPr>
          <a:xfrm>
            <a:off x="617702" y="2963700"/>
            <a:ext cx="2194509"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1. </a:t>
            </a:r>
            <a:r>
              <a:rPr lang="en-US" sz="2800" b="1" kern="1200" dirty="0" err="1">
                <a:solidFill>
                  <a:schemeClr val="bg1"/>
                </a:solidFill>
                <a:effectLst/>
                <a:latin typeface="Arimo"/>
              </a:rPr>
              <a:t>Hệ</a:t>
            </a:r>
            <a:r>
              <a:rPr lang="en-US" sz="2800" b="1" kern="1200" dirty="0">
                <a:solidFill>
                  <a:schemeClr val="bg1"/>
                </a:solidFill>
                <a:effectLst/>
                <a:latin typeface="Arimo"/>
              </a:rPr>
              <a:t> </a:t>
            </a:r>
            <a:r>
              <a:rPr lang="en-US" sz="2800" b="1" kern="1200" dirty="0" err="1">
                <a:solidFill>
                  <a:schemeClr val="bg1"/>
                </a:solidFill>
                <a:effectLst/>
                <a:latin typeface="Arimo"/>
              </a:rPr>
              <a:t>thức</a:t>
            </a:r>
            <a:endParaRPr lang="en-US" dirty="0">
              <a:solidFill>
                <a:schemeClr val="bg1"/>
              </a:solidFill>
              <a:effectLst/>
            </a:endParaRPr>
          </a:p>
        </p:txBody>
      </p:sp>
      <p:sp>
        <p:nvSpPr>
          <p:cNvPr id="29" name="TextBox 28">
            <a:extLst>
              <a:ext uri="{FF2B5EF4-FFF2-40B4-BE49-F238E27FC236}">
                <a16:creationId xmlns:a16="http://schemas.microsoft.com/office/drawing/2014/main" id="{C5937124-EEBE-47A6-80C4-5E736951838A}"/>
              </a:ext>
            </a:extLst>
          </p:cNvPr>
          <p:cNvSpPr txBox="1"/>
          <p:nvPr/>
        </p:nvSpPr>
        <p:spPr>
          <a:xfrm>
            <a:off x="617702" y="3722386"/>
            <a:ext cx="2507380"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2. </a:t>
            </a:r>
            <a:r>
              <a:rPr lang="en-US" sz="2800" b="1" kern="1200" dirty="0" err="1">
                <a:solidFill>
                  <a:schemeClr val="bg1"/>
                </a:solidFill>
                <a:effectLst/>
                <a:latin typeface="Arimo"/>
              </a:rPr>
              <a:t>Định</a:t>
            </a:r>
            <a:r>
              <a:rPr lang="en-US" sz="2800" b="1" kern="1200" dirty="0">
                <a:solidFill>
                  <a:schemeClr val="bg1"/>
                </a:solidFill>
                <a:effectLst/>
                <a:latin typeface="Arimo"/>
              </a:rPr>
              <a:t> </a:t>
            </a:r>
            <a:r>
              <a:rPr lang="en-US" sz="2800" b="1" kern="1200" dirty="0" err="1">
                <a:solidFill>
                  <a:schemeClr val="bg1"/>
                </a:solidFill>
                <a:effectLst/>
                <a:latin typeface="Arimo"/>
              </a:rPr>
              <a:t>nghĩa</a:t>
            </a:r>
            <a:endParaRPr lang="en-US" dirty="0">
              <a:solidFill>
                <a:schemeClr val="bg1"/>
              </a:solidFill>
              <a:effectLst/>
            </a:endParaRPr>
          </a:p>
        </p:txBody>
      </p:sp>
      <p:sp>
        <p:nvSpPr>
          <p:cNvPr id="42" name="TextBox 41" descr="n26 fb Tran Phu">
            <a:extLst>
              <a:ext uri="{FF2B5EF4-FFF2-40B4-BE49-F238E27FC236}">
                <a16:creationId xmlns:a16="http://schemas.microsoft.com/office/drawing/2014/main" id="{914DFD15-491F-4ABE-847B-4529C434F118}"/>
              </a:ext>
            </a:extLst>
          </p:cNvPr>
          <p:cNvSpPr txBox="1"/>
          <p:nvPr/>
        </p:nvSpPr>
        <p:spPr>
          <a:xfrm>
            <a:off x="3739136" y="1056494"/>
            <a:ext cx="7690864" cy="954107"/>
          </a:xfrm>
          <a:prstGeom prst="rect">
            <a:avLst/>
          </a:prstGeom>
          <a:noFill/>
        </p:spPr>
        <p:txBody>
          <a:bodyPr wrap="square">
            <a:spAutoFit/>
          </a:bodyPr>
          <a:lstStyle/>
          <a:p>
            <a:pPr algn="ctr"/>
            <a:r>
              <a:rPr lang="vi-VN" sz="2800" b="1" i="1" dirty="0">
                <a:latin typeface="Cambria" panose="02040503050406030204" pitchFamily="18" charset="0"/>
                <a:ea typeface="Cambria" panose="02040503050406030204" pitchFamily="18" charset="0"/>
              </a:rPr>
              <a:t>II. THỰC HÀNH ĐO NHIỆT NÓNG CHẢY RIÊNG CỦA NƯỚC ĐÁ</a:t>
            </a:r>
            <a:endParaRPr lang="vi-VN" sz="2800" dirty="0">
              <a:latin typeface="Cambria" panose="02040503050406030204" pitchFamily="18" charset="0"/>
              <a:ea typeface="Cambria" panose="02040503050406030204" pitchFamily="18" charset="0"/>
            </a:endParaRPr>
          </a:p>
        </p:txBody>
      </p:sp>
      <p:sp>
        <p:nvSpPr>
          <p:cNvPr id="13" name="Speech Bubble: Rectangle 12" descr="n26 fb Tran Phu">
            <a:extLst>
              <a:ext uri="{FF2B5EF4-FFF2-40B4-BE49-F238E27FC236}">
                <a16:creationId xmlns:a16="http://schemas.microsoft.com/office/drawing/2014/main" id="{02F4FEA3-4568-49A9-B2D6-2FA8EC75680F}"/>
              </a:ext>
            </a:extLst>
          </p:cNvPr>
          <p:cNvSpPr/>
          <p:nvPr/>
        </p:nvSpPr>
        <p:spPr>
          <a:xfrm>
            <a:off x="3678582" y="2440968"/>
            <a:ext cx="3548337" cy="2702758"/>
          </a:xfrm>
          <a:prstGeom prst="wedgeRectCallout">
            <a:avLst>
              <a:gd name="adj1" fmla="val -54049"/>
              <a:gd name="adj2" fmla="val 67921"/>
            </a:avLst>
          </a:prstGeom>
          <a:solidFill>
            <a:srgbClr val="CDF0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Cambria" panose="02040503050406030204" pitchFamily="18" charset="0"/>
                <a:ea typeface="Cambria" panose="02040503050406030204" pitchFamily="18" charset="0"/>
              </a:rPr>
              <a:t>Từ công thức Q = </a:t>
            </a:r>
            <a:r>
              <a:rPr lang="el-GR" sz="2800" dirty="0">
                <a:solidFill>
                  <a:schemeClr val="tx1"/>
                </a:solidFill>
                <a:latin typeface="Cambria" panose="02040503050406030204" pitchFamily="18" charset="0"/>
                <a:ea typeface="Cambria" panose="02040503050406030204" pitchFamily="18" charset="0"/>
              </a:rPr>
              <a:t>λ</a:t>
            </a:r>
            <a:r>
              <a:rPr lang="vi-VN" sz="2800" dirty="0">
                <a:solidFill>
                  <a:schemeClr val="tx1"/>
                </a:solidFill>
                <a:latin typeface="Cambria" panose="02040503050406030204" pitchFamily="18" charset="0"/>
                <a:ea typeface="Cambria" panose="02040503050406030204" pitchFamily="18" charset="0"/>
              </a:rPr>
              <a:t>m, hãy cho biết cần đo đại lượng nào để xác định nhiệt nóng chảy riêng của nước đá?</a:t>
            </a:r>
          </a:p>
        </p:txBody>
      </p:sp>
      <p:sp>
        <p:nvSpPr>
          <p:cNvPr id="19" name="Rectangle: Folded Corner 18" descr="n26 fb Tran Phu">
            <a:extLst>
              <a:ext uri="{FF2B5EF4-FFF2-40B4-BE49-F238E27FC236}">
                <a16:creationId xmlns:a16="http://schemas.microsoft.com/office/drawing/2014/main" id="{103D9CF0-27D9-4A8A-A42F-6102F4ACE564}"/>
              </a:ext>
            </a:extLst>
          </p:cNvPr>
          <p:cNvSpPr/>
          <p:nvPr/>
        </p:nvSpPr>
        <p:spPr>
          <a:xfrm>
            <a:off x="7428725" y="2449588"/>
            <a:ext cx="4446549" cy="2694137"/>
          </a:xfrm>
          <a:prstGeom prst="foldedCorner">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3000" dirty="0">
              <a:solidFill>
                <a:schemeClr val="tx1"/>
              </a:solidFill>
              <a:effectLst/>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3C339263-2AA8-4109-9598-CFEFC7C4356E}"/>
              </a:ext>
            </a:extLst>
          </p:cNvPr>
          <p:cNvSpPr txBox="1"/>
          <p:nvPr/>
        </p:nvSpPr>
        <p:spPr>
          <a:xfrm>
            <a:off x="7594599" y="2668962"/>
            <a:ext cx="4114800" cy="224676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Từ công thức Q = </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Symbol" panose="05050102010706020507" pitchFamily="18" charset="2"/>
              </a:rPr>
              <a:t></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 cho biết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để xác định nhiệt nóng chảy riêng của nước đá</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cần đo nhiệt lượng và khối lượng của nước.</a:t>
            </a:r>
          </a:p>
        </p:txBody>
      </p:sp>
      <p:pic>
        <p:nvPicPr>
          <p:cNvPr id="24" name="Picture 2" descr="n26 fb Tran Phu">
            <a:extLst>
              <a:ext uri="{FF2B5EF4-FFF2-40B4-BE49-F238E27FC236}">
                <a16:creationId xmlns:a16="http://schemas.microsoft.com/office/drawing/2014/main" id="{516ABD57-61DC-4A74-A126-0A23B2AFC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58" y="5075183"/>
            <a:ext cx="2970134" cy="175621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5BDC1BDE-14E0-417B-ABD1-C1755D92A1A2}"/>
              </a:ext>
            </a:extLst>
          </p:cNvPr>
          <p:cNvSpPr txBox="1"/>
          <p:nvPr/>
        </p:nvSpPr>
        <p:spPr>
          <a:xfrm>
            <a:off x="150851" y="4529935"/>
            <a:ext cx="3376880" cy="1384995"/>
          </a:xfrm>
          <a:prstGeom prst="rect">
            <a:avLst/>
          </a:prstGeom>
          <a:noFill/>
        </p:spPr>
        <p:txBody>
          <a:bodyPr wrap="square">
            <a:spAutoFit/>
          </a:bodyPr>
          <a:lstStyle/>
          <a:p>
            <a:pPr marL="0" algn="ctr" rtl="0" eaLnBrk="1" latinLnBrk="0" hangingPunct="1">
              <a:spcBef>
                <a:spcPts val="0"/>
              </a:spcBef>
              <a:spcAft>
                <a:spcPts val="0"/>
              </a:spcAft>
            </a:pPr>
            <a:r>
              <a:rPr lang="vi-VN" sz="2800" b="1" kern="1200" dirty="0">
                <a:solidFill>
                  <a:srgbClr val="FF0000"/>
                </a:solidFill>
                <a:effectLst/>
                <a:latin typeface="#9Slide03 BoosterNextFYBlack" panose="02000A03000000020004"/>
                <a:cs typeface="Calibri" panose="020F0502020204030204" pitchFamily="34" charset="0"/>
              </a:rPr>
              <a:t>II. </a:t>
            </a:r>
            <a:r>
              <a:rPr lang="en-US" sz="2800" b="1" kern="1200" dirty="0">
                <a:solidFill>
                  <a:srgbClr val="FF0000"/>
                </a:solidFill>
                <a:effectLst/>
                <a:latin typeface="#9Slide03 BoosterNextFYBlack" panose="02000A03000000020004"/>
                <a:cs typeface="Calibri" panose="020F0502020204030204" pitchFamily="34" charset="0"/>
              </a:rPr>
              <a:t>THỰC HÀNH ĐO NHIỆT NÓNG CHẢY RIÊNG CỦA NƯỚC ĐÁ</a:t>
            </a:r>
            <a:endParaRPr lang="en-US" dirty="0">
              <a:solidFill>
                <a:srgbClr val="FF0000"/>
              </a:solidFill>
              <a:effectLst/>
            </a:endParaRPr>
          </a:p>
        </p:txBody>
      </p:sp>
    </p:spTree>
    <p:extLst>
      <p:ext uri="{BB962C8B-B14F-4D97-AF65-F5344CB8AC3E}">
        <p14:creationId xmlns:p14="http://schemas.microsoft.com/office/powerpoint/2010/main" val="32641873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ircle(in)">
                                      <p:cBhvr>
                                        <p:cTn id="13" dur="2000"/>
                                        <p:tgtEl>
                                          <p:spTgt spid="19"/>
                                        </p:tgtEl>
                                      </p:cBhvr>
                                    </p:animEffect>
                                  </p:childTnLst>
                                </p:cTn>
                              </p:par>
                              <p:par>
                                <p:cTn id="14" presetID="2" presetClass="entr" presetSubtype="4"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3"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3352FDE9-A4C7-4E3C-89AD-EB4CECAFD2F4}"/>
              </a:ext>
            </a:extLst>
          </p:cNvPr>
          <p:cNvSpPr/>
          <p:nvPr/>
        </p:nvSpPr>
        <p:spPr>
          <a:xfrm>
            <a:off x="-1" y="0"/>
            <a:ext cx="12192001" cy="1044654"/>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5" name="Rectangle: Folded Corner 14">
            <a:extLst>
              <a:ext uri="{FF2B5EF4-FFF2-40B4-BE49-F238E27FC236}">
                <a16:creationId xmlns:a16="http://schemas.microsoft.com/office/drawing/2014/main" id="{C6B21974-883F-41C9-935D-A9E306899C53}"/>
              </a:ext>
            </a:extLst>
          </p:cNvPr>
          <p:cNvSpPr/>
          <p:nvPr/>
        </p:nvSpPr>
        <p:spPr>
          <a:xfrm rot="5400000">
            <a:off x="-1114402" y="2143751"/>
            <a:ext cx="5828651" cy="3599848"/>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8" name="TextBox 17" descr="n26 fb Tran Phu">
            <a:extLst>
              <a:ext uri="{FF2B5EF4-FFF2-40B4-BE49-F238E27FC236}">
                <a16:creationId xmlns:a16="http://schemas.microsoft.com/office/drawing/2014/main" id="{FF63DAC3-4A58-455A-9507-FDE598F46DE3}"/>
              </a:ext>
            </a:extLst>
          </p:cNvPr>
          <p:cNvSpPr txBox="1"/>
          <p:nvPr/>
        </p:nvSpPr>
        <p:spPr>
          <a:xfrm>
            <a:off x="1028619" y="106019"/>
            <a:ext cx="10134759" cy="923330"/>
          </a:xfrm>
          <a:prstGeom prst="rect">
            <a:avLst/>
          </a:prstGeom>
          <a:noFill/>
        </p:spPr>
        <p:txBody>
          <a:bodyPr wrap="square" rtlCol="0">
            <a:spAutoFit/>
          </a:bodyPr>
          <a:lstStyle/>
          <a:p>
            <a:pPr>
              <a:defRPr/>
            </a:pPr>
            <a:r>
              <a:rPr kumimoji="0" lang="en-US" sz="5400" b="0" i="0" u="none" strike="noStrike" kern="1200" cap="none" spc="0" normalizeH="0" baseline="0" noProof="0" dirty="0">
                <a:ln>
                  <a:noFill/>
                </a:ln>
                <a:solidFill>
                  <a:schemeClr val="bg1"/>
                </a:solidFill>
                <a:effectLst/>
                <a:uLnTx/>
                <a:uFillTx/>
                <a:latin typeface="Bahnschrift SemiBold" panose="020B0502040204020203" pitchFamily="34" charset="0"/>
              </a:rPr>
              <a:t>BÀI </a:t>
            </a:r>
            <a:r>
              <a:rPr kumimoji="0" lang="vi-VN" sz="5400" b="0" i="0" u="none" strike="noStrike" kern="1200" cap="none" spc="0" normalizeH="0" baseline="0" noProof="0" dirty="0">
                <a:ln>
                  <a:noFill/>
                </a:ln>
                <a:solidFill>
                  <a:schemeClr val="bg1"/>
                </a:solidFill>
                <a:effectLst/>
                <a:uLnTx/>
                <a:uFillTx/>
                <a:latin typeface="Bahnschrift SemiBold" panose="020B0502040204020203" pitchFamily="34" charset="0"/>
              </a:rPr>
              <a:t>5: </a:t>
            </a:r>
            <a:r>
              <a:rPr lang="en-US" sz="5400" b="1" dirty="0">
                <a:solidFill>
                  <a:schemeClr val="bg1"/>
                </a:solidFill>
                <a:latin typeface="Bahnschrift SemiBold" panose="020B0502040204020203" pitchFamily="34" charset="0"/>
                <a:ea typeface="Cambria" panose="02040503050406030204" pitchFamily="18" charset="0"/>
              </a:rPr>
              <a:t>NHIỆT NÓNG CHẢY RIÊNG</a:t>
            </a:r>
          </a:p>
        </p:txBody>
      </p:sp>
      <p:sp>
        <p:nvSpPr>
          <p:cNvPr id="21" name="TextBox 20" descr="n26 fb Tran Phu">
            <a:extLst>
              <a:ext uri="{FF2B5EF4-FFF2-40B4-BE49-F238E27FC236}">
                <a16:creationId xmlns:a16="http://schemas.microsoft.com/office/drawing/2014/main" id="{2765BE00-0609-4D8F-B4C5-AF959E305E3F}"/>
              </a:ext>
            </a:extLst>
          </p:cNvPr>
          <p:cNvSpPr txBox="1"/>
          <p:nvPr/>
        </p:nvSpPr>
        <p:spPr>
          <a:xfrm>
            <a:off x="293616" y="1841397"/>
            <a:ext cx="3091349" cy="954107"/>
          </a:xfrm>
          <a:prstGeom prst="rect">
            <a:avLst/>
          </a:prstGeom>
          <a:noFill/>
        </p:spPr>
        <p:txBody>
          <a:bodyPr wrap="square" rtlCol="0">
            <a:spAutoFit/>
          </a:bodyPr>
          <a:lstStyle/>
          <a:p>
            <a:pPr algn="ctr"/>
            <a:r>
              <a:rPr lang="vi-VN" sz="2800" b="1" dirty="0">
                <a:solidFill>
                  <a:schemeClr val="bg1"/>
                </a:solidFill>
                <a:latin typeface="#9Slide03 BoosterNextFYBlack" panose="02000A03000000020004" pitchFamily="2" charset="0"/>
                <a:cs typeface="Calibri" panose="020F0502020204030204" pitchFamily="34" charset="0"/>
              </a:rPr>
              <a:t>I. </a:t>
            </a:r>
            <a:r>
              <a:rPr lang="en-US" sz="2800" b="1" dirty="0">
                <a:solidFill>
                  <a:schemeClr val="bg1"/>
                </a:solidFill>
                <a:latin typeface="#9Slide03 BoosterNextFYBlack" panose="02000A03000000020004" pitchFamily="2" charset="0"/>
                <a:cs typeface="Calibri" panose="020F0502020204030204" pitchFamily="34" charset="0"/>
              </a:rPr>
              <a:t>KHÁI NIỆM NHIỆT NÓNG CHẢY RIÊNG</a:t>
            </a:r>
            <a:endParaRPr lang="vi-VN" sz="2800" b="1" dirty="0">
              <a:solidFill>
                <a:schemeClr val="bg1"/>
              </a:solidFill>
              <a:latin typeface="#9Slide03 BoosterNextFYBlack" panose="02000A03000000020004" pitchFamily="2" charset="0"/>
              <a:cs typeface="Calibri" panose="020F0502020204030204" pitchFamily="34" charset="0"/>
            </a:endParaRPr>
          </a:p>
        </p:txBody>
      </p:sp>
      <p:sp>
        <p:nvSpPr>
          <p:cNvPr id="25" name="TextBox 24">
            <a:extLst>
              <a:ext uri="{FF2B5EF4-FFF2-40B4-BE49-F238E27FC236}">
                <a16:creationId xmlns:a16="http://schemas.microsoft.com/office/drawing/2014/main" id="{F686507C-99B1-4EEA-92D1-B665DD4256CE}"/>
              </a:ext>
            </a:extLst>
          </p:cNvPr>
          <p:cNvSpPr txBox="1"/>
          <p:nvPr/>
        </p:nvSpPr>
        <p:spPr>
          <a:xfrm>
            <a:off x="617702" y="2963700"/>
            <a:ext cx="2194509"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1. </a:t>
            </a:r>
            <a:r>
              <a:rPr lang="en-US" sz="2800" b="1" kern="1200" dirty="0" err="1">
                <a:solidFill>
                  <a:schemeClr val="bg1"/>
                </a:solidFill>
                <a:effectLst/>
                <a:latin typeface="Arimo"/>
              </a:rPr>
              <a:t>Hệ</a:t>
            </a:r>
            <a:r>
              <a:rPr lang="en-US" sz="2800" b="1" kern="1200" dirty="0">
                <a:solidFill>
                  <a:schemeClr val="bg1"/>
                </a:solidFill>
                <a:effectLst/>
                <a:latin typeface="Arimo"/>
              </a:rPr>
              <a:t> </a:t>
            </a:r>
            <a:r>
              <a:rPr lang="en-US" sz="2800" b="1" kern="1200" dirty="0" err="1">
                <a:solidFill>
                  <a:schemeClr val="bg1"/>
                </a:solidFill>
                <a:effectLst/>
                <a:latin typeface="Arimo"/>
              </a:rPr>
              <a:t>thức</a:t>
            </a:r>
            <a:endParaRPr lang="en-US" dirty="0">
              <a:solidFill>
                <a:schemeClr val="bg1"/>
              </a:solidFill>
              <a:effectLst/>
            </a:endParaRPr>
          </a:p>
        </p:txBody>
      </p:sp>
      <p:sp>
        <p:nvSpPr>
          <p:cNvPr id="29" name="TextBox 28">
            <a:extLst>
              <a:ext uri="{FF2B5EF4-FFF2-40B4-BE49-F238E27FC236}">
                <a16:creationId xmlns:a16="http://schemas.microsoft.com/office/drawing/2014/main" id="{C5937124-EEBE-47A6-80C4-5E736951838A}"/>
              </a:ext>
            </a:extLst>
          </p:cNvPr>
          <p:cNvSpPr txBox="1"/>
          <p:nvPr/>
        </p:nvSpPr>
        <p:spPr>
          <a:xfrm>
            <a:off x="617702" y="3722386"/>
            <a:ext cx="2507380"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2. </a:t>
            </a:r>
            <a:r>
              <a:rPr lang="en-US" sz="2800" b="1" kern="1200" dirty="0" err="1">
                <a:solidFill>
                  <a:schemeClr val="bg1"/>
                </a:solidFill>
                <a:effectLst/>
                <a:latin typeface="Arimo"/>
              </a:rPr>
              <a:t>Định</a:t>
            </a:r>
            <a:r>
              <a:rPr lang="en-US" sz="2800" b="1" kern="1200" dirty="0">
                <a:solidFill>
                  <a:schemeClr val="bg1"/>
                </a:solidFill>
                <a:effectLst/>
                <a:latin typeface="Arimo"/>
              </a:rPr>
              <a:t> </a:t>
            </a:r>
            <a:r>
              <a:rPr lang="en-US" sz="2800" b="1" kern="1200" dirty="0" err="1">
                <a:solidFill>
                  <a:schemeClr val="bg1"/>
                </a:solidFill>
                <a:effectLst/>
                <a:latin typeface="Arimo"/>
              </a:rPr>
              <a:t>nghĩa</a:t>
            </a:r>
            <a:endParaRPr lang="en-US" dirty="0">
              <a:solidFill>
                <a:schemeClr val="bg1"/>
              </a:solidFill>
              <a:effectLst/>
            </a:endParaRPr>
          </a:p>
        </p:txBody>
      </p:sp>
      <p:sp>
        <p:nvSpPr>
          <p:cNvPr id="42" name="TextBox 41" descr="n26 fb Tran Phu">
            <a:extLst>
              <a:ext uri="{FF2B5EF4-FFF2-40B4-BE49-F238E27FC236}">
                <a16:creationId xmlns:a16="http://schemas.microsoft.com/office/drawing/2014/main" id="{914DFD15-491F-4ABE-847B-4529C434F118}"/>
              </a:ext>
            </a:extLst>
          </p:cNvPr>
          <p:cNvSpPr txBox="1"/>
          <p:nvPr/>
        </p:nvSpPr>
        <p:spPr>
          <a:xfrm>
            <a:off x="3739136" y="1056494"/>
            <a:ext cx="7690864" cy="954107"/>
          </a:xfrm>
          <a:prstGeom prst="rect">
            <a:avLst/>
          </a:prstGeom>
          <a:noFill/>
        </p:spPr>
        <p:txBody>
          <a:bodyPr wrap="square">
            <a:spAutoFit/>
          </a:bodyPr>
          <a:lstStyle/>
          <a:p>
            <a:pPr algn="ctr"/>
            <a:r>
              <a:rPr lang="vi-VN" sz="2800" b="1" i="1" dirty="0">
                <a:latin typeface="Cambria" panose="02040503050406030204" pitchFamily="18" charset="0"/>
                <a:ea typeface="Cambria" panose="02040503050406030204" pitchFamily="18" charset="0"/>
              </a:rPr>
              <a:t>II. THỰC HÀNH ĐO NHIỆT NÓNG CHẢY RIÊNG CỦA NƯỚC ĐÁ</a:t>
            </a:r>
            <a:endParaRPr lang="vi-VN" sz="2800" dirty="0">
              <a:latin typeface="Cambria" panose="02040503050406030204" pitchFamily="18" charset="0"/>
              <a:ea typeface="Cambria" panose="02040503050406030204" pitchFamily="18" charset="0"/>
            </a:endParaRPr>
          </a:p>
        </p:txBody>
      </p:sp>
      <p:sp>
        <p:nvSpPr>
          <p:cNvPr id="14" name="Speech Bubble: Rectangle 13" descr="n26 fb Tran Phu">
            <a:extLst>
              <a:ext uri="{FF2B5EF4-FFF2-40B4-BE49-F238E27FC236}">
                <a16:creationId xmlns:a16="http://schemas.microsoft.com/office/drawing/2014/main" id="{6B44E780-C309-4768-B10F-5C8A4A2168F3}"/>
              </a:ext>
            </a:extLst>
          </p:cNvPr>
          <p:cNvSpPr/>
          <p:nvPr/>
        </p:nvSpPr>
        <p:spPr>
          <a:xfrm>
            <a:off x="3739136" y="2010601"/>
            <a:ext cx="8172881" cy="1634446"/>
          </a:xfrm>
          <a:prstGeom prst="wedgeRectCallout">
            <a:avLst>
              <a:gd name="adj1" fmla="val -37279"/>
              <a:gd name="adj2" fmla="val 77048"/>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Cambria" panose="02040503050406030204" pitchFamily="18" charset="0"/>
                <a:ea typeface="Cambria" panose="02040503050406030204" pitchFamily="18" charset="0"/>
              </a:rPr>
              <a:t>Nhiệt lượng làm các viên nước đá trong nhiệt lượng kế nóng chảy được lấy từ đâu?</a:t>
            </a:r>
          </a:p>
        </p:txBody>
      </p:sp>
      <p:pic>
        <p:nvPicPr>
          <p:cNvPr id="16" name="Picture 2" descr="n26 fb Tran Phu">
            <a:extLst>
              <a:ext uri="{FF2B5EF4-FFF2-40B4-BE49-F238E27FC236}">
                <a16:creationId xmlns:a16="http://schemas.microsoft.com/office/drawing/2014/main" id="{626316CA-F6C0-4DE7-9C29-E8F1C4D494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8688" y="3553011"/>
            <a:ext cx="3533775" cy="35337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DDC4A7F-8D05-4F19-A03C-763378C9FEED}"/>
              </a:ext>
            </a:extLst>
          </p:cNvPr>
          <p:cNvSpPr txBox="1"/>
          <p:nvPr/>
        </p:nvSpPr>
        <p:spPr>
          <a:xfrm>
            <a:off x="150851" y="4529935"/>
            <a:ext cx="3376880" cy="1384995"/>
          </a:xfrm>
          <a:prstGeom prst="rect">
            <a:avLst/>
          </a:prstGeom>
          <a:noFill/>
        </p:spPr>
        <p:txBody>
          <a:bodyPr wrap="square">
            <a:spAutoFit/>
          </a:bodyPr>
          <a:lstStyle/>
          <a:p>
            <a:pPr marL="0" algn="ctr" rtl="0" eaLnBrk="1" latinLnBrk="0" hangingPunct="1">
              <a:spcBef>
                <a:spcPts val="0"/>
              </a:spcBef>
              <a:spcAft>
                <a:spcPts val="0"/>
              </a:spcAft>
            </a:pPr>
            <a:r>
              <a:rPr lang="vi-VN" sz="2800" b="1" kern="1200" dirty="0">
                <a:solidFill>
                  <a:srgbClr val="FF0000"/>
                </a:solidFill>
                <a:effectLst/>
                <a:latin typeface="#9Slide03 BoosterNextFYBlack" panose="02000A03000000020004"/>
                <a:cs typeface="Calibri" panose="020F0502020204030204" pitchFamily="34" charset="0"/>
              </a:rPr>
              <a:t>II. </a:t>
            </a:r>
            <a:r>
              <a:rPr lang="en-US" sz="2800" b="1" kern="1200" dirty="0">
                <a:solidFill>
                  <a:srgbClr val="FF0000"/>
                </a:solidFill>
                <a:effectLst/>
                <a:latin typeface="#9Slide03 BoosterNextFYBlack" panose="02000A03000000020004"/>
                <a:cs typeface="Calibri" panose="020F0502020204030204" pitchFamily="34" charset="0"/>
              </a:rPr>
              <a:t>THỰC HÀNH ĐO NHIỆT NÓNG CHẢY RIÊNG CỦA NƯỚC ĐÁ</a:t>
            </a:r>
            <a:endParaRPr lang="en-US" dirty="0">
              <a:solidFill>
                <a:srgbClr val="FF0000"/>
              </a:solidFill>
              <a:effectLst/>
            </a:endParaRPr>
          </a:p>
        </p:txBody>
      </p:sp>
    </p:spTree>
    <p:extLst>
      <p:ext uri="{BB962C8B-B14F-4D97-AF65-F5344CB8AC3E}">
        <p14:creationId xmlns:p14="http://schemas.microsoft.com/office/powerpoint/2010/main" val="38472837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3352FDE9-A4C7-4E3C-89AD-EB4CECAFD2F4}"/>
              </a:ext>
            </a:extLst>
          </p:cNvPr>
          <p:cNvSpPr/>
          <p:nvPr/>
        </p:nvSpPr>
        <p:spPr>
          <a:xfrm>
            <a:off x="-1" y="0"/>
            <a:ext cx="12192001" cy="1044654"/>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5" name="Rectangle: Folded Corner 14">
            <a:extLst>
              <a:ext uri="{FF2B5EF4-FFF2-40B4-BE49-F238E27FC236}">
                <a16:creationId xmlns:a16="http://schemas.microsoft.com/office/drawing/2014/main" id="{C6B21974-883F-41C9-935D-A9E306899C53}"/>
              </a:ext>
            </a:extLst>
          </p:cNvPr>
          <p:cNvSpPr/>
          <p:nvPr/>
        </p:nvSpPr>
        <p:spPr>
          <a:xfrm rot="5400000">
            <a:off x="-1114402" y="2143751"/>
            <a:ext cx="5828651" cy="3599848"/>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8" name="TextBox 17" descr="n26 fb Tran Phu">
            <a:extLst>
              <a:ext uri="{FF2B5EF4-FFF2-40B4-BE49-F238E27FC236}">
                <a16:creationId xmlns:a16="http://schemas.microsoft.com/office/drawing/2014/main" id="{FF63DAC3-4A58-455A-9507-FDE598F46DE3}"/>
              </a:ext>
            </a:extLst>
          </p:cNvPr>
          <p:cNvSpPr txBox="1"/>
          <p:nvPr/>
        </p:nvSpPr>
        <p:spPr>
          <a:xfrm>
            <a:off x="1028619" y="106019"/>
            <a:ext cx="10134759" cy="923330"/>
          </a:xfrm>
          <a:prstGeom prst="rect">
            <a:avLst/>
          </a:prstGeom>
          <a:noFill/>
        </p:spPr>
        <p:txBody>
          <a:bodyPr wrap="square" rtlCol="0">
            <a:spAutoFit/>
          </a:bodyPr>
          <a:lstStyle/>
          <a:p>
            <a:pPr>
              <a:defRPr/>
            </a:pPr>
            <a:r>
              <a:rPr kumimoji="0" lang="en-US" sz="5400" b="0" i="0" u="none" strike="noStrike" kern="1200" cap="none" spc="0" normalizeH="0" baseline="0" noProof="0" dirty="0">
                <a:ln>
                  <a:noFill/>
                </a:ln>
                <a:solidFill>
                  <a:schemeClr val="bg1"/>
                </a:solidFill>
                <a:effectLst/>
                <a:uLnTx/>
                <a:uFillTx/>
                <a:latin typeface="Bahnschrift SemiBold" panose="020B0502040204020203" pitchFamily="34" charset="0"/>
              </a:rPr>
              <a:t>BÀI </a:t>
            </a:r>
            <a:r>
              <a:rPr kumimoji="0" lang="vi-VN" sz="5400" b="0" i="0" u="none" strike="noStrike" kern="1200" cap="none" spc="0" normalizeH="0" baseline="0" noProof="0" dirty="0">
                <a:ln>
                  <a:noFill/>
                </a:ln>
                <a:solidFill>
                  <a:schemeClr val="bg1"/>
                </a:solidFill>
                <a:effectLst/>
                <a:uLnTx/>
                <a:uFillTx/>
                <a:latin typeface="Bahnschrift SemiBold" panose="020B0502040204020203" pitchFamily="34" charset="0"/>
              </a:rPr>
              <a:t>5: </a:t>
            </a:r>
            <a:r>
              <a:rPr lang="en-US" sz="5400" b="1" dirty="0">
                <a:solidFill>
                  <a:schemeClr val="bg1"/>
                </a:solidFill>
                <a:latin typeface="Bahnschrift SemiBold" panose="020B0502040204020203" pitchFamily="34" charset="0"/>
                <a:ea typeface="Cambria" panose="02040503050406030204" pitchFamily="18" charset="0"/>
              </a:rPr>
              <a:t>NHIỆT NÓNG CHẢY RIÊNG</a:t>
            </a:r>
          </a:p>
        </p:txBody>
      </p:sp>
      <p:sp>
        <p:nvSpPr>
          <p:cNvPr id="21" name="TextBox 20" descr="n26 fb Tran Phu">
            <a:extLst>
              <a:ext uri="{FF2B5EF4-FFF2-40B4-BE49-F238E27FC236}">
                <a16:creationId xmlns:a16="http://schemas.microsoft.com/office/drawing/2014/main" id="{2765BE00-0609-4D8F-B4C5-AF959E305E3F}"/>
              </a:ext>
            </a:extLst>
          </p:cNvPr>
          <p:cNvSpPr txBox="1"/>
          <p:nvPr/>
        </p:nvSpPr>
        <p:spPr>
          <a:xfrm>
            <a:off x="293616" y="1841397"/>
            <a:ext cx="3091349" cy="954107"/>
          </a:xfrm>
          <a:prstGeom prst="rect">
            <a:avLst/>
          </a:prstGeom>
          <a:noFill/>
        </p:spPr>
        <p:txBody>
          <a:bodyPr wrap="square" rtlCol="0">
            <a:spAutoFit/>
          </a:bodyPr>
          <a:lstStyle/>
          <a:p>
            <a:pPr algn="ctr"/>
            <a:r>
              <a:rPr lang="vi-VN" sz="2800" b="1" dirty="0">
                <a:solidFill>
                  <a:schemeClr val="bg1"/>
                </a:solidFill>
                <a:latin typeface="#9Slide03 BoosterNextFYBlack" panose="02000A03000000020004" pitchFamily="2" charset="0"/>
                <a:cs typeface="Calibri" panose="020F0502020204030204" pitchFamily="34" charset="0"/>
              </a:rPr>
              <a:t>I. </a:t>
            </a:r>
            <a:r>
              <a:rPr lang="en-US" sz="2800" b="1" dirty="0">
                <a:solidFill>
                  <a:schemeClr val="bg1"/>
                </a:solidFill>
                <a:latin typeface="#9Slide03 BoosterNextFYBlack" panose="02000A03000000020004" pitchFamily="2" charset="0"/>
                <a:cs typeface="Calibri" panose="020F0502020204030204" pitchFamily="34" charset="0"/>
              </a:rPr>
              <a:t>KHÁI NIỆM NHIỆT NÓNG CHẢY RIÊNG</a:t>
            </a:r>
            <a:endParaRPr lang="vi-VN" sz="2800" b="1" dirty="0">
              <a:solidFill>
                <a:schemeClr val="bg1"/>
              </a:solidFill>
              <a:latin typeface="#9Slide03 BoosterNextFYBlack" panose="02000A03000000020004" pitchFamily="2" charset="0"/>
              <a:cs typeface="Calibri" panose="020F0502020204030204" pitchFamily="34" charset="0"/>
            </a:endParaRPr>
          </a:p>
        </p:txBody>
      </p:sp>
      <p:sp>
        <p:nvSpPr>
          <p:cNvPr id="25" name="TextBox 24">
            <a:extLst>
              <a:ext uri="{FF2B5EF4-FFF2-40B4-BE49-F238E27FC236}">
                <a16:creationId xmlns:a16="http://schemas.microsoft.com/office/drawing/2014/main" id="{F686507C-99B1-4EEA-92D1-B665DD4256CE}"/>
              </a:ext>
            </a:extLst>
          </p:cNvPr>
          <p:cNvSpPr txBox="1"/>
          <p:nvPr/>
        </p:nvSpPr>
        <p:spPr>
          <a:xfrm>
            <a:off x="617702" y="2963700"/>
            <a:ext cx="2194509"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1. </a:t>
            </a:r>
            <a:r>
              <a:rPr lang="en-US" sz="2800" b="1" kern="1200" dirty="0" err="1">
                <a:solidFill>
                  <a:schemeClr val="bg1"/>
                </a:solidFill>
                <a:effectLst/>
                <a:latin typeface="Arimo"/>
              </a:rPr>
              <a:t>Hệ</a:t>
            </a:r>
            <a:r>
              <a:rPr lang="en-US" sz="2800" b="1" kern="1200" dirty="0">
                <a:solidFill>
                  <a:schemeClr val="bg1"/>
                </a:solidFill>
                <a:effectLst/>
                <a:latin typeface="Arimo"/>
              </a:rPr>
              <a:t> </a:t>
            </a:r>
            <a:r>
              <a:rPr lang="en-US" sz="2800" b="1" kern="1200" dirty="0" err="1">
                <a:solidFill>
                  <a:schemeClr val="bg1"/>
                </a:solidFill>
                <a:effectLst/>
                <a:latin typeface="Arimo"/>
              </a:rPr>
              <a:t>thức</a:t>
            </a:r>
            <a:endParaRPr lang="en-US" dirty="0">
              <a:solidFill>
                <a:schemeClr val="bg1"/>
              </a:solidFill>
              <a:effectLst/>
            </a:endParaRPr>
          </a:p>
        </p:txBody>
      </p:sp>
      <p:sp>
        <p:nvSpPr>
          <p:cNvPr id="29" name="TextBox 28">
            <a:extLst>
              <a:ext uri="{FF2B5EF4-FFF2-40B4-BE49-F238E27FC236}">
                <a16:creationId xmlns:a16="http://schemas.microsoft.com/office/drawing/2014/main" id="{C5937124-EEBE-47A6-80C4-5E736951838A}"/>
              </a:ext>
            </a:extLst>
          </p:cNvPr>
          <p:cNvSpPr txBox="1"/>
          <p:nvPr/>
        </p:nvSpPr>
        <p:spPr>
          <a:xfrm>
            <a:off x="617702" y="3722386"/>
            <a:ext cx="2507380"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2. </a:t>
            </a:r>
            <a:r>
              <a:rPr lang="en-US" sz="2800" b="1" kern="1200" dirty="0" err="1">
                <a:solidFill>
                  <a:schemeClr val="bg1"/>
                </a:solidFill>
                <a:effectLst/>
                <a:latin typeface="Arimo"/>
              </a:rPr>
              <a:t>Định</a:t>
            </a:r>
            <a:r>
              <a:rPr lang="en-US" sz="2800" b="1" kern="1200" dirty="0">
                <a:solidFill>
                  <a:schemeClr val="bg1"/>
                </a:solidFill>
                <a:effectLst/>
                <a:latin typeface="Arimo"/>
              </a:rPr>
              <a:t> </a:t>
            </a:r>
            <a:r>
              <a:rPr lang="en-US" sz="2800" b="1" kern="1200" dirty="0" err="1">
                <a:solidFill>
                  <a:schemeClr val="bg1"/>
                </a:solidFill>
                <a:effectLst/>
                <a:latin typeface="Arimo"/>
              </a:rPr>
              <a:t>nghĩa</a:t>
            </a:r>
            <a:endParaRPr lang="en-US" dirty="0">
              <a:solidFill>
                <a:schemeClr val="bg1"/>
              </a:solidFill>
              <a:effectLst/>
            </a:endParaRPr>
          </a:p>
        </p:txBody>
      </p:sp>
      <p:sp>
        <p:nvSpPr>
          <p:cNvPr id="42" name="TextBox 41" descr="n26 fb Tran Phu">
            <a:extLst>
              <a:ext uri="{FF2B5EF4-FFF2-40B4-BE49-F238E27FC236}">
                <a16:creationId xmlns:a16="http://schemas.microsoft.com/office/drawing/2014/main" id="{914DFD15-491F-4ABE-847B-4529C434F118}"/>
              </a:ext>
            </a:extLst>
          </p:cNvPr>
          <p:cNvSpPr txBox="1"/>
          <p:nvPr/>
        </p:nvSpPr>
        <p:spPr>
          <a:xfrm>
            <a:off x="3739136" y="1056494"/>
            <a:ext cx="7690864" cy="954107"/>
          </a:xfrm>
          <a:prstGeom prst="rect">
            <a:avLst/>
          </a:prstGeom>
          <a:noFill/>
        </p:spPr>
        <p:txBody>
          <a:bodyPr wrap="square">
            <a:spAutoFit/>
          </a:bodyPr>
          <a:lstStyle/>
          <a:p>
            <a:pPr algn="ctr"/>
            <a:r>
              <a:rPr lang="vi-VN" sz="2800" b="1" i="1" dirty="0">
                <a:latin typeface="Cambria" panose="02040503050406030204" pitchFamily="18" charset="0"/>
                <a:ea typeface="Cambria" panose="02040503050406030204" pitchFamily="18" charset="0"/>
              </a:rPr>
              <a:t>II. THỰC HÀNH ĐO NHIỆT NÓNG CHẢY RIÊNG CỦA NƯỚC ĐÁ</a:t>
            </a:r>
            <a:endParaRPr lang="vi-VN" sz="2800" dirty="0">
              <a:latin typeface="Cambria" panose="02040503050406030204" pitchFamily="18" charset="0"/>
              <a:ea typeface="Cambria" panose="02040503050406030204" pitchFamily="18" charset="0"/>
            </a:endParaRPr>
          </a:p>
        </p:txBody>
      </p:sp>
      <p:sp>
        <p:nvSpPr>
          <p:cNvPr id="12" name="Rectangle: Folded Corner 11" descr="n26 fb Tran Phu">
            <a:extLst>
              <a:ext uri="{FF2B5EF4-FFF2-40B4-BE49-F238E27FC236}">
                <a16:creationId xmlns:a16="http://schemas.microsoft.com/office/drawing/2014/main" id="{87BB2FFD-C73F-48BC-856C-C282562EABB2}"/>
              </a:ext>
            </a:extLst>
          </p:cNvPr>
          <p:cNvSpPr/>
          <p:nvPr/>
        </p:nvSpPr>
        <p:spPr>
          <a:xfrm>
            <a:off x="3968232" y="2515886"/>
            <a:ext cx="7895715" cy="3495926"/>
          </a:xfrm>
          <a:prstGeom prst="foldedCorner">
            <a:avLst>
              <a:gd name="adj" fmla="val 8367"/>
            </a:avLst>
          </a:prstGeom>
          <a:solidFill>
            <a:srgbClr val="CDF0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Cambria" panose="02040503050406030204" pitchFamily="18" charset="0"/>
                <a:ea typeface="Cambria" panose="02040503050406030204" pitchFamily="18" charset="0"/>
              </a:rPr>
              <a:t>- Khi các viên nước đá trong nhiệt lượng kế nóng chảy, nhiệt lượng cung cấp để làm cho nước đá chuyển từ trạng thái rắn sang trạng thái lỏng được lấy từ môi trường xung quanh. Trong trường hợp này, nhiệt lượng chủ yếu đến từ nhiệt độ cao hơn của môi trường so với nhiệt độ của nước đá, khiến cho nước đá hấp thụ nhiệt lượng để nóng chảy.</a:t>
            </a:r>
            <a:endParaRPr lang="vi-VN" sz="2800" dirty="0">
              <a:solidFill>
                <a:schemeClr val="tx1"/>
              </a:solidFill>
              <a:effectLst/>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371EB98B-281E-41DD-A9C5-DC3C3D9AA07B}"/>
              </a:ext>
            </a:extLst>
          </p:cNvPr>
          <p:cNvSpPr txBox="1"/>
          <p:nvPr/>
        </p:nvSpPr>
        <p:spPr>
          <a:xfrm>
            <a:off x="150851" y="4529935"/>
            <a:ext cx="3376880" cy="1384995"/>
          </a:xfrm>
          <a:prstGeom prst="rect">
            <a:avLst/>
          </a:prstGeom>
          <a:noFill/>
        </p:spPr>
        <p:txBody>
          <a:bodyPr wrap="square">
            <a:spAutoFit/>
          </a:bodyPr>
          <a:lstStyle/>
          <a:p>
            <a:pPr marL="0" algn="ctr" rtl="0" eaLnBrk="1" latinLnBrk="0" hangingPunct="1">
              <a:spcBef>
                <a:spcPts val="0"/>
              </a:spcBef>
              <a:spcAft>
                <a:spcPts val="0"/>
              </a:spcAft>
            </a:pPr>
            <a:r>
              <a:rPr lang="vi-VN" sz="2800" b="1" kern="1200" dirty="0">
                <a:solidFill>
                  <a:srgbClr val="FF0000"/>
                </a:solidFill>
                <a:effectLst/>
                <a:latin typeface="#9Slide03 BoosterNextFYBlack" panose="02000A03000000020004"/>
                <a:cs typeface="Calibri" panose="020F0502020204030204" pitchFamily="34" charset="0"/>
              </a:rPr>
              <a:t>II. </a:t>
            </a:r>
            <a:r>
              <a:rPr lang="en-US" sz="2800" b="1" kern="1200" dirty="0">
                <a:solidFill>
                  <a:srgbClr val="FF0000"/>
                </a:solidFill>
                <a:effectLst/>
                <a:latin typeface="#9Slide03 BoosterNextFYBlack" panose="02000A03000000020004"/>
                <a:cs typeface="Calibri" panose="020F0502020204030204" pitchFamily="34" charset="0"/>
              </a:rPr>
              <a:t>THỰC HÀNH ĐO NHIỆT NÓNG CHẢY RIÊNG CỦA NƯỚC ĐÁ</a:t>
            </a:r>
            <a:endParaRPr lang="en-US" dirty="0">
              <a:solidFill>
                <a:srgbClr val="FF0000"/>
              </a:solidFill>
              <a:effectLst/>
            </a:endParaRPr>
          </a:p>
        </p:txBody>
      </p:sp>
    </p:spTree>
    <p:extLst>
      <p:ext uri="{BB962C8B-B14F-4D97-AF65-F5344CB8AC3E}">
        <p14:creationId xmlns:p14="http://schemas.microsoft.com/office/powerpoint/2010/main" val="29941661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3352FDE9-A4C7-4E3C-89AD-EB4CECAFD2F4}"/>
              </a:ext>
            </a:extLst>
          </p:cNvPr>
          <p:cNvSpPr/>
          <p:nvPr/>
        </p:nvSpPr>
        <p:spPr>
          <a:xfrm>
            <a:off x="-1" y="0"/>
            <a:ext cx="12192001" cy="1044654"/>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5" name="Rectangle: Folded Corner 14">
            <a:extLst>
              <a:ext uri="{FF2B5EF4-FFF2-40B4-BE49-F238E27FC236}">
                <a16:creationId xmlns:a16="http://schemas.microsoft.com/office/drawing/2014/main" id="{C6B21974-883F-41C9-935D-A9E306899C53}"/>
              </a:ext>
            </a:extLst>
          </p:cNvPr>
          <p:cNvSpPr/>
          <p:nvPr/>
        </p:nvSpPr>
        <p:spPr>
          <a:xfrm rot="5400000">
            <a:off x="-1114402" y="2143751"/>
            <a:ext cx="5828651" cy="3599848"/>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8" name="TextBox 17" descr="n26 fb Tran Phu">
            <a:extLst>
              <a:ext uri="{FF2B5EF4-FFF2-40B4-BE49-F238E27FC236}">
                <a16:creationId xmlns:a16="http://schemas.microsoft.com/office/drawing/2014/main" id="{FF63DAC3-4A58-455A-9507-FDE598F46DE3}"/>
              </a:ext>
            </a:extLst>
          </p:cNvPr>
          <p:cNvSpPr txBox="1"/>
          <p:nvPr/>
        </p:nvSpPr>
        <p:spPr>
          <a:xfrm>
            <a:off x="1028619" y="106019"/>
            <a:ext cx="10134759" cy="923330"/>
          </a:xfrm>
          <a:prstGeom prst="rect">
            <a:avLst/>
          </a:prstGeom>
          <a:noFill/>
        </p:spPr>
        <p:txBody>
          <a:bodyPr wrap="square" rtlCol="0">
            <a:spAutoFit/>
          </a:bodyPr>
          <a:lstStyle/>
          <a:p>
            <a:pPr>
              <a:defRPr/>
            </a:pPr>
            <a:r>
              <a:rPr kumimoji="0" lang="en-US" sz="5400" b="0" i="0" u="none" strike="noStrike" kern="1200" cap="none" spc="0" normalizeH="0" baseline="0" noProof="0" dirty="0">
                <a:ln>
                  <a:noFill/>
                </a:ln>
                <a:solidFill>
                  <a:schemeClr val="bg1"/>
                </a:solidFill>
                <a:effectLst/>
                <a:uLnTx/>
                <a:uFillTx/>
                <a:latin typeface="Bahnschrift SemiBold" panose="020B0502040204020203" pitchFamily="34" charset="0"/>
              </a:rPr>
              <a:t>BÀI </a:t>
            </a:r>
            <a:r>
              <a:rPr kumimoji="0" lang="vi-VN" sz="5400" b="0" i="0" u="none" strike="noStrike" kern="1200" cap="none" spc="0" normalizeH="0" baseline="0" noProof="0" dirty="0">
                <a:ln>
                  <a:noFill/>
                </a:ln>
                <a:solidFill>
                  <a:schemeClr val="bg1"/>
                </a:solidFill>
                <a:effectLst/>
                <a:uLnTx/>
                <a:uFillTx/>
                <a:latin typeface="Bahnschrift SemiBold" panose="020B0502040204020203" pitchFamily="34" charset="0"/>
              </a:rPr>
              <a:t>5: </a:t>
            </a:r>
            <a:r>
              <a:rPr lang="en-US" sz="5400" b="1" dirty="0">
                <a:solidFill>
                  <a:schemeClr val="bg1"/>
                </a:solidFill>
                <a:latin typeface="Bahnschrift SemiBold" panose="020B0502040204020203" pitchFamily="34" charset="0"/>
                <a:ea typeface="Cambria" panose="02040503050406030204" pitchFamily="18" charset="0"/>
              </a:rPr>
              <a:t>NHIỆT NÓNG CHẢY RIÊNG</a:t>
            </a:r>
          </a:p>
        </p:txBody>
      </p:sp>
      <p:sp>
        <p:nvSpPr>
          <p:cNvPr id="21" name="TextBox 20" descr="n26 fb Tran Phu">
            <a:extLst>
              <a:ext uri="{FF2B5EF4-FFF2-40B4-BE49-F238E27FC236}">
                <a16:creationId xmlns:a16="http://schemas.microsoft.com/office/drawing/2014/main" id="{2765BE00-0609-4D8F-B4C5-AF959E305E3F}"/>
              </a:ext>
            </a:extLst>
          </p:cNvPr>
          <p:cNvSpPr txBox="1"/>
          <p:nvPr/>
        </p:nvSpPr>
        <p:spPr>
          <a:xfrm>
            <a:off x="293616" y="1841397"/>
            <a:ext cx="3091349" cy="954107"/>
          </a:xfrm>
          <a:prstGeom prst="rect">
            <a:avLst/>
          </a:prstGeom>
          <a:noFill/>
        </p:spPr>
        <p:txBody>
          <a:bodyPr wrap="square" rtlCol="0">
            <a:spAutoFit/>
          </a:bodyPr>
          <a:lstStyle/>
          <a:p>
            <a:pPr algn="ctr"/>
            <a:r>
              <a:rPr lang="vi-VN" sz="2800" b="1" dirty="0">
                <a:solidFill>
                  <a:schemeClr val="bg1"/>
                </a:solidFill>
                <a:latin typeface="#9Slide03 BoosterNextFYBlack" panose="02000A03000000020004" pitchFamily="2" charset="0"/>
                <a:cs typeface="Calibri" panose="020F0502020204030204" pitchFamily="34" charset="0"/>
              </a:rPr>
              <a:t>I. </a:t>
            </a:r>
            <a:r>
              <a:rPr lang="en-US" sz="2800" b="1" dirty="0">
                <a:solidFill>
                  <a:schemeClr val="bg1"/>
                </a:solidFill>
                <a:latin typeface="#9Slide03 BoosterNextFYBlack" panose="02000A03000000020004" pitchFamily="2" charset="0"/>
                <a:cs typeface="Calibri" panose="020F0502020204030204" pitchFamily="34" charset="0"/>
              </a:rPr>
              <a:t>KHÁI NIỆM NHIỆT NÓNG CHẢY RIÊNG</a:t>
            </a:r>
            <a:endParaRPr lang="vi-VN" sz="2800" b="1" dirty="0">
              <a:solidFill>
                <a:schemeClr val="bg1"/>
              </a:solidFill>
              <a:latin typeface="#9Slide03 BoosterNextFYBlack" panose="02000A03000000020004" pitchFamily="2" charset="0"/>
              <a:cs typeface="Calibri" panose="020F0502020204030204" pitchFamily="34" charset="0"/>
            </a:endParaRPr>
          </a:p>
        </p:txBody>
      </p:sp>
      <p:sp>
        <p:nvSpPr>
          <p:cNvPr id="25" name="TextBox 24">
            <a:extLst>
              <a:ext uri="{FF2B5EF4-FFF2-40B4-BE49-F238E27FC236}">
                <a16:creationId xmlns:a16="http://schemas.microsoft.com/office/drawing/2014/main" id="{F686507C-99B1-4EEA-92D1-B665DD4256CE}"/>
              </a:ext>
            </a:extLst>
          </p:cNvPr>
          <p:cNvSpPr txBox="1"/>
          <p:nvPr/>
        </p:nvSpPr>
        <p:spPr>
          <a:xfrm>
            <a:off x="617702" y="2963700"/>
            <a:ext cx="2194509"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1. </a:t>
            </a:r>
            <a:r>
              <a:rPr lang="en-US" sz="2800" b="1" kern="1200" dirty="0" err="1">
                <a:solidFill>
                  <a:schemeClr val="bg1"/>
                </a:solidFill>
                <a:effectLst/>
                <a:latin typeface="Arimo"/>
              </a:rPr>
              <a:t>Hệ</a:t>
            </a:r>
            <a:r>
              <a:rPr lang="en-US" sz="2800" b="1" kern="1200" dirty="0">
                <a:solidFill>
                  <a:schemeClr val="bg1"/>
                </a:solidFill>
                <a:effectLst/>
                <a:latin typeface="Arimo"/>
              </a:rPr>
              <a:t> </a:t>
            </a:r>
            <a:r>
              <a:rPr lang="en-US" sz="2800" b="1" kern="1200" dirty="0" err="1">
                <a:solidFill>
                  <a:schemeClr val="bg1"/>
                </a:solidFill>
                <a:effectLst/>
                <a:latin typeface="Arimo"/>
              </a:rPr>
              <a:t>thức</a:t>
            </a:r>
            <a:endParaRPr lang="en-US" dirty="0">
              <a:solidFill>
                <a:schemeClr val="bg1"/>
              </a:solidFill>
              <a:effectLst/>
            </a:endParaRPr>
          </a:p>
        </p:txBody>
      </p:sp>
      <p:sp>
        <p:nvSpPr>
          <p:cNvPr id="29" name="TextBox 28">
            <a:extLst>
              <a:ext uri="{FF2B5EF4-FFF2-40B4-BE49-F238E27FC236}">
                <a16:creationId xmlns:a16="http://schemas.microsoft.com/office/drawing/2014/main" id="{C5937124-EEBE-47A6-80C4-5E736951838A}"/>
              </a:ext>
            </a:extLst>
          </p:cNvPr>
          <p:cNvSpPr txBox="1"/>
          <p:nvPr/>
        </p:nvSpPr>
        <p:spPr>
          <a:xfrm>
            <a:off x="617702" y="3722386"/>
            <a:ext cx="2507380"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2. </a:t>
            </a:r>
            <a:r>
              <a:rPr lang="en-US" sz="2800" b="1" kern="1200" dirty="0" err="1">
                <a:solidFill>
                  <a:schemeClr val="bg1"/>
                </a:solidFill>
                <a:effectLst/>
                <a:latin typeface="Arimo"/>
              </a:rPr>
              <a:t>Định</a:t>
            </a:r>
            <a:r>
              <a:rPr lang="en-US" sz="2800" b="1" kern="1200" dirty="0">
                <a:solidFill>
                  <a:schemeClr val="bg1"/>
                </a:solidFill>
                <a:effectLst/>
                <a:latin typeface="Arimo"/>
              </a:rPr>
              <a:t> </a:t>
            </a:r>
            <a:r>
              <a:rPr lang="en-US" sz="2800" b="1" kern="1200" dirty="0" err="1">
                <a:solidFill>
                  <a:schemeClr val="bg1"/>
                </a:solidFill>
                <a:effectLst/>
                <a:latin typeface="Arimo"/>
              </a:rPr>
              <a:t>nghĩa</a:t>
            </a:r>
            <a:endParaRPr lang="en-US" dirty="0">
              <a:solidFill>
                <a:schemeClr val="bg1"/>
              </a:solidFill>
              <a:effectLst/>
            </a:endParaRPr>
          </a:p>
        </p:txBody>
      </p:sp>
      <p:sp>
        <p:nvSpPr>
          <p:cNvPr id="42" name="TextBox 41" descr="n26 fb Tran Phu">
            <a:extLst>
              <a:ext uri="{FF2B5EF4-FFF2-40B4-BE49-F238E27FC236}">
                <a16:creationId xmlns:a16="http://schemas.microsoft.com/office/drawing/2014/main" id="{914DFD15-491F-4ABE-847B-4529C434F118}"/>
              </a:ext>
            </a:extLst>
          </p:cNvPr>
          <p:cNvSpPr txBox="1"/>
          <p:nvPr/>
        </p:nvSpPr>
        <p:spPr>
          <a:xfrm>
            <a:off x="3739136" y="1056494"/>
            <a:ext cx="7690864" cy="954107"/>
          </a:xfrm>
          <a:prstGeom prst="rect">
            <a:avLst/>
          </a:prstGeom>
          <a:noFill/>
        </p:spPr>
        <p:txBody>
          <a:bodyPr wrap="square">
            <a:spAutoFit/>
          </a:bodyPr>
          <a:lstStyle/>
          <a:p>
            <a:pPr algn="ctr"/>
            <a:r>
              <a:rPr lang="vi-VN" sz="2800" b="1" i="1" dirty="0">
                <a:latin typeface="Cambria" panose="02040503050406030204" pitchFamily="18" charset="0"/>
                <a:ea typeface="Cambria" panose="02040503050406030204" pitchFamily="18" charset="0"/>
              </a:rPr>
              <a:t>II. THỰC HÀNH ĐO NHIỆT NÓNG CHẢY RIÊNG CỦA NƯỚC ĐÁ</a:t>
            </a:r>
            <a:endParaRPr lang="vi-VN" sz="2800" dirty="0">
              <a:latin typeface="Cambria" panose="02040503050406030204" pitchFamily="18" charset="0"/>
              <a:ea typeface="Cambria" panose="02040503050406030204" pitchFamily="18" charset="0"/>
            </a:endParaRPr>
          </a:p>
        </p:txBody>
      </p:sp>
      <p:sp>
        <p:nvSpPr>
          <p:cNvPr id="11" name="Speech Bubble: Rectangle 10" descr="n26 fb Tran Phu">
            <a:extLst>
              <a:ext uri="{FF2B5EF4-FFF2-40B4-BE49-F238E27FC236}">
                <a16:creationId xmlns:a16="http://schemas.microsoft.com/office/drawing/2014/main" id="{161F86EC-5DE3-4F81-9F2B-EDAC8DFAE091}"/>
              </a:ext>
            </a:extLst>
          </p:cNvPr>
          <p:cNvSpPr/>
          <p:nvPr/>
        </p:nvSpPr>
        <p:spPr>
          <a:xfrm>
            <a:off x="3957451" y="2466609"/>
            <a:ext cx="4417432" cy="2590289"/>
          </a:xfrm>
          <a:prstGeom prst="wedgeRectCallout">
            <a:avLst>
              <a:gd name="adj1" fmla="val -48491"/>
              <a:gd name="adj2" fmla="val 65447"/>
            </a:avLst>
          </a:prstGeom>
          <a:solidFill>
            <a:srgbClr val="F7DB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Cambria" panose="02040503050406030204" pitchFamily="18" charset="0"/>
                <a:ea typeface="Cambria" panose="02040503050406030204" pitchFamily="18" charset="0"/>
              </a:rPr>
              <a:t>Xác định nhiệt lượng nước đá thu được trong bình nhiệt lượng kế được xác định bằng cách nào?</a:t>
            </a:r>
          </a:p>
        </p:txBody>
      </p:sp>
      <p:pic>
        <p:nvPicPr>
          <p:cNvPr id="13" name="Picture 2" descr="n26 fb Tran Phu">
            <a:extLst>
              <a:ext uri="{FF2B5EF4-FFF2-40B4-BE49-F238E27FC236}">
                <a16:creationId xmlns:a16="http://schemas.microsoft.com/office/drawing/2014/main" id="{E8AB5A25-CEE0-4F9C-A281-EDDFAACCA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2486" y="2466609"/>
            <a:ext cx="2841812" cy="284181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5EEA5C7-7A09-4FD2-9923-E142239D6CFB}"/>
              </a:ext>
            </a:extLst>
          </p:cNvPr>
          <p:cNvSpPr txBox="1"/>
          <p:nvPr/>
        </p:nvSpPr>
        <p:spPr>
          <a:xfrm>
            <a:off x="150851" y="4529935"/>
            <a:ext cx="3376880" cy="1384995"/>
          </a:xfrm>
          <a:prstGeom prst="rect">
            <a:avLst/>
          </a:prstGeom>
          <a:noFill/>
        </p:spPr>
        <p:txBody>
          <a:bodyPr wrap="square">
            <a:spAutoFit/>
          </a:bodyPr>
          <a:lstStyle/>
          <a:p>
            <a:pPr marL="0" algn="ctr" rtl="0" eaLnBrk="1" latinLnBrk="0" hangingPunct="1">
              <a:spcBef>
                <a:spcPts val="0"/>
              </a:spcBef>
              <a:spcAft>
                <a:spcPts val="0"/>
              </a:spcAft>
            </a:pPr>
            <a:r>
              <a:rPr lang="vi-VN" sz="2800" b="1" kern="1200" dirty="0">
                <a:solidFill>
                  <a:srgbClr val="FF0000"/>
                </a:solidFill>
                <a:effectLst/>
                <a:latin typeface="#9Slide03 BoosterNextFYBlack" panose="02000A03000000020004"/>
                <a:cs typeface="Calibri" panose="020F0502020204030204" pitchFamily="34" charset="0"/>
              </a:rPr>
              <a:t>II. </a:t>
            </a:r>
            <a:r>
              <a:rPr lang="en-US" sz="2800" b="1" kern="1200" dirty="0">
                <a:solidFill>
                  <a:srgbClr val="FF0000"/>
                </a:solidFill>
                <a:effectLst/>
                <a:latin typeface="#9Slide03 BoosterNextFYBlack" panose="02000A03000000020004"/>
                <a:cs typeface="Calibri" panose="020F0502020204030204" pitchFamily="34" charset="0"/>
              </a:rPr>
              <a:t>THỰC HÀNH ĐO NHIỆT NÓNG CHẢY RIÊNG CỦA NƯỚC ĐÁ</a:t>
            </a:r>
            <a:endParaRPr lang="en-US" dirty="0">
              <a:solidFill>
                <a:srgbClr val="FF0000"/>
              </a:solidFill>
              <a:effectLst/>
            </a:endParaRPr>
          </a:p>
        </p:txBody>
      </p:sp>
    </p:spTree>
    <p:extLst>
      <p:ext uri="{BB962C8B-B14F-4D97-AF65-F5344CB8AC3E}">
        <p14:creationId xmlns:p14="http://schemas.microsoft.com/office/powerpoint/2010/main" val="24614368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3352FDE9-A4C7-4E3C-89AD-EB4CECAFD2F4}"/>
              </a:ext>
            </a:extLst>
          </p:cNvPr>
          <p:cNvSpPr/>
          <p:nvPr/>
        </p:nvSpPr>
        <p:spPr>
          <a:xfrm>
            <a:off x="-1" y="0"/>
            <a:ext cx="12192001" cy="1044654"/>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5" name="Rectangle: Folded Corner 14">
            <a:extLst>
              <a:ext uri="{FF2B5EF4-FFF2-40B4-BE49-F238E27FC236}">
                <a16:creationId xmlns:a16="http://schemas.microsoft.com/office/drawing/2014/main" id="{C6B21974-883F-41C9-935D-A9E306899C53}"/>
              </a:ext>
            </a:extLst>
          </p:cNvPr>
          <p:cNvSpPr/>
          <p:nvPr/>
        </p:nvSpPr>
        <p:spPr>
          <a:xfrm rot="5400000">
            <a:off x="-1114402" y="2143751"/>
            <a:ext cx="5828651" cy="3599848"/>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8" name="TextBox 17" descr="n26 fb Tran Phu">
            <a:extLst>
              <a:ext uri="{FF2B5EF4-FFF2-40B4-BE49-F238E27FC236}">
                <a16:creationId xmlns:a16="http://schemas.microsoft.com/office/drawing/2014/main" id="{FF63DAC3-4A58-455A-9507-FDE598F46DE3}"/>
              </a:ext>
            </a:extLst>
          </p:cNvPr>
          <p:cNvSpPr txBox="1"/>
          <p:nvPr/>
        </p:nvSpPr>
        <p:spPr>
          <a:xfrm>
            <a:off x="1028619" y="106019"/>
            <a:ext cx="10134759" cy="923330"/>
          </a:xfrm>
          <a:prstGeom prst="rect">
            <a:avLst/>
          </a:prstGeom>
          <a:noFill/>
        </p:spPr>
        <p:txBody>
          <a:bodyPr wrap="square" rtlCol="0">
            <a:spAutoFit/>
          </a:bodyPr>
          <a:lstStyle/>
          <a:p>
            <a:pPr>
              <a:defRPr/>
            </a:pPr>
            <a:r>
              <a:rPr kumimoji="0" lang="en-US" sz="5400" b="0" i="0" u="none" strike="noStrike" kern="1200" cap="none" spc="0" normalizeH="0" baseline="0" noProof="0" dirty="0">
                <a:ln>
                  <a:noFill/>
                </a:ln>
                <a:solidFill>
                  <a:schemeClr val="bg1"/>
                </a:solidFill>
                <a:effectLst/>
                <a:uLnTx/>
                <a:uFillTx/>
                <a:latin typeface="Bahnschrift SemiBold" panose="020B0502040204020203" pitchFamily="34" charset="0"/>
              </a:rPr>
              <a:t>BÀI </a:t>
            </a:r>
            <a:r>
              <a:rPr kumimoji="0" lang="vi-VN" sz="5400" b="0" i="0" u="none" strike="noStrike" kern="1200" cap="none" spc="0" normalizeH="0" baseline="0" noProof="0" dirty="0">
                <a:ln>
                  <a:noFill/>
                </a:ln>
                <a:solidFill>
                  <a:schemeClr val="bg1"/>
                </a:solidFill>
                <a:effectLst/>
                <a:uLnTx/>
                <a:uFillTx/>
                <a:latin typeface="Bahnschrift SemiBold" panose="020B0502040204020203" pitchFamily="34" charset="0"/>
              </a:rPr>
              <a:t>5: </a:t>
            </a:r>
            <a:r>
              <a:rPr lang="en-US" sz="5400" b="1" dirty="0">
                <a:solidFill>
                  <a:schemeClr val="bg1"/>
                </a:solidFill>
                <a:latin typeface="Bahnschrift SemiBold" panose="020B0502040204020203" pitchFamily="34" charset="0"/>
                <a:ea typeface="Cambria" panose="02040503050406030204" pitchFamily="18" charset="0"/>
              </a:rPr>
              <a:t>NHIỆT NÓNG CHẢY RIÊNG</a:t>
            </a:r>
          </a:p>
        </p:txBody>
      </p:sp>
      <p:sp>
        <p:nvSpPr>
          <p:cNvPr id="21" name="TextBox 20" descr="n26 fb Tran Phu">
            <a:extLst>
              <a:ext uri="{FF2B5EF4-FFF2-40B4-BE49-F238E27FC236}">
                <a16:creationId xmlns:a16="http://schemas.microsoft.com/office/drawing/2014/main" id="{2765BE00-0609-4D8F-B4C5-AF959E305E3F}"/>
              </a:ext>
            </a:extLst>
          </p:cNvPr>
          <p:cNvSpPr txBox="1"/>
          <p:nvPr/>
        </p:nvSpPr>
        <p:spPr>
          <a:xfrm>
            <a:off x="293616" y="1841397"/>
            <a:ext cx="3091349" cy="954107"/>
          </a:xfrm>
          <a:prstGeom prst="rect">
            <a:avLst/>
          </a:prstGeom>
          <a:noFill/>
        </p:spPr>
        <p:txBody>
          <a:bodyPr wrap="square" rtlCol="0">
            <a:spAutoFit/>
          </a:bodyPr>
          <a:lstStyle/>
          <a:p>
            <a:pPr algn="ctr"/>
            <a:r>
              <a:rPr lang="vi-VN" sz="2800" b="1" dirty="0">
                <a:solidFill>
                  <a:schemeClr val="bg1"/>
                </a:solidFill>
                <a:latin typeface="#9Slide03 BoosterNextFYBlack" panose="02000A03000000020004" pitchFamily="2" charset="0"/>
                <a:cs typeface="Calibri" panose="020F0502020204030204" pitchFamily="34" charset="0"/>
              </a:rPr>
              <a:t>I. </a:t>
            </a:r>
            <a:r>
              <a:rPr lang="en-US" sz="2800" b="1" dirty="0">
                <a:solidFill>
                  <a:schemeClr val="bg1"/>
                </a:solidFill>
                <a:latin typeface="#9Slide03 BoosterNextFYBlack" panose="02000A03000000020004" pitchFamily="2" charset="0"/>
                <a:cs typeface="Calibri" panose="020F0502020204030204" pitchFamily="34" charset="0"/>
              </a:rPr>
              <a:t>KHÁI NIỆM NHIỆT NÓNG CHẢY RIÊNG</a:t>
            </a:r>
            <a:endParaRPr lang="vi-VN" sz="2800" b="1" dirty="0">
              <a:solidFill>
                <a:schemeClr val="bg1"/>
              </a:solidFill>
              <a:latin typeface="#9Slide03 BoosterNextFYBlack" panose="02000A03000000020004" pitchFamily="2" charset="0"/>
              <a:cs typeface="Calibri" panose="020F0502020204030204" pitchFamily="34" charset="0"/>
            </a:endParaRPr>
          </a:p>
        </p:txBody>
      </p:sp>
      <p:sp>
        <p:nvSpPr>
          <p:cNvPr id="25" name="TextBox 24">
            <a:extLst>
              <a:ext uri="{FF2B5EF4-FFF2-40B4-BE49-F238E27FC236}">
                <a16:creationId xmlns:a16="http://schemas.microsoft.com/office/drawing/2014/main" id="{F686507C-99B1-4EEA-92D1-B665DD4256CE}"/>
              </a:ext>
            </a:extLst>
          </p:cNvPr>
          <p:cNvSpPr txBox="1"/>
          <p:nvPr/>
        </p:nvSpPr>
        <p:spPr>
          <a:xfrm>
            <a:off x="617702" y="2963700"/>
            <a:ext cx="2194509"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1. </a:t>
            </a:r>
            <a:r>
              <a:rPr lang="en-US" sz="2800" b="1" kern="1200" dirty="0" err="1">
                <a:solidFill>
                  <a:schemeClr val="bg1"/>
                </a:solidFill>
                <a:effectLst/>
                <a:latin typeface="Arimo"/>
              </a:rPr>
              <a:t>Hệ</a:t>
            </a:r>
            <a:r>
              <a:rPr lang="en-US" sz="2800" b="1" kern="1200" dirty="0">
                <a:solidFill>
                  <a:schemeClr val="bg1"/>
                </a:solidFill>
                <a:effectLst/>
                <a:latin typeface="Arimo"/>
              </a:rPr>
              <a:t> </a:t>
            </a:r>
            <a:r>
              <a:rPr lang="en-US" sz="2800" b="1" kern="1200" dirty="0" err="1">
                <a:solidFill>
                  <a:schemeClr val="bg1"/>
                </a:solidFill>
                <a:effectLst/>
                <a:latin typeface="Arimo"/>
              </a:rPr>
              <a:t>thức</a:t>
            </a:r>
            <a:endParaRPr lang="en-US" dirty="0">
              <a:solidFill>
                <a:schemeClr val="bg1"/>
              </a:solidFill>
              <a:effectLst/>
            </a:endParaRPr>
          </a:p>
        </p:txBody>
      </p:sp>
      <p:sp>
        <p:nvSpPr>
          <p:cNvPr id="29" name="TextBox 28">
            <a:extLst>
              <a:ext uri="{FF2B5EF4-FFF2-40B4-BE49-F238E27FC236}">
                <a16:creationId xmlns:a16="http://schemas.microsoft.com/office/drawing/2014/main" id="{C5937124-EEBE-47A6-80C4-5E736951838A}"/>
              </a:ext>
            </a:extLst>
          </p:cNvPr>
          <p:cNvSpPr txBox="1"/>
          <p:nvPr/>
        </p:nvSpPr>
        <p:spPr>
          <a:xfrm>
            <a:off x="617702" y="3722386"/>
            <a:ext cx="2507380"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2. </a:t>
            </a:r>
            <a:r>
              <a:rPr lang="en-US" sz="2800" b="1" kern="1200" dirty="0" err="1">
                <a:solidFill>
                  <a:schemeClr val="bg1"/>
                </a:solidFill>
                <a:effectLst/>
                <a:latin typeface="Arimo"/>
              </a:rPr>
              <a:t>Định</a:t>
            </a:r>
            <a:r>
              <a:rPr lang="en-US" sz="2800" b="1" kern="1200" dirty="0">
                <a:solidFill>
                  <a:schemeClr val="bg1"/>
                </a:solidFill>
                <a:effectLst/>
                <a:latin typeface="Arimo"/>
              </a:rPr>
              <a:t> </a:t>
            </a:r>
            <a:r>
              <a:rPr lang="en-US" sz="2800" b="1" kern="1200" dirty="0" err="1">
                <a:solidFill>
                  <a:schemeClr val="bg1"/>
                </a:solidFill>
                <a:effectLst/>
                <a:latin typeface="Arimo"/>
              </a:rPr>
              <a:t>nghĩa</a:t>
            </a:r>
            <a:endParaRPr lang="en-US" dirty="0">
              <a:solidFill>
                <a:schemeClr val="bg1"/>
              </a:solidFill>
              <a:effectLst/>
            </a:endParaRPr>
          </a:p>
        </p:txBody>
      </p:sp>
      <p:sp>
        <p:nvSpPr>
          <p:cNvPr id="42" name="TextBox 41" descr="n26 fb Tran Phu">
            <a:extLst>
              <a:ext uri="{FF2B5EF4-FFF2-40B4-BE49-F238E27FC236}">
                <a16:creationId xmlns:a16="http://schemas.microsoft.com/office/drawing/2014/main" id="{914DFD15-491F-4ABE-847B-4529C434F118}"/>
              </a:ext>
            </a:extLst>
          </p:cNvPr>
          <p:cNvSpPr txBox="1"/>
          <p:nvPr/>
        </p:nvSpPr>
        <p:spPr>
          <a:xfrm>
            <a:off x="3739136" y="1056494"/>
            <a:ext cx="7690864" cy="954107"/>
          </a:xfrm>
          <a:prstGeom prst="rect">
            <a:avLst/>
          </a:prstGeom>
          <a:noFill/>
        </p:spPr>
        <p:txBody>
          <a:bodyPr wrap="square">
            <a:spAutoFit/>
          </a:bodyPr>
          <a:lstStyle/>
          <a:p>
            <a:pPr algn="ctr"/>
            <a:r>
              <a:rPr lang="vi-VN" sz="2800" b="1" i="1" dirty="0">
                <a:latin typeface="Cambria" panose="02040503050406030204" pitchFamily="18" charset="0"/>
                <a:ea typeface="Cambria" panose="02040503050406030204" pitchFamily="18" charset="0"/>
              </a:rPr>
              <a:t>II. THỰC HÀNH ĐO NHIỆT NÓNG CHẢY RIÊNG CỦA NƯỚC ĐÁ</a:t>
            </a:r>
            <a:endParaRPr lang="vi-VN" sz="2800" dirty="0">
              <a:latin typeface="Cambria" panose="02040503050406030204" pitchFamily="18" charset="0"/>
              <a:ea typeface="Cambria" panose="02040503050406030204" pitchFamily="18" charset="0"/>
            </a:endParaRPr>
          </a:p>
        </p:txBody>
      </p:sp>
      <p:sp>
        <p:nvSpPr>
          <p:cNvPr id="12" name="Rectangle: Folded Corner 11" descr="n26 fb Tran Phu">
            <a:extLst>
              <a:ext uri="{FF2B5EF4-FFF2-40B4-BE49-F238E27FC236}">
                <a16:creationId xmlns:a16="http://schemas.microsoft.com/office/drawing/2014/main" id="{C730EA3F-D19D-4ECB-8373-69AC14E4B966}"/>
              </a:ext>
            </a:extLst>
          </p:cNvPr>
          <p:cNvSpPr/>
          <p:nvPr/>
        </p:nvSpPr>
        <p:spPr>
          <a:xfrm>
            <a:off x="3858094" y="2022441"/>
            <a:ext cx="8075660" cy="4729540"/>
          </a:xfrm>
          <a:prstGeom prst="foldedCorner">
            <a:avLst>
              <a:gd name="adj" fmla="val 12503"/>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800" dirty="0">
              <a:solidFill>
                <a:schemeClr val="tx1"/>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61185BC1-45AC-4FAB-BD5B-7B5C6409C688}"/>
              </a:ext>
            </a:extLst>
          </p:cNvPr>
          <p:cNvSpPr txBox="1"/>
          <p:nvPr/>
        </p:nvSpPr>
        <p:spPr>
          <a:xfrm>
            <a:off x="3967298" y="2308117"/>
            <a:ext cx="7931086" cy="369331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Xác định nhiệt lượng</a:t>
            </a:r>
            <a:r>
              <a:rPr kumimoji="0" lang="en-US" sz="2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a:t>
            </a:r>
            <a:r>
              <a:rPr kumimoji="0" lang="vi-VN" sz="2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nước thu được</a:t>
            </a:r>
            <a:r>
              <a:rPr kumimoji="0" lang="en-US" sz="2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bằng cách:</a:t>
            </a:r>
            <a:endParaRPr kumimoji="0" lang="en-US" sz="2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Đo</a:t>
            </a: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công</a:t>
            </a: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suất</a:t>
            </a: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nguồn</a:t>
            </a: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điện</a:t>
            </a: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thời</a:t>
            </a: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gian</a:t>
            </a: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thực</a:t>
            </a: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hiện</a:t>
            </a: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từ</a:t>
            </a: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xác</a:t>
            </a: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định</a:t>
            </a: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nhiệt</a:t>
            </a: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lượng</a:t>
            </a: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thông</a:t>
            </a: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qua </a:t>
            </a:r>
            <a:r>
              <a:rPr kumimoji="0" lang="en-US" sz="2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công</a:t>
            </a: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thức</a:t>
            </a: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 = 𝒫.t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Trong đó:</a:t>
            </a:r>
          </a:p>
          <a:p>
            <a:pPr marL="404813"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𝒫 là công suất của bình nhiệt lượng (được xác định bằng oát kế trong quá trình thí nghiệm).</a:t>
            </a:r>
          </a:p>
          <a:p>
            <a:pPr marL="404813"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 là thời gian nước đá nhận nhiệt lượng (được xác định bằng đồng hồ trong quá trình thí nghiệm).</a:t>
            </a:r>
          </a:p>
        </p:txBody>
      </p:sp>
      <p:sp>
        <p:nvSpPr>
          <p:cNvPr id="17" name="TextBox 16">
            <a:extLst>
              <a:ext uri="{FF2B5EF4-FFF2-40B4-BE49-F238E27FC236}">
                <a16:creationId xmlns:a16="http://schemas.microsoft.com/office/drawing/2014/main" id="{6EA0934A-423E-4076-9A68-C61FB75A5892}"/>
              </a:ext>
            </a:extLst>
          </p:cNvPr>
          <p:cNvSpPr txBox="1"/>
          <p:nvPr/>
        </p:nvSpPr>
        <p:spPr>
          <a:xfrm>
            <a:off x="150851" y="4529935"/>
            <a:ext cx="3376880" cy="1384995"/>
          </a:xfrm>
          <a:prstGeom prst="rect">
            <a:avLst/>
          </a:prstGeom>
          <a:noFill/>
        </p:spPr>
        <p:txBody>
          <a:bodyPr wrap="square">
            <a:spAutoFit/>
          </a:bodyPr>
          <a:lstStyle/>
          <a:p>
            <a:pPr marL="0" algn="ctr" rtl="0" eaLnBrk="1" latinLnBrk="0" hangingPunct="1">
              <a:spcBef>
                <a:spcPts val="0"/>
              </a:spcBef>
              <a:spcAft>
                <a:spcPts val="0"/>
              </a:spcAft>
            </a:pPr>
            <a:r>
              <a:rPr lang="vi-VN" sz="2800" b="1" kern="1200" dirty="0">
                <a:solidFill>
                  <a:srgbClr val="FF0000"/>
                </a:solidFill>
                <a:effectLst/>
                <a:latin typeface="#9Slide03 BoosterNextFYBlack" panose="02000A03000000020004"/>
                <a:cs typeface="Calibri" panose="020F0502020204030204" pitchFamily="34" charset="0"/>
              </a:rPr>
              <a:t>II. </a:t>
            </a:r>
            <a:r>
              <a:rPr lang="en-US" sz="2800" b="1" kern="1200" dirty="0">
                <a:solidFill>
                  <a:srgbClr val="FF0000"/>
                </a:solidFill>
                <a:effectLst/>
                <a:latin typeface="#9Slide03 BoosterNextFYBlack" panose="02000A03000000020004"/>
                <a:cs typeface="Calibri" panose="020F0502020204030204" pitchFamily="34" charset="0"/>
              </a:rPr>
              <a:t>THỰC HÀNH ĐO NHIỆT NÓNG CHẢY RIÊNG CỦA NƯỚC ĐÁ</a:t>
            </a:r>
            <a:endParaRPr lang="en-US" dirty="0">
              <a:solidFill>
                <a:srgbClr val="FF0000"/>
              </a:solidFill>
              <a:effectLst/>
            </a:endParaRPr>
          </a:p>
        </p:txBody>
      </p:sp>
    </p:spTree>
    <p:extLst>
      <p:ext uri="{BB962C8B-B14F-4D97-AF65-F5344CB8AC3E}">
        <p14:creationId xmlns:p14="http://schemas.microsoft.com/office/powerpoint/2010/main" val="31780151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3352FDE9-A4C7-4E3C-89AD-EB4CECAFD2F4}"/>
              </a:ext>
            </a:extLst>
          </p:cNvPr>
          <p:cNvSpPr/>
          <p:nvPr/>
        </p:nvSpPr>
        <p:spPr>
          <a:xfrm>
            <a:off x="-1" y="0"/>
            <a:ext cx="12192001" cy="1044654"/>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5" name="Rectangle: Folded Corner 14">
            <a:extLst>
              <a:ext uri="{FF2B5EF4-FFF2-40B4-BE49-F238E27FC236}">
                <a16:creationId xmlns:a16="http://schemas.microsoft.com/office/drawing/2014/main" id="{C6B21974-883F-41C9-935D-A9E306899C53}"/>
              </a:ext>
            </a:extLst>
          </p:cNvPr>
          <p:cNvSpPr/>
          <p:nvPr/>
        </p:nvSpPr>
        <p:spPr>
          <a:xfrm rot="5400000">
            <a:off x="-1114402" y="2143751"/>
            <a:ext cx="5828651" cy="3599848"/>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8" name="TextBox 17" descr="n26 fb Tran Phu">
            <a:extLst>
              <a:ext uri="{FF2B5EF4-FFF2-40B4-BE49-F238E27FC236}">
                <a16:creationId xmlns:a16="http://schemas.microsoft.com/office/drawing/2014/main" id="{FF63DAC3-4A58-455A-9507-FDE598F46DE3}"/>
              </a:ext>
            </a:extLst>
          </p:cNvPr>
          <p:cNvSpPr txBox="1"/>
          <p:nvPr/>
        </p:nvSpPr>
        <p:spPr>
          <a:xfrm>
            <a:off x="1028619" y="106019"/>
            <a:ext cx="10134759" cy="923330"/>
          </a:xfrm>
          <a:prstGeom prst="rect">
            <a:avLst/>
          </a:prstGeom>
          <a:noFill/>
        </p:spPr>
        <p:txBody>
          <a:bodyPr wrap="square" rtlCol="0">
            <a:spAutoFit/>
          </a:bodyPr>
          <a:lstStyle/>
          <a:p>
            <a:pPr>
              <a:defRPr/>
            </a:pPr>
            <a:r>
              <a:rPr kumimoji="0" lang="en-US" sz="5400" b="0" i="0" u="none" strike="noStrike" kern="1200" cap="none" spc="0" normalizeH="0" baseline="0" noProof="0" dirty="0">
                <a:ln>
                  <a:noFill/>
                </a:ln>
                <a:solidFill>
                  <a:schemeClr val="bg1"/>
                </a:solidFill>
                <a:effectLst/>
                <a:uLnTx/>
                <a:uFillTx/>
                <a:latin typeface="Bahnschrift SemiBold" panose="020B0502040204020203" pitchFamily="34" charset="0"/>
              </a:rPr>
              <a:t>BÀI </a:t>
            </a:r>
            <a:r>
              <a:rPr kumimoji="0" lang="vi-VN" sz="5400" b="0" i="0" u="none" strike="noStrike" kern="1200" cap="none" spc="0" normalizeH="0" baseline="0" noProof="0" dirty="0">
                <a:ln>
                  <a:noFill/>
                </a:ln>
                <a:solidFill>
                  <a:schemeClr val="bg1"/>
                </a:solidFill>
                <a:effectLst/>
                <a:uLnTx/>
                <a:uFillTx/>
                <a:latin typeface="Bahnschrift SemiBold" panose="020B0502040204020203" pitchFamily="34" charset="0"/>
              </a:rPr>
              <a:t>5: </a:t>
            </a:r>
            <a:r>
              <a:rPr lang="en-US" sz="5400" b="1" dirty="0">
                <a:solidFill>
                  <a:schemeClr val="bg1"/>
                </a:solidFill>
                <a:latin typeface="Bahnschrift SemiBold" panose="020B0502040204020203" pitchFamily="34" charset="0"/>
                <a:ea typeface="Cambria" panose="02040503050406030204" pitchFamily="18" charset="0"/>
              </a:rPr>
              <a:t>NHIỆT NÓNG CHẢY RIÊNG</a:t>
            </a:r>
          </a:p>
        </p:txBody>
      </p:sp>
      <p:sp>
        <p:nvSpPr>
          <p:cNvPr id="21" name="TextBox 20" descr="n26 fb Tran Phu">
            <a:extLst>
              <a:ext uri="{FF2B5EF4-FFF2-40B4-BE49-F238E27FC236}">
                <a16:creationId xmlns:a16="http://schemas.microsoft.com/office/drawing/2014/main" id="{2765BE00-0609-4D8F-B4C5-AF959E305E3F}"/>
              </a:ext>
            </a:extLst>
          </p:cNvPr>
          <p:cNvSpPr txBox="1"/>
          <p:nvPr/>
        </p:nvSpPr>
        <p:spPr>
          <a:xfrm>
            <a:off x="293616" y="1841397"/>
            <a:ext cx="3091349" cy="954107"/>
          </a:xfrm>
          <a:prstGeom prst="rect">
            <a:avLst/>
          </a:prstGeom>
          <a:noFill/>
        </p:spPr>
        <p:txBody>
          <a:bodyPr wrap="square" rtlCol="0">
            <a:spAutoFit/>
          </a:bodyPr>
          <a:lstStyle/>
          <a:p>
            <a:pPr algn="ctr"/>
            <a:r>
              <a:rPr lang="vi-VN" sz="2800" b="1" dirty="0">
                <a:solidFill>
                  <a:schemeClr val="bg1"/>
                </a:solidFill>
                <a:latin typeface="#9Slide03 BoosterNextFYBlack" panose="02000A03000000020004" pitchFamily="2" charset="0"/>
                <a:cs typeface="Calibri" panose="020F0502020204030204" pitchFamily="34" charset="0"/>
              </a:rPr>
              <a:t>I. </a:t>
            </a:r>
            <a:r>
              <a:rPr lang="en-US" sz="2800" b="1" dirty="0">
                <a:solidFill>
                  <a:schemeClr val="bg1"/>
                </a:solidFill>
                <a:latin typeface="#9Slide03 BoosterNextFYBlack" panose="02000A03000000020004" pitchFamily="2" charset="0"/>
                <a:cs typeface="Calibri" panose="020F0502020204030204" pitchFamily="34" charset="0"/>
              </a:rPr>
              <a:t>KHÁI NIỆM NHIỆT NÓNG CHẢY RIÊNG</a:t>
            </a:r>
            <a:endParaRPr lang="vi-VN" sz="2800" b="1" dirty="0">
              <a:solidFill>
                <a:schemeClr val="bg1"/>
              </a:solidFill>
              <a:latin typeface="#9Slide03 BoosterNextFYBlack" panose="02000A03000000020004" pitchFamily="2" charset="0"/>
              <a:cs typeface="Calibri" panose="020F0502020204030204" pitchFamily="34" charset="0"/>
            </a:endParaRPr>
          </a:p>
        </p:txBody>
      </p:sp>
      <p:sp>
        <p:nvSpPr>
          <p:cNvPr id="25" name="TextBox 24">
            <a:extLst>
              <a:ext uri="{FF2B5EF4-FFF2-40B4-BE49-F238E27FC236}">
                <a16:creationId xmlns:a16="http://schemas.microsoft.com/office/drawing/2014/main" id="{F686507C-99B1-4EEA-92D1-B665DD4256CE}"/>
              </a:ext>
            </a:extLst>
          </p:cNvPr>
          <p:cNvSpPr txBox="1"/>
          <p:nvPr/>
        </p:nvSpPr>
        <p:spPr>
          <a:xfrm>
            <a:off x="617702" y="2963700"/>
            <a:ext cx="2194509"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1. </a:t>
            </a:r>
            <a:r>
              <a:rPr lang="en-US" sz="2800" b="1" kern="1200" dirty="0" err="1">
                <a:solidFill>
                  <a:schemeClr val="bg1"/>
                </a:solidFill>
                <a:effectLst/>
                <a:latin typeface="Arimo"/>
              </a:rPr>
              <a:t>Hệ</a:t>
            </a:r>
            <a:r>
              <a:rPr lang="en-US" sz="2800" b="1" kern="1200" dirty="0">
                <a:solidFill>
                  <a:schemeClr val="bg1"/>
                </a:solidFill>
                <a:effectLst/>
                <a:latin typeface="Arimo"/>
              </a:rPr>
              <a:t> </a:t>
            </a:r>
            <a:r>
              <a:rPr lang="en-US" sz="2800" b="1" kern="1200" dirty="0" err="1">
                <a:solidFill>
                  <a:schemeClr val="bg1"/>
                </a:solidFill>
                <a:effectLst/>
                <a:latin typeface="Arimo"/>
              </a:rPr>
              <a:t>thức</a:t>
            </a:r>
            <a:endParaRPr lang="en-US" dirty="0">
              <a:solidFill>
                <a:schemeClr val="bg1"/>
              </a:solidFill>
              <a:effectLst/>
            </a:endParaRPr>
          </a:p>
        </p:txBody>
      </p:sp>
      <p:sp>
        <p:nvSpPr>
          <p:cNvPr id="29" name="TextBox 28">
            <a:extLst>
              <a:ext uri="{FF2B5EF4-FFF2-40B4-BE49-F238E27FC236}">
                <a16:creationId xmlns:a16="http://schemas.microsoft.com/office/drawing/2014/main" id="{C5937124-EEBE-47A6-80C4-5E736951838A}"/>
              </a:ext>
            </a:extLst>
          </p:cNvPr>
          <p:cNvSpPr txBox="1"/>
          <p:nvPr/>
        </p:nvSpPr>
        <p:spPr>
          <a:xfrm>
            <a:off x="617702" y="3722386"/>
            <a:ext cx="2507380"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2. </a:t>
            </a:r>
            <a:r>
              <a:rPr lang="en-US" sz="2800" b="1" kern="1200" dirty="0" err="1">
                <a:solidFill>
                  <a:schemeClr val="bg1"/>
                </a:solidFill>
                <a:effectLst/>
                <a:latin typeface="Arimo"/>
              </a:rPr>
              <a:t>Định</a:t>
            </a:r>
            <a:r>
              <a:rPr lang="en-US" sz="2800" b="1" kern="1200" dirty="0">
                <a:solidFill>
                  <a:schemeClr val="bg1"/>
                </a:solidFill>
                <a:effectLst/>
                <a:latin typeface="Arimo"/>
              </a:rPr>
              <a:t> </a:t>
            </a:r>
            <a:r>
              <a:rPr lang="en-US" sz="2800" b="1" kern="1200" dirty="0" err="1">
                <a:solidFill>
                  <a:schemeClr val="bg1"/>
                </a:solidFill>
                <a:effectLst/>
                <a:latin typeface="Arimo"/>
              </a:rPr>
              <a:t>nghĩa</a:t>
            </a:r>
            <a:endParaRPr lang="en-US" dirty="0">
              <a:solidFill>
                <a:schemeClr val="bg1"/>
              </a:solidFill>
              <a:effectLst/>
            </a:endParaRPr>
          </a:p>
        </p:txBody>
      </p:sp>
      <p:sp>
        <p:nvSpPr>
          <p:cNvPr id="42" name="TextBox 41" descr="n26 fb Tran Phu">
            <a:extLst>
              <a:ext uri="{FF2B5EF4-FFF2-40B4-BE49-F238E27FC236}">
                <a16:creationId xmlns:a16="http://schemas.microsoft.com/office/drawing/2014/main" id="{914DFD15-491F-4ABE-847B-4529C434F118}"/>
              </a:ext>
            </a:extLst>
          </p:cNvPr>
          <p:cNvSpPr txBox="1"/>
          <p:nvPr/>
        </p:nvSpPr>
        <p:spPr>
          <a:xfrm>
            <a:off x="3739136" y="1056494"/>
            <a:ext cx="7690864" cy="954107"/>
          </a:xfrm>
          <a:prstGeom prst="rect">
            <a:avLst/>
          </a:prstGeom>
          <a:noFill/>
        </p:spPr>
        <p:txBody>
          <a:bodyPr wrap="square">
            <a:spAutoFit/>
          </a:bodyPr>
          <a:lstStyle/>
          <a:p>
            <a:pPr algn="ctr"/>
            <a:r>
              <a:rPr lang="vi-VN" sz="2800" b="1" i="1" dirty="0">
                <a:latin typeface="Cambria" panose="02040503050406030204" pitchFamily="18" charset="0"/>
                <a:ea typeface="Cambria" panose="02040503050406030204" pitchFamily="18" charset="0"/>
              </a:rPr>
              <a:t>II. THỰC HÀNH ĐO NHIỆT NÓNG CHẢY RIÊNG CỦA NƯỚC ĐÁ</a:t>
            </a:r>
            <a:endParaRPr lang="vi-VN" sz="2800" dirty="0">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CA034457-4316-4FF4-A950-976BB7951D35}"/>
              </a:ext>
            </a:extLst>
          </p:cNvPr>
          <p:cNvSpPr txBox="1"/>
          <p:nvPr/>
        </p:nvSpPr>
        <p:spPr>
          <a:xfrm>
            <a:off x="4437005" y="2056840"/>
            <a:ext cx="672637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Dancing Script"/>
              <a:buNone/>
              <a:tabLst/>
              <a:defRPr/>
            </a:pPr>
            <a:r>
              <a:rPr kumimoji="0" lang="vi-VN" sz="2800" b="1" i="0" u="none" strike="noStrike" kern="0" cap="none" spc="0" normalizeH="0" baseline="0" noProof="0" dirty="0">
                <a:ln>
                  <a:noFill/>
                </a:ln>
                <a:solidFill>
                  <a:srgbClr val="357BBB"/>
                </a:solidFill>
                <a:effectLst/>
                <a:uLnTx/>
                <a:uFillTx/>
                <a:latin typeface="Cambria" panose="02040503050406030204" pitchFamily="18" charset="0"/>
                <a:ea typeface="Cambria" panose="02040503050406030204" pitchFamily="18" charset="0"/>
                <a:cs typeface="Dancing Script"/>
                <a:sym typeface="Dancing Script"/>
              </a:rPr>
              <a:t>Mô tả các bước tiến hành thí nghiệm</a:t>
            </a:r>
          </a:p>
        </p:txBody>
      </p:sp>
      <p:sp>
        <p:nvSpPr>
          <p:cNvPr id="28" name="Google Shape;2561;p58" descr="n26 fb Tran Phu">
            <a:extLst>
              <a:ext uri="{FF2B5EF4-FFF2-40B4-BE49-F238E27FC236}">
                <a16:creationId xmlns:a16="http://schemas.microsoft.com/office/drawing/2014/main" id="{5C283BED-90DA-49EF-9EA7-3F2624ED973E}"/>
              </a:ext>
            </a:extLst>
          </p:cNvPr>
          <p:cNvSpPr txBox="1">
            <a:spLocks/>
          </p:cNvSpPr>
          <p:nvPr/>
        </p:nvSpPr>
        <p:spPr>
          <a:xfrm>
            <a:off x="2951225" y="4571838"/>
            <a:ext cx="2964000" cy="592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300"/>
              <a:buFont typeface="Dancing Script"/>
              <a:buNone/>
              <a:defRPr sz="4133" b="1" i="0" u="none" strike="noStrike" cap="none">
                <a:solidFill>
                  <a:schemeClr val="dk1"/>
                </a:solidFill>
                <a:highlight>
                  <a:schemeClr val="dk2"/>
                </a:highlight>
                <a:latin typeface="Cambria" panose="02040503050406030204" pitchFamily="18" charset="0"/>
                <a:ea typeface="Cambria" panose="02040503050406030204" pitchFamily="18" charset="0"/>
                <a:cs typeface="Dancing Script"/>
                <a:sym typeface="Dancing Script"/>
              </a:defRPr>
            </a:lvl1pPr>
            <a:lvl2pPr marR="0" lvl="1"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2pPr>
            <a:lvl3pPr marR="0" lvl="2"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3pPr>
            <a:lvl4pPr marR="0" lvl="3"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4pPr>
            <a:lvl5pPr marR="0" lvl="4"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5pPr>
            <a:lvl6pPr marR="0" lvl="5"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6pPr>
            <a:lvl7pPr marR="0" lvl="6"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7pPr>
            <a:lvl8pPr marR="0" lvl="7"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8pPr>
            <a:lvl9pPr marR="0" lvl="8"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9pPr>
          </a:lstStyle>
          <a:p>
            <a:pPr marL="0" marR="0" lvl="0" indent="0" algn="ctr" defTabSz="914400" rtl="0" eaLnBrk="1" fontAlgn="auto" latinLnBrk="0" hangingPunct="1">
              <a:lnSpc>
                <a:spcPct val="100000"/>
              </a:lnSpc>
              <a:spcBef>
                <a:spcPts val="0"/>
              </a:spcBef>
              <a:spcAft>
                <a:spcPts val="0"/>
              </a:spcAft>
              <a:buClr>
                <a:sysClr val="windowText" lastClr="000000"/>
              </a:buClr>
              <a:buSzPts val="1100"/>
              <a:buFont typeface="Dancing Script"/>
              <a:buNone/>
              <a:tabLst/>
              <a:defRPr/>
            </a:pPr>
            <a:r>
              <a:rPr kumimoji="0" lang="en" sz="4133" b="1" i="0" u="none" strike="noStrike" kern="0" cap="none" spc="0" normalizeH="0" baseline="0" noProof="0" dirty="0">
                <a:ln>
                  <a:noFill/>
                </a:ln>
                <a:solidFill>
                  <a:sysClr val="window" lastClr="FFFFFF"/>
                </a:solidFill>
                <a:effectLst/>
                <a:highlight>
                  <a:srgbClr val="335B74"/>
                </a:highlight>
                <a:uLnTx/>
                <a:uFillTx/>
                <a:latin typeface="Cambria" panose="02040503050406030204" pitchFamily="18" charset="0"/>
                <a:ea typeface="Cambria" panose="02040503050406030204" pitchFamily="18" charset="0"/>
                <a:cs typeface="Dancing Script"/>
                <a:sym typeface="Dancing Script"/>
              </a:rPr>
              <a:t>2</a:t>
            </a:r>
          </a:p>
        </p:txBody>
      </p:sp>
      <p:sp>
        <p:nvSpPr>
          <p:cNvPr id="30" name="Google Shape;2562;p58" descr="n26 fb Tran Phu">
            <a:extLst>
              <a:ext uri="{FF2B5EF4-FFF2-40B4-BE49-F238E27FC236}">
                <a16:creationId xmlns:a16="http://schemas.microsoft.com/office/drawing/2014/main" id="{99C742BF-628B-4D4A-8647-CE5E3C909115}"/>
              </a:ext>
            </a:extLst>
          </p:cNvPr>
          <p:cNvSpPr txBox="1">
            <a:spLocks/>
          </p:cNvSpPr>
          <p:nvPr/>
        </p:nvSpPr>
        <p:spPr>
          <a:xfrm>
            <a:off x="5096899" y="4436841"/>
            <a:ext cx="7174604" cy="107345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elius Swash Caps"/>
              <a:buNone/>
              <a:defRPr sz="2000" b="0" i="0" u="none" strike="noStrike" cap="none">
                <a:solidFill>
                  <a:schemeClr val="dk1"/>
                </a:solidFill>
                <a:latin typeface="Cambria" panose="02040503050406030204" pitchFamily="18" charset="0"/>
                <a:ea typeface="Cambria" panose="02040503050406030204" pitchFamily="18" charset="0"/>
                <a:cs typeface="Delius Swash Caps"/>
                <a:sym typeface="Delius Swash Caps"/>
              </a:defRPr>
            </a:lvl1pPr>
            <a:lvl2pPr marL="914400" marR="0" lvl="1"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2pPr>
            <a:lvl3pPr marL="1371600" marR="0" lvl="2"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3pPr>
            <a:lvl4pPr marL="1828800" marR="0" lvl="3"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4pPr>
            <a:lvl5pPr marL="2286000" marR="0" lvl="4"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5pPr>
            <a:lvl6pPr marL="2743200" marR="0" lvl="5"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6pPr>
            <a:lvl7pPr marL="3200400" marR="0" lvl="6"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7pPr>
            <a:lvl8pPr marL="3657600" marR="0" lvl="7"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8pPr>
            <a:lvl9pPr marL="4114800" marR="0" lvl="8"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9pPr>
          </a:lstStyle>
          <a:p>
            <a:pPr marL="0" marR="0" lvl="0" indent="0" algn="just" defTabSz="914400" rtl="0" eaLnBrk="1" fontAlgn="auto" latinLnBrk="0" hangingPunct="1">
              <a:lnSpc>
                <a:spcPct val="100000"/>
              </a:lnSpc>
              <a:spcBef>
                <a:spcPts val="0"/>
              </a:spcBef>
              <a:spcAft>
                <a:spcPts val="0"/>
              </a:spcAft>
              <a:buClr>
                <a:sysClr val="windowText" lastClr="000000"/>
              </a:buClr>
              <a:buSzPts val="1100"/>
              <a:buFont typeface="Delius Swash Caps"/>
              <a:buNone/>
              <a:tabLst/>
              <a:defRPr/>
            </a:pPr>
            <a:r>
              <a:rPr kumimoji="0" lang="vi-VN"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Delius Swash Caps"/>
                <a:sym typeface="Delius Swash Caps"/>
              </a:rPr>
              <a:t>Cắm đầu đo của nhiệt kế vào bình nhiệt lượng kế.</a:t>
            </a:r>
          </a:p>
        </p:txBody>
      </p:sp>
      <p:sp>
        <p:nvSpPr>
          <p:cNvPr id="31" name="Google Shape;2570;p58" descr="n26 fb Tran Phu">
            <a:extLst>
              <a:ext uri="{FF2B5EF4-FFF2-40B4-BE49-F238E27FC236}">
                <a16:creationId xmlns:a16="http://schemas.microsoft.com/office/drawing/2014/main" id="{A070F13B-75B2-4BA2-BD26-49BFBD14C6C3}"/>
              </a:ext>
            </a:extLst>
          </p:cNvPr>
          <p:cNvSpPr txBox="1">
            <a:spLocks/>
          </p:cNvSpPr>
          <p:nvPr/>
        </p:nvSpPr>
        <p:spPr>
          <a:xfrm>
            <a:off x="2949869" y="3329367"/>
            <a:ext cx="2964000" cy="592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300"/>
              <a:buFont typeface="Dancing Script"/>
              <a:buNone/>
              <a:defRPr sz="4133" b="1" i="0" u="none" strike="noStrike" cap="none">
                <a:solidFill>
                  <a:schemeClr val="dk1"/>
                </a:solidFill>
                <a:highlight>
                  <a:schemeClr val="dk2"/>
                </a:highlight>
                <a:latin typeface="Cambria" panose="02040503050406030204" pitchFamily="18" charset="0"/>
                <a:ea typeface="Cambria" panose="02040503050406030204" pitchFamily="18" charset="0"/>
                <a:cs typeface="Dancing Script"/>
                <a:sym typeface="Dancing Script"/>
              </a:defRPr>
            </a:lvl1pPr>
            <a:lvl2pPr marR="0" lvl="1"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2pPr>
            <a:lvl3pPr marR="0" lvl="2"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3pPr>
            <a:lvl4pPr marR="0" lvl="3"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4pPr>
            <a:lvl5pPr marR="0" lvl="4"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5pPr>
            <a:lvl6pPr marR="0" lvl="5"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6pPr>
            <a:lvl7pPr marR="0" lvl="6"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7pPr>
            <a:lvl8pPr marR="0" lvl="7"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8pPr>
            <a:lvl9pPr marR="0" lvl="8"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9pPr>
          </a:lstStyle>
          <a:p>
            <a:pPr marL="0" marR="0" lvl="0" indent="0" algn="ctr" defTabSz="914400" rtl="0" eaLnBrk="1" fontAlgn="auto" latinLnBrk="0" hangingPunct="1">
              <a:lnSpc>
                <a:spcPct val="100000"/>
              </a:lnSpc>
              <a:spcBef>
                <a:spcPts val="0"/>
              </a:spcBef>
              <a:spcAft>
                <a:spcPts val="0"/>
              </a:spcAft>
              <a:buClr>
                <a:sysClr val="windowText" lastClr="000000"/>
              </a:buClr>
              <a:buSzPts val="1100"/>
              <a:buFont typeface="Dancing Script"/>
              <a:buNone/>
              <a:tabLst/>
              <a:defRPr/>
            </a:pPr>
            <a:r>
              <a:rPr kumimoji="0" lang="en" sz="4133" b="1" i="0" u="none" strike="noStrike" kern="0" cap="none" spc="0" normalizeH="0" baseline="0" noProof="0" dirty="0">
                <a:ln>
                  <a:noFill/>
                </a:ln>
                <a:solidFill>
                  <a:sysClr val="window" lastClr="FFFFFF"/>
                </a:solidFill>
                <a:effectLst/>
                <a:highlight>
                  <a:srgbClr val="335B74"/>
                </a:highlight>
                <a:uLnTx/>
                <a:uFillTx/>
                <a:latin typeface="Cambria" panose="02040503050406030204" pitchFamily="18" charset="0"/>
                <a:ea typeface="Cambria" panose="02040503050406030204" pitchFamily="18" charset="0"/>
                <a:cs typeface="Dancing Script"/>
                <a:sym typeface="Dancing Script"/>
              </a:rPr>
              <a:t>1</a:t>
            </a:r>
          </a:p>
        </p:txBody>
      </p:sp>
      <p:sp>
        <p:nvSpPr>
          <p:cNvPr id="32" name="Google Shape;2571;p58" descr="n26 fb Tran Phu">
            <a:extLst>
              <a:ext uri="{FF2B5EF4-FFF2-40B4-BE49-F238E27FC236}">
                <a16:creationId xmlns:a16="http://schemas.microsoft.com/office/drawing/2014/main" id="{AFB98A37-DC61-42E2-A588-CD62A58E4839}"/>
              </a:ext>
            </a:extLst>
          </p:cNvPr>
          <p:cNvSpPr txBox="1">
            <a:spLocks/>
          </p:cNvSpPr>
          <p:nvPr/>
        </p:nvSpPr>
        <p:spPr>
          <a:xfrm>
            <a:off x="5096899" y="3065181"/>
            <a:ext cx="6819004" cy="107345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elius Swash Caps"/>
              <a:buNone/>
              <a:defRPr sz="2000" b="0" i="0" u="none" strike="noStrike" cap="none">
                <a:solidFill>
                  <a:schemeClr val="dk1"/>
                </a:solidFill>
                <a:latin typeface="Cambria" panose="02040503050406030204" pitchFamily="18" charset="0"/>
                <a:ea typeface="Cambria" panose="02040503050406030204" pitchFamily="18" charset="0"/>
                <a:cs typeface="Delius Swash Caps"/>
                <a:sym typeface="Delius Swash Caps"/>
              </a:defRPr>
            </a:lvl1pPr>
            <a:lvl2pPr marL="914400" marR="0" lvl="1"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2pPr>
            <a:lvl3pPr marL="1371600" marR="0" lvl="2"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3pPr>
            <a:lvl4pPr marL="1828800" marR="0" lvl="3"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4pPr>
            <a:lvl5pPr marL="2286000" marR="0" lvl="4"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5pPr>
            <a:lvl6pPr marL="2743200" marR="0" lvl="5"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6pPr>
            <a:lvl7pPr marL="3200400" marR="0" lvl="6"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7pPr>
            <a:lvl8pPr marL="3657600" marR="0" lvl="7"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8pPr>
            <a:lvl9pPr marL="4114800" marR="0" lvl="8"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9pPr>
          </a:lstStyle>
          <a:p>
            <a:pPr marL="0" marR="0" lvl="0" indent="0" algn="just" defTabSz="914400" rtl="0" eaLnBrk="1" fontAlgn="auto" latinLnBrk="0" hangingPunct="1">
              <a:lnSpc>
                <a:spcPct val="100000"/>
              </a:lnSpc>
              <a:spcBef>
                <a:spcPts val="0"/>
              </a:spcBef>
              <a:spcAft>
                <a:spcPts val="0"/>
              </a:spcAft>
              <a:buClr>
                <a:sysClr val="windowText" lastClr="000000"/>
              </a:buClr>
              <a:buSzPts val="1100"/>
              <a:buFont typeface="Delius Swash Caps"/>
              <a:buNone/>
              <a:tabLst/>
              <a:defRPr/>
            </a:pPr>
            <a:r>
              <a:rPr kumimoji="0" lang="vi-VN"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Delius Swash Caps"/>
                <a:sym typeface="Delius Swash Caps"/>
              </a:rPr>
              <a:t>Cho các viên nước đá hoặc một ít nước lạnh vào bình nhiệt lượng kế, sao cho toàn bộ dây điên trở chìm trong nước đá Xác định khối lượng hỗn hợp nước đá trong bình.</a:t>
            </a:r>
          </a:p>
        </p:txBody>
      </p:sp>
      <p:sp>
        <p:nvSpPr>
          <p:cNvPr id="36" name="Google Shape;2564;p58" descr="n26 fb Tran Phu">
            <a:extLst>
              <a:ext uri="{FF2B5EF4-FFF2-40B4-BE49-F238E27FC236}">
                <a16:creationId xmlns:a16="http://schemas.microsoft.com/office/drawing/2014/main" id="{F0513E9C-664A-492F-A3F6-3131B5D6EE24}"/>
              </a:ext>
            </a:extLst>
          </p:cNvPr>
          <p:cNvSpPr txBox="1">
            <a:spLocks/>
          </p:cNvSpPr>
          <p:nvPr/>
        </p:nvSpPr>
        <p:spPr>
          <a:xfrm>
            <a:off x="2949869" y="5615198"/>
            <a:ext cx="2964000" cy="592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300"/>
              <a:buFont typeface="Dancing Script"/>
              <a:buNone/>
              <a:defRPr sz="4133" b="1" i="0" u="none" strike="noStrike" cap="none">
                <a:solidFill>
                  <a:schemeClr val="dk1"/>
                </a:solidFill>
                <a:highlight>
                  <a:schemeClr val="dk2"/>
                </a:highlight>
                <a:latin typeface="Cambria" panose="02040503050406030204" pitchFamily="18" charset="0"/>
                <a:ea typeface="Cambria" panose="02040503050406030204" pitchFamily="18" charset="0"/>
                <a:cs typeface="Dancing Script"/>
                <a:sym typeface="Dancing Script"/>
              </a:defRPr>
            </a:lvl1pPr>
            <a:lvl2pPr marR="0" lvl="1"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2pPr>
            <a:lvl3pPr marR="0" lvl="2"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3pPr>
            <a:lvl4pPr marR="0" lvl="3"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4pPr>
            <a:lvl5pPr marR="0" lvl="4"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5pPr>
            <a:lvl6pPr marR="0" lvl="5"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6pPr>
            <a:lvl7pPr marR="0" lvl="6"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7pPr>
            <a:lvl8pPr marR="0" lvl="7"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8pPr>
            <a:lvl9pPr marR="0" lvl="8"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9pPr>
          </a:lstStyle>
          <a:p>
            <a:pPr marL="0" marR="0" lvl="0" indent="0" algn="ctr" defTabSz="914400" rtl="0" eaLnBrk="1" fontAlgn="auto" latinLnBrk="0" hangingPunct="1">
              <a:lnSpc>
                <a:spcPct val="100000"/>
              </a:lnSpc>
              <a:spcBef>
                <a:spcPts val="0"/>
              </a:spcBef>
              <a:spcAft>
                <a:spcPts val="0"/>
              </a:spcAft>
              <a:buClr>
                <a:sysClr val="windowText" lastClr="000000"/>
              </a:buClr>
              <a:buSzPts val="1100"/>
              <a:buFont typeface="Dancing Script"/>
              <a:buNone/>
              <a:tabLst/>
              <a:defRPr/>
            </a:pPr>
            <a:r>
              <a:rPr kumimoji="0" lang="en" sz="4133" b="1" i="0" u="none" strike="noStrike" kern="0" cap="none" spc="0" normalizeH="0" baseline="0" noProof="0" dirty="0">
                <a:ln>
                  <a:noFill/>
                </a:ln>
                <a:solidFill>
                  <a:sysClr val="window" lastClr="FFFFFF"/>
                </a:solidFill>
                <a:effectLst/>
                <a:highlight>
                  <a:srgbClr val="335B74"/>
                </a:highlight>
                <a:uLnTx/>
                <a:uFillTx/>
                <a:latin typeface="Cambria" panose="02040503050406030204" pitchFamily="18" charset="0"/>
                <a:ea typeface="Cambria" panose="02040503050406030204" pitchFamily="18" charset="0"/>
                <a:cs typeface="Dancing Script"/>
                <a:sym typeface="Dancing Script"/>
              </a:rPr>
              <a:t>3</a:t>
            </a:r>
          </a:p>
        </p:txBody>
      </p:sp>
      <p:sp>
        <p:nvSpPr>
          <p:cNvPr id="37" name="Google Shape;2565;p58" descr="n26 fb Tran Phu">
            <a:extLst>
              <a:ext uri="{FF2B5EF4-FFF2-40B4-BE49-F238E27FC236}">
                <a16:creationId xmlns:a16="http://schemas.microsoft.com/office/drawing/2014/main" id="{6B2BFAFC-AB3F-46B8-A1F2-3DBDD15DC787}"/>
              </a:ext>
            </a:extLst>
          </p:cNvPr>
          <p:cNvSpPr txBox="1">
            <a:spLocks/>
          </p:cNvSpPr>
          <p:nvPr/>
        </p:nvSpPr>
        <p:spPr>
          <a:xfrm>
            <a:off x="5096899" y="5475546"/>
            <a:ext cx="7533680" cy="10641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elius Swash Caps"/>
              <a:buNone/>
              <a:defRPr sz="2000" b="0" i="0" u="none" strike="noStrike" cap="none">
                <a:solidFill>
                  <a:schemeClr val="dk1"/>
                </a:solidFill>
                <a:latin typeface="Cambria" panose="02040503050406030204" pitchFamily="18" charset="0"/>
                <a:ea typeface="Cambria" panose="02040503050406030204" pitchFamily="18" charset="0"/>
                <a:cs typeface="Delius Swash Caps"/>
                <a:sym typeface="Delius Swash Caps"/>
              </a:defRPr>
            </a:lvl1pPr>
            <a:lvl2pPr marL="914400" marR="0" lvl="1"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2pPr>
            <a:lvl3pPr marL="1371600" marR="0" lvl="2"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3pPr>
            <a:lvl4pPr marL="1828800" marR="0" lvl="3"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4pPr>
            <a:lvl5pPr marL="2286000" marR="0" lvl="4"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5pPr>
            <a:lvl6pPr marL="2743200" marR="0" lvl="5"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6pPr>
            <a:lvl7pPr marL="3200400" marR="0" lvl="6"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7pPr>
            <a:lvl8pPr marL="3657600" marR="0" lvl="7"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8pPr>
            <a:lvl9pPr marL="4114800" marR="0" lvl="8"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9pPr>
          </a:lstStyle>
          <a:p>
            <a:pPr marL="0" marR="0" lvl="0" indent="0" algn="just" defTabSz="914400" rtl="0" eaLnBrk="1" fontAlgn="auto" latinLnBrk="0" hangingPunct="1">
              <a:lnSpc>
                <a:spcPct val="100000"/>
              </a:lnSpc>
              <a:spcBef>
                <a:spcPts val="0"/>
              </a:spcBef>
              <a:spcAft>
                <a:spcPts val="0"/>
              </a:spcAft>
              <a:buClr>
                <a:sysClr val="windowText" lastClr="000000"/>
              </a:buClr>
              <a:buSzPts val="1100"/>
              <a:buFont typeface="Delius Swash Caps"/>
              <a:buNone/>
              <a:tabLst/>
              <a:defRPr/>
            </a:pPr>
            <a:r>
              <a:rPr kumimoji="0" lang="vi-VN"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Delius Swash Caps"/>
                <a:sym typeface="Delius Swash Caps"/>
              </a:rPr>
              <a:t>Nối oát kế với nhiệt lượng kế và nguồn điện.</a:t>
            </a:r>
          </a:p>
        </p:txBody>
      </p:sp>
      <p:sp>
        <p:nvSpPr>
          <p:cNvPr id="38" name="TextBox 37">
            <a:extLst>
              <a:ext uri="{FF2B5EF4-FFF2-40B4-BE49-F238E27FC236}">
                <a16:creationId xmlns:a16="http://schemas.microsoft.com/office/drawing/2014/main" id="{B71F584D-8E4A-47AC-9493-942F03FD9087}"/>
              </a:ext>
            </a:extLst>
          </p:cNvPr>
          <p:cNvSpPr txBox="1"/>
          <p:nvPr/>
        </p:nvSpPr>
        <p:spPr>
          <a:xfrm>
            <a:off x="150851" y="4529935"/>
            <a:ext cx="3376880" cy="1384995"/>
          </a:xfrm>
          <a:prstGeom prst="rect">
            <a:avLst/>
          </a:prstGeom>
          <a:noFill/>
        </p:spPr>
        <p:txBody>
          <a:bodyPr wrap="square">
            <a:spAutoFit/>
          </a:bodyPr>
          <a:lstStyle/>
          <a:p>
            <a:pPr marL="0" algn="ctr" rtl="0" eaLnBrk="1" latinLnBrk="0" hangingPunct="1">
              <a:spcBef>
                <a:spcPts val="0"/>
              </a:spcBef>
              <a:spcAft>
                <a:spcPts val="0"/>
              </a:spcAft>
            </a:pPr>
            <a:r>
              <a:rPr lang="vi-VN" sz="2800" b="1" kern="1200" dirty="0">
                <a:solidFill>
                  <a:srgbClr val="FF0000"/>
                </a:solidFill>
                <a:effectLst/>
                <a:latin typeface="#9Slide03 BoosterNextFYBlack" panose="02000A03000000020004"/>
                <a:cs typeface="Calibri" panose="020F0502020204030204" pitchFamily="34" charset="0"/>
              </a:rPr>
              <a:t>II. </a:t>
            </a:r>
            <a:r>
              <a:rPr lang="en-US" sz="2800" b="1" kern="1200" dirty="0">
                <a:solidFill>
                  <a:srgbClr val="FF0000"/>
                </a:solidFill>
                <a:effectLst/>
                <a:latin typeface="#9Slide03 BoosterNextFYBlack" panose="02000A03000000020004"/>
                <a:cs typeface="Calibri" panose="020F0502020204030204" pitchFamily="34" charset="0"/>
              </a:rPr>
              <a:t>THỰC HÀNH ĐO NHIỆT NÓNG CHẢY RIÊNG CỦA NƯỚC ĐÁ</a:t>
            </a:r>
            <a:endParaRPr lang="en-US" dirty="0">
              <a:solidFill>
                <a:srgbClr val="FF0000"/>
              </a:solidFill>
              <a:effectLst/>
            </a:endParaRPr>
          </a:p>
        </p:txBody>
      </p:sp>
    </p:spTree>
    <p:extLst>
      <p:ext uri="{BB962C8B-B14F-4D97-AF65-F5344CB8AC3E}">
        <p14:creationId xmlns:p14="http://schemas.microsoft.com/office/powerpoint/2010/main" val="32684011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2">
                                            <p:txEl>
                                              <p:pRg st="0" end="0"/>
                                            </p:txEl>
                                          </p:spTgt>
                                        </p:tgtEl>
                                        <p:attrNameLst>
                                          <p:attrName>style.visibility</p:attrName>
                                        </p:attrNameLst>
                                      </p:cBhvr>
                                      <p:to>
                                        <p:strVal val="visible"/>
                                      </p:to>
                                    </p:set>
                                    <p:anim calcmode="lin" valueType="num">
                                      <p:cBhvr additive="base">
                                        <p:cTn id="1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0">
                                            <p:txEl>
                                              <p:pRg st="0" end="0"/>
                                            </p:txEl>
                                          </p:spTgt>
                                        </p:tgtEl>
                                        <p:attrNameLst>
                                          <p:attrName>style.visibility</p:attrName>
                                        </p:attrNameLst>
                                      </p:cBhvr>
                                      <p:to>
                                        <p:strVal val="visible"/>
                                      </p:to>
                                    </p:set>
                                    <p:anim calcmode="lin" valueType="num">
                                      <p:cBhvr additive="base">
                                        <p:cTn id="26"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7">
                                            <p:txEl>
                                              <p:pRg st="0" end="0"/>
                                            </p:txEl>
                                          </p:spTgt>
                                        </p:tgtEl>
                                        <p:attrNameLst>
                                          <p:attrName>style.visibility</p:attrName>
                                        </p:attrNameLst>
                                      </p:cBhvr>
                                      <p:to>
                                        <p:strVal val="visible"/>
                                      </p:to>
                                    </p:set>
                                    <p:anim calcmode="lin" valueType="num">
                                      <p:cBhvr additive="base">
                                        <p:cTn id="36"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8" grpId="0"/>
      <p:bldP spid="30" grpId="0" build="p"/>
      <p:bldP spid="31" grpId="0"/>
      <p:bldP spid="32" grpId="0" build="p"/>
      <p:bldP spid="36" grpId="0"/>
      <p:bldP spid="3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3352FDE9-A4C7-4E3C-89AD-EB4CECAFD2F4}"/>
              </a:ext>
            </a:extLst>
          </p:cNvPr>
          <p:cNvSpPr/>
          <p:nvPr/>
        </p:nvSpPr>
        <p:spPr>
          <a:xfrm>
            <a:off x="-1" y="0"/>
            <a:ext cx="12192001" cy="1044654"/>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5" name="Rectangle: Folded Corner 14">
            <a:extLst>
              <a:ext uri="{FF2B5EF4-FFF2-40B4-BE49-F238E27FC236}">
                <a16:creationId xmlns:a16="http://schemas.microsoft.com/office/drawing/2014/main" id="{C6B21974-883F-41C9-935D-A9E306899C53}"/>
              </a:ext>
            </a:extLst>
          </p:cNvPr>
          <p:cNvSpPr/>
          <p:nvPr/>
        </p:nvSpPr>
        <p:spPr>
          <a:xfrm rot="5400000">
            <a:off x="-1114402" y="2143751"/>
            <a:ext cx="5828651" cy="3599848"/>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8" name="TextBox 17" descr="n26 fb Tran Phu">
            <a:extLst>
              <a:ext uri="{FF2B5EF4-FFF2-40B4-BE49-F238E27FC236}">
                <a16:creationId xmlns:a16="http://schemas.microsoft.com/office/drawing/2014/main" id="{FF63DAC3-4A58-455A-9507-FDE598F46DE3}"/>
              </a:ext>
            </a:extLst>
          </p:cNvPr>
          <p:cNvSpPr txBox="1"/>
          <p:nvPr/>
        </p:nvSpPr>
        <p:spPr>
          <a:xfrm>
            <a:off x="1028619" y="106019"/>
            <a:ext cx="10134759" cy="923330"/>
          </a:xfrm>
          <a:prstGeom prst="rect">
            <a:avLst/>
          </a:prstGeom>
          <a:noFill/>
        </p:spPr>
        <p:txBody>
          <a:bodyPr wrap="square" rtlCol="0">
            <a:spAutoFit/>
          </a:bodyPr>
          <a:lstStyle/>
          <a:p>
            <a:pPr>
              <a:defRPr/>
            </a:pPr>
            <a:r>
              <a:rPr kumimoji="0" lang="en-US" sz="5400" b="0" i="0" u="none" strike="noStrike" kern="1200" cap="none" spc="0" normalizeH="0" baseline="0" noProof="0" dirty="0">
                <a:ln>
                  <a:noFill/>
                </a:ln>
                <a:solidFill>
                  <a:schemeClr val="bg1"/>
                </a:solidFill>
                <a:effectLst/>
                <a:uLnTx/>
                <a:uFillTx/>
                <a:latin typeface="Bahnschrift SemiBold" panose="020B0502040204020203" pitchFamily="34" charset="0"/>
              </a:rPr>
              <a:t>BÀI </a:t>
            </a:r>
            <a:r>
              <a:rPr kumimoji="0" lang="vi-VN" sz="5400" b="0" i="0" u="none" strike="noStrike" kern="1200" cap="none" spc="0" normalizeH="0" baseline="0" noProof="0" dirty="0">
                <a:ln>
                  <a:noFill/>
                </a:ln>
                <a:solidFill>
                  <a:schemeClr val="bg1"/>
                </a:solidFill>
                <a:effectLst/>
                <a:uLnTx/>
                <a:uFillTx/>
                <a:latin typeface="Bahnschrift SemiBold" panose="020B0502040204020203" pitchFamily="34" charset="0"/>
              </a:rPr>
              <a:t>5: </a:t>
            </a:r>
            <a:r>
              <a:rPr lang="en-US" sz="5400" b="1" dirty="0">
                <a:solidFill>
                  <a:schemeClr val="bg1"/>
                </a:solidFill>
                <a:latin typeface="Bahnschrift SemiBold" panose="020B0502040204020203" pitchFamily="34" charset="0"/>
                <a:ea typeface="Cambria" panose="02040503050406030204" pitchFamily="18" charset="0"/>
              </a:rPr>
              <a:t>NHIỆT NÓNG CHẢY RIÊNG</a:t>
            </a:r>
          </a:p>
        </p:txBody>
      </p:sp>
      <p:sp>
        <p:nvSpPr>
          <p:cNvPr id="21" name="TextBox 20" descr="n26 fb Tran Phu">
            <a:extLst>
              <a:ext uri="{FF2B5EF4-FFF2-40B4-BE49-F238E27FC236}">
                <a16:creationId xmlns:a16="http://schemas.microsoft.com/office/drawing/2014/main" id="{2765BE00-0609-4D8F-B4C5-AF959E305E3F}"/>
              </a:ext>
            </a:extLst>
          </p:cNvPr>
          <p:cNvSpPr txBox="1"/>
          <p:nvPr/>
        </p:nvSpPr>
        <p:spPr>
          <a:xfrm>
            <a:off x="293616" y="1841397"/>
            <a:ext cx="3091349" cy="954107"/>
          </a:xfrm>
          <a:prstGeom prst="rect">
            <a:avLst/>
          </a:prstGeom>
          <a:noFill/>
        </p:spPr>
        <p:txBody>
          <a:bodyPr wrap="square" rtlCol="0">
            <a:spAutoFit/>
          </a:bodyPr>
          <a:lstStyle/>
          <a:p>
            <a:pPr algn="ctr"/>
            <a:r>
              <a:rPr lang="vi-VN" sz="2800" b="1" dirty="0">
                <a:solidFill>
                  <a:schemeClr val="bg1"/>
                </a:solidFill>
                <a:latin typeface="#9Slide03 BoosterNextFYBlack" panose="02000A03000000020004" pitchFamily="2" charset="0"/>
                <a:cs typeface="Calibri" panose="020F0502020204030204" pitchFamily="34" charset="0"/>
              </a:rPr>
              <a:t>I. </a:t>
            </a:r>
            <a:r>
              <a:rPr lang="en-US" sz="2800" b="1" dirty="0">
                <a:solidFill>
                  <a:schemeClr val="bg1"/>
                </a:solidFill>
                <a:latin typeface="#9Slide03 BoosterNextFYBlack" panose="02000A03000000020004" pitchFamily="2" charset="0"/>
                <a:cs typeface="Calibri" panose="020F0502020204030204" pitchFamily="34" charset="0"/>
              </a:rPr>
              <a:t>KHÁI NIỆM NHIỆT NÓNG CHẢY RIÊNG</a:t>
            </a:r>
            <a:endParaRPr lang="vi-VN" sz="2800" b="1" dirty="0">
              <a:solidFill>
                <a:schemeClr val="bg1"/>
              </a:solidFill>
              <a:latin typeface="#9Slide03 BoosterNextFYBlack" panose="02000A03000000020004" pitchFamily="2" charset="0"/>
              <a:cs typeface="Calibri" panose="020F0502020204030204" pitchFamily="34" charset="0"/>
            </a:endParaRPr>
          </a:p>
        </p:txBody>
      </p:sp>
      <p:sp>
        <p:nvSpPr>
          <p:cNvPr id="25" name="TextBox 24">
            <a:extLst>
              <a:ext uri="{FF2B5EF4-FFF2-40B4-BE49-F238E27FC236}">
                <a16:creationId xmlns:a16="http://schemas.microsoft.com/office/drawing/2014/main" id="{F686507C-99B1-4EEA-92D1-B665DD4256CE}"/>
              </a:ext>
            </a:extLst>
          </p:cNvPr>
          <p:cNvSpPr txBox="1"/>
          <p:nvPr/>
        </p:nvSpPr>
        <p:spPr>
          <a:xfrm>
            <a:off x="617702" y="2963700"/>
            <a:ext cx="2194509"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1. </a:t>
            </a:r>
            <a:r>
              <a:rPr lang="en-US" sz="2800" b="1" kern="1200" dirty="0" err="1">
                <a:solidFill>
                  <a:schemeClr val="bg1"/>
                </a:solidFill>
                <a:effectLst/>
                <a:latin typeface="Arimo"/>
              </a:rPr>
              <a:t>Hệ</a:t>
            </a:r>
            <a:r>
              <a:rPr lang="en-US" sz="2800" b="1" kern="1200" dirty="0">
                <a:solidFill>
                  <a:schemeClr val="bg1"/>
                </a:solidFill>
                <a:effectLst/>
                <a:latin typeface="Arimo"/>
              </a:rPr>
              <a:t> </a:t>
            </a:r>
            <a:r>
              <a:rPr lang="en-US" sz="2800" b="1" kern="1200" dirty="0" err="1">
                <a:solidFill>
                  <a:schemeClr val="bg1"/>
                </a:solidFill>
                <a:effectLst/>
                <a:latin typeface="Arimo"/>
              </a:rPr>
              <a:t>thức</a:t>
            </a:r>
            <a:endParaRPr lang="en-US" dirty="0">
              <a:solidFill>
                <a:schemeClr val="bg1"/>
              </a:solidFill>
              <a:effectLst/>
            </a:endParaRPr>
          </a:p>
        </p:txBody>
      </p:sp>
      <p:sp>
        <p:nvSpPr>
          <p:cNvPr id="29" name="TextBox 28">
            <a:extLst>
              <a:ext uri="{FF2B5EF4-FFF2-40B4-BE49-F238E27FC236}">
                <a16:creationId xmlns:a16="http://schemas.microsoft.com/office/drawing/2014/main" id="{C5937124-EEBE-47A6-80C4-5E736951838A}"/>
              </a:ext>
            </a:extLst>
          </p:cNvPr>
          <p:cNvSpPr txBox="1"/>
          <p:nvPr/>
        </p:nvSpPr>
        <p:spPr>
          <a:xfrm>
            <a:off x="617702" y="3722386"/>
            <a:ext cx="2507380"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2. </a:t>
            </a:r>
            <a:r>
              <a:rPr lang="en-US" sz="2800" b="1" kern="1200" dirty="0" err="1">
                <a:solidFill>
                  <a:schemeClr val="bg1"/>
                </a:solidFill>
                <a:effectLst/>
                <a:latin typeface="Arimo"/>
              </a:rPr>
              <a:t>Định</a:t>
            </a:r>
            <a:r>
              <a:rPr lang="en-US" sz="2800" b="1" kern="1200" dirty="0">
                <a:solidFill>
                  <a:schemeClr val="bg1"/>
                </a:solidFill>
                <a:effectLst/>
                <a:latin typeface="Arimo"/>
              </a:rPr>
              <a:t> </a:t>
            </a:r>
            <a:r>
              <a:rPr lang="en-US" sz="2800" b="1" kern="1200" dirty="0" err="1">
                <a:solidFill>
                  <a:schemeClr val="bg1"/>
                </a:solidFill>
                <a:effectLst/>
                <a:latin typeface="Arimo"/>
              </a:rPr>
              <a:t>nghĩa</a:t>
            </a:r>
            <a:endParaRPr lang="en-US" dirty="0">
              <a:solidFill>
                <a:schemeClr val="bg1"/>
              </a:solidFill>
              <a:effectLst/>
            </a:endParaRPr>
          </a:p>
        </p:txBody>
      </p:sp>
      <p:sp>
        <p:nvSpPr>
          <p:cNvPr id="42" name="TextBox 41" descr="n26 fb Tran Phu">
            <a:extLst>
              <a:ext uri="{FF2B5EF4-FFF2-40B4-BE49-F238E27FC236}">
                <a16:creationId xmlns:a16="http://schemas.microsoft.com/office/drawing/2014/main" id="{914DFD15-491F-4ABE-847B-4529C434F118}"/>
              </a:ext>
            </a:extLst>
          </p:cNvPr>
          <p:cNvSpPr txBox="1"/>
          <p:nvPr/>
        </p:nvSpPr>
        <p:spPr>
          <a:xfrm>
            <a:off x="3739136" y="1056494"/>
            <a:ext cx="7690864" cy="954107"/>
          </a:xfrm>
          <a:prstGeom prst="rect">
            <a:avLst/>
          </a:prstGeom>
          <a:noFill/>
        </p:spPr>
        <p:txBody>
          <a:bodyPr wrap="square">
            <a:spAutoFit/>
          </a:bodyPr>
          <a:lstStyle/>
          <a:p>
            <a:pPr algn="ctr"/>
            <a:r>
              <a:rPr lang="vi-VN" sz="2800" b="1" i="1" dirty="0">
                <a:latin typeface="Cambria" panose="02040503050406030204" pitchFamily="18" charset="0"/>
                <a:ea typeface="Cambria" panose="02040503050406030204" pitchFamily="18" charset="0"/>
              </a:rPr>
              <a:t>II. THỰC HÀNH ĐO NHIỆT NÓNG CHẢY RIÊNG CỦA NƯỚC ĐÁ</a:t>
            </a:r>
            <a:endParaRPr lang="vi-VN" sz="2800" dirty="0">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CA034457-4316-4FF4-A950-976BB7951D35}"/>
              </a:ext>
            </a:extLst>
          </p:cNvPr>
          <p:cNvSpPr txBox="1"/>
          <p:nvPr/>
        </p:nvSpPr>
        <p:spPr>
          <a:xfrm>
            <a:off x="4437005" y="2056840"/>
            <a:ext cx="672637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Dancing Script"/>
              <a:buNone/>
              <a:tabLst/>
              <a:defRPr/>
            </a:pPr>
            <a:r>
              <a:rPr kumimoji="0" lang="vi-VN" sz="2800" b="1" i="0" u="none" strike="noStrike" kern="0" cap="none" spc="0" normalizeH="0" baseline="0" noProof="0" dirty="0">
                <a:ln>
                  <a:noFill/>
                </a:ln>
                <a:solidFill>
                  <a:srgbClr val="357BBB"/>
                </a:solidFill>
                <a:effectLst/>
                <a:uLnTx/>
                <a:uFillTx/>
                <a:latin typeface="Cambria" panose="02040503050406030204" pitchFamily="18" charset="0"/>
                <a:ea typeface="Cambria" panose="02040503050406030204" pitchFamily="18" charset="0"/>
                <a:cs typeface="Dancing Script"/>
                <a:sym typeface="Dancing Script"/>
              </a:rPr>
              <a:t>Mô tả các bước tiến hành thí nghiệm</a:t>
            </a:r>
          </a:p>
        </p:txBody>
      </p:sp>
      <p:sp>
        <p:nvSpPr>
          <p:cNvPr id="27" name="Google Shape;2566;p58" descr="n26 fb Tran Phu">
            <a:extLst>
              <a:ext uri="{FF2B5EF4-FFF2-40B4-BE49-F238E27FC236}">
                <a16:creationId xmlns:a16="http://schemas.microsoft.com/office/drawing/2014/main" id="{C8D45DE7-4A90-4F8A-8B9C-6E370EE7798E}"/>
              </a:ext>
            </a:extLst>
          </p:cNvPr>
          <p:cNvSpPr txBox="1">
            <a:spLocks/>
          </p:cNvSpPr>
          <p:nvPr/>
        </p:nvSpPr>
        <p:spPr>
          <a:xfrm>
            <a:off x="2923423" y="4024313"/>
            <a:ext cx="2964000" cy="592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300"/>
              <a:buFont typeface="Dancing Script"/>
              <a:buNone/>
              <a:defRPr sz="4133" b="1" i="0" u="none" strike="noStrike" cap="none">
                <a:solidFill>
                  <a:schemeClr val="dk1"/>
                </a:solidFill>
                <a:highlight>
                  <a:schemeClr val="dk2"/>
                </a:highlight>
                <a:latin typeface="Cambria" panose="02040503050406030204" pitchFamily="18" charset="0"/>
                <a:ea typeface="Cambria" panose="02040503050406030204" pitchFamily="18" charset="0"/>
                <a:cs typeface="Dancing Script"/>
                <a:sym typeface="Dancing Script"/>
              </a:defRPr>
            </a:lvl1pPr>
            <a:lvl2pPr marR="0" lvl="1"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2pPr>
            <a:lvl3pPr marR="0" lvl="2"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3pPr>
            <a:lvl4pPr marR="0" lvl="3"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4pPr>
            <a:lvl5pPr marR="0" lvl="4"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5pPr>
            <a:lvl6pPr marR="0" lvl="5"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6pPr>
            <a:lvl7pPr marR="0" lvl="6"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7pPr>
            <a:lvl8pPr marR="0" lvl="7"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8pPr>
            <a:lvl9pPr marR="0" lvl="8"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9pPr>
          </a:lstStyle>
          <a:p>
            <a:pPr marL="0" marR="0" lvl="0" indent="0" algn="ctr" defTabSz="914400" rtl="0" eaLnBrk="1" fontAlgn="auto" latinLnBrk="0" hangingPunct="1">
              <a:lnSpc>
                <a:spcPct val="100000"/>
              </a:lnSpc>
              <a:spcBef>
                <a:spcPts val="0"/>
              </a:spcBef>
              <a:spcAft>
                <a:spcPts val="0"/>
              </a:spcAft>
              <a:buClr>
                <a:sysClr val="windowText" lastClr="000000"/>
              </a:buClr>
              <a:buSzPts val="1100"/>
              <a:buFont typeface="Dancing Script"/>
              <a:buNone/>
              <a:tabLst/>
              <a:defRPr/>
            </a:pPr>
            <a:r>
              <a:rPr kumimoji="0" lang="en" sz="4133" b="1" i="0" u="none" strike="noStrike" kern="0" cap="none" spc="0" normalizeH="0" baseline="0" noProof="0" dirty="0">
                <a:ln>
                  <a:noFill/>
                </a:ln>
                <a:solidFill>
                  <a:sysClr val="window" lastClr="FFFFFF"/>
                </a:solidFill>
                <a:effectLst/>
                <a:highlight>
                  <a:srgbClr val="335B74"/>
                </a:highlight>
                <a:uLnTx/>
                <a:uFillTx/>
                <a:latin typeface="Cambria" panose="02040503050406030204" pitchFamily="18" charset="0"/>
                <a:ea typeface="Cambria" panose="02040503050406030204" pitchFamily="18" charset="0"/>
                <a:cs typeface="Dancing Script"/>
                <a:sym typeface="Dancing Script"/>
              </a:rPr>
              <a:t>5</a:t>
            </a:r>
          </a:p>
        </p:txBody>
      </p:sp>
      <p:sp>
        <p:nvSpPr>
          <p:cNvPr id="33" name="Google Shape;2567;p58" descr="n26 fb Tran Phu">
            <a:extLst>
              <a:ext uri="{FF2B5EF4-FFF2-40B4-BE49-F238E27FC236}">
                <a16:creationId xmlns:a16="http://schemas.microsoft.com/office/drawing/2014/main" id="{60246D31-43EB-4825-AC59-056BDC84E6E5}"/>
              </a:ext>
            </a:extLst>
          </p:cNvPr>
          <p:cNvSpPr txBox="1">
            <a:spLocks/>
          </p:cNvSpPr>
          <p:nvPr/>
        </p:nvSpPr>
        <p:spPr>
          <a:xfrm>
            <a:off x="5057683" y="3722386"/>
            <a:ext cx="7068929" cy="1603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elius Swash Caps"/>
              <a:buNone/>
              <a:defRPr sz="2000" b="0" i="0" u="none" strike="noStrike" cap="none">
                <a:solidFill>
                  <a:schemeClr val="dk1"/>
                </a:solidFill>
                <a:latin typeface="Cambria" panose="02040503050406030204" pitchFamily="18" charset="0"/>
                <a:ea typeface="Cambria" panose="02040503050406030204" pitchFamily="18" charset="0"/>
                <a:cs typeface="Delius Swash Caps"/>
                <a:sym typeface="Delius Swash Caps"/>
              </a:defRPr>
            </a:lvl1pPr>
            <a:lvl2pPr marL="914400" marR="0" lvl="1"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2pPr>
            <a:lvl3pPr marL="1371600" marR="0" lvl="2"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3pPr>
            <a:lvl4pPr marL="1828800" marR="0" lvl="3"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4pPr>
            <a:lvl5pPr marL="2286000" marR="0" lvl="4"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5pPr>
            <a:lvl6pPr marL="2743200" marR="0" lvl="5"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6pPr>
            <a:lvl7pPr marL="3200400" marR="0" lvl="6"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7pPr>
            <a:lvl8pPr marL="3657600" marR="0" lvl="7"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8pPr>
            <a:lvl9pPr marL="4114800" marR="0" lvl="8"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9pPr>
          </a:lstStyle>
          <a:p>
            <a:pPr marL="0" marR="0" lvl="0" indent="0" algn="just" defTabSz="914400" rtl="0" eaLnBrk="1" fontAlgn="auto" latinLnBrk="0" hangingPunct="1">
              <a:lnSpc>
                <a:spcPct val="100000"/>
              </a:lnSpc>
              <a:spcBef>
                <a:spcPts val="0"/>
              </a:spcBef>
              <a:spcAft>
                <a:spcPts val="0"/>
              </a:spcAft>
              <a:buClr>
                <a:sysClr val="windowText" lastClr="000000"/>
              </a:buClr>
              <a:buSzPts val="1100"/>
              <a:buFont typeface="Delius Swash Caps"/>
              <a:buNone/>
              <a:tabLst/>
              <a:defRPr/>
            </a:pPr>
            <a:r>
              <a:rPr kumimoji="0" lang="vi-VN"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Delius Swash Caps"/>
                <a:sym typeface="Delius Swash Caps"/>
              </a:rPr>
              <a:t>Khuấy liên tục nước đá, cứ sau mỗi khoảng thời gian 2 phút lại đọc số đo công suất trên oát kế và nhiệt độ trên nhiệt kế rồi ghi kết quả vào bảng số liệu sau.</a:t>
            </a:r>
          </a:p>
          <a:p>
            <a:pPr marL="0" marR="0" lvl="0" indent="0" algn="just" defTabSz="914400" rtl="0" eaLnBrk="1" fontAlgn="auto" latinLnBrk="0" hangingPunct="1">
              <a:lnSpc>
                <a:spcPct val="100000"/>
              </a:lnSpc>
              <a:spcBef>
                <a:spcPts val="0"/>
              </a:spcBef>
              <a:spcAft>
                <a:spcPts val="0"/>
              </a:spcAft>
              <a:buClr>
                <a:sysClr val="windowText" lastClr="000000"/>
              </a:buClr>
              <a:buSzPts val="1100"/>
              <a:buFont typeface="Delius Swash Caps"/>
              <a:buNone/>
              <a:tabLst/>
              <a:defRPr/>
            </a:pPr>
            <a:endParaRPr kumimoji="0" lang="vi-VN"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Delius Swash Caps"/>
              <a:sym typeface="Delius Swash Caps"/>
            </a:endParaRPr>
          </a:p>
        </p:txBody>
      </p:sp>
      <p:sp>
        <p:nvSpPr>
          <p:cNvPr id="34" name="Google Shape;2568;p58" descr="n26 fb Tran Phu">
            <a:extLst>
              <a:ext uri="{FF2B5EF4-FFF2-40B4-BE49-F238E27FC236}">
                <a16:creationId xmlns:a16="http://schemas.microsoft.com/office/drawing/2014/main" id="{811559CE-6F28-4D07-B0BE-743A9AB77DBF}"/>
              </a:ext>
            </a:extLst>
          </p:cNvPr>
          <p:cNvSpPr txBox="1">
            <a:spLocks/>
          </p:cNvSpPr>
          <p:nvPr/>
        </p:nvSpPr>
        <p:spPr>
          <a:xfrm>
            <a:off x="2955005" y="5505106"/>
            <a:ext cx="2964000" cy="592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300"/>
              <a:buFont typeface="Dancing Script"/>
              <a:buNone/>
              <a:defRPr sz="4133" b="1" i="0" u="none" strike="noStrike" cap="none">
                <a:solidFill>
                  <a:schemeClr val="dk1"/>
                </a:solidFill>
                <a:highlight>
                  <a:schemeClr val="dk2"/>
                </a:highlight>
                <a:latin typeface="Cambria" panose="02040503050406030204" pitchFamily="18" charset="0"/>
                <a:ea typeface="Cambria" panose="02040503050406030204" pitchFamily="18" charset="0"/>
                <a:cs typeface="Dancing Script"/>
                <a:sym typeface="Dancing Script"/>
              </a:defRPr>
            </a:lvl1pPr>
            <a:lvl2pPr marR="0" lvl="1"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2pPr>
            <a:lvl3pPr marR="0" lvl="2"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3pPr>
            <a:lvl4pPr marR="0" lvl="3"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4pPr>
            <a:lvl5pPr marR="0" lvl="4"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5pPr>
            <a:lvl6pPr marR="0" lvl="5"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6pPr>
            <a:lvl7pPr marR="0" lvl="6"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7pPr>
            <a:lvl8pPr marR="0" lvl="7"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8pPr>
            <a:lvl9pPr marR="0" lvl="8"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9pPr>
          </a:lstStyle>
          <a:p>
            <a:pPr marL="0" marR="0" lvl="0" indent="0" algn="ctr" defTabSz="914400" rtl="0" eaLnBrk="1" fontAlgn="auto" latinLnBrk="0" hangingPunct="1">
              <a:lnSpc>
                <a:spcPct val="100000"/>
              </a:lnSpc>
              <a:spcBef>
                <a:spcPts val="0"/>
              </a:spcBef>
              <a:spcAft>
                <a:spcPts val="0"/>
              </a:spcAft>
              <a:buClr>
                <a:sysClr val="windowText" lastClr="000000"/>
              </a:buClr>
              <a:buSzPts val="1100"/>
              <a:buFont typeface="Dancing Script"/>
              <a:buNone/>
              <a:tabLst/>
              <a:defRPr/>
            </a:pPr>
            <a:r>
              <a:rPr kumimoji="0" lang="en" sz="4133" b="1" i="0" u="none" strike="noStrike" kern="0" cap="none" spc="0" normalizeH="0" baseline="0" noProof="0" dirty="0">
                <a:ln>
                  <a:noFill/>
                </a:ln>
                <a:solidFill>
                  <a:sysClr val="window" lastClr="FFFFFF"/>
                </a:solidFill>
                <a:effectLst/>
                <a:highlight>
                  <a:srgbClr val="335B74"/>
                </a:highlight>
                <a:uLnTx/>
                <a:uFillTx/>
                <a:latin typeface="Cambria" panose="02040503050406030204" pitchFamily="18" charset="0"/>
                <a:ea typeface="Cambria" panose="02040503050406030204" pitchFamily="18" charset="0"/>
                <a:cs typeface="Dancing Script"/>
                <a:sym typeface="Dancing Script"/>
              </a:rPr>
              <a:t>6</a:t>
            </a:r>
          </a:p>
        </p:txBody>
      </p:sp>
      <p:sp>
        <p:nvSpPr>
          <p:cNvPr id="38" name="Google Shape;2569;p58" descr="n26 fb Tran Phu">
            <a:extLst>
              <a:ext uri="{FF2B5EF4-FFF2-40B4-BE49-F238E27FC236}">
                <a16:creationId xmlns:a16="http://schemas.microsoft.com/office/drawing/2014/main" id="{94DEB280-0A62-49C5-9C64-D704745237F1}"/>
              </a:ext>
            </a:extLst>
          </p:cNvPr>
          <p:cNvSpPr txBox="1">
            <a:spLocks/>
          </p:cNvSpPr>
          <p:nvPr/>
        </p:nvSpPr>
        <p:spPr>
          <a:xfrm>
            <a:off x="4613998" y="5258453"/>
            <a:ext cx="2964000" cy="1115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elius Swash Caps"/>
              <a:buNone/>
              <a:defRPr sz="2000" b="0" i="0" u="none" strike="noStrike" cap="none">
                <a:solidFill>
                  <a:schemeClr val="dk1"/>
                </a:solidFill>
                <a:latin typeface="Cambria" panose="02040503050406030204" pitchFamily="18" charset="0"/>
                <a:ea typeface="Cambria" panose="02040503050406030204" pitchFamily="18" charset="0"/>
                <a:cs typeface="Delius Swash Caps"/>
                <a:sym typeface="Delius Swash Caps"/>
              </a:defRPr>
            </a:lvl1pPr>
            <a:lvl2pPr marL="914400" marR="0" lvl="1"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2pPr>
            <a:lvl3pPr marL="1371600" marR="0" lvl="2"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3pPr>
            <a:lvl4pPr marL="1828800" marR="0" lvl="3"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4pPr>
            <a:lvl5pPr marL="2286000" marR="0" lvl="4"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5pPr>
            <a:lvl6pPr marL="2743200" marR="0" lvl="5"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6pPr>
            <a:lvl7pPr marL="3200400" marR="0" lvl="6"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7pPr>
            <a:lvl8pPr marL="3657600" marR="0" lvl="7"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8pPr>
            <a:lvl9pPr marL="4114800" marR="0" lvl="8"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9pPr>
          </a:lstStyle>
          <a:p>
            <a:pPr marL="0" marR="0" lvl="0" indent="0" algn="ctr" defTabSz="914400" rtl="0" eaLnBrk="1" fontAlgn="auto" latinLnBrk="0" hangingPunct="1">
              <a:lnSpc>
                <a:spcPct val="100000"/>
              </a:lnSpc>
              <a:spcBef>
                <a:spcPts val="0"/>
              </a:spcBef>
              <a:spcAft>
                <a:spcPts val="0"/>
              </a:spcAft>
              <a:buClr>
                <a:sysClr val="windowText" lastClr="000000"/>
              </a:buClr>
              <a:buSzPts val="1100"/>
              <a:buFont typeface="Delius Swash Caps"/>
              <a:buNone/>
              <a:tabLst/>
              <a:defRPr/>
            </a:pPr>
            <a:r>
              <a:rPr kumimoji="0" lang="en-US" sz="24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Delius Swash Caps"/>
                <a:sym typeface="Delius Swash Caps"/>
              </a:rPr>
              <a:t>Tắt</a:t>
            </a: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Delius Swash Caps"/>
                <a:sym typeface="Delius Swash Caps"/>
              </a:rPr>
              <a:t> </a:t>
            </a:r>
            <a:r>
              <a:rPr kumimoji="0" lang="en-US" sz="24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Delius Swash Caps"/>
                <a:sym typeface="Delius Swash Caps"/>
              </a:rPr>
              <a:t>nguồn</a:t>
            </a: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Delius Swash Caps"/>
                <a:sym typeface="Delius Swash Caps"/>
              </a:rPr>
              <a:t> </a:t>
            </a:r>
            <a:r>
              <a:rPr kumimoji="0" lang="en-US" sz="24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Delius Swash Caps"/>
                <a:sym typeface="Delius Swash Caps"/>
              </a:rPr>
              <a:t>điện</a:t>
            </a: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Delius Swash Caps"/>
              <a:sym typeface="Delius Swash Caps"/>
            </a:endParaRPr>
          </a:p>
        </p:txBody>
      </p:sp>
      <p:sp>
        <p:nvSpPr>
          <p:cNvPr id="39" name="Google Shape;2572;p58" descr="n26 fb Tran Phu">
            <a:extLst>
              <a:ext uri="{FF2B5EF4-FFF2-40B4-BE49-F238E27FC236}">
                <a16:creationId xmlns:a16="http://schemas.microsoft.com/office/drawing/2014/main" id="{DA2BC35D-6893-45A9-8E94-B835ADE7C849}"/>
              </a:ext>
            </a:extLst>
          </p:cNvPr>
          <p:cNvSpPr txBox="1">
            <a:spLocks/>
          </p:cNvSpPr>
          <p:nvPr/>
        </p:nvSpPr>
        <p:spPr>
          <a:xfrm>
            <a:off x="2923423" y="2866263"/>
            <a:ext cx="2964000" cy="592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300"/>
              <a:buFont typeface="Dancing Script"/>
              <a:buNone/>
              <a:defRPr sz="4133" b="1" i="0" u="none" strike="noStrike" cap="none">
                <a:solidFill>
                  <a:schemeClr val="dk1"/>
                </a:solidFill>
                <a:highlight>
                  <a:schemeClr val="dk2"/>
                </a:highlight>
                <a:latin typeface="Cambria" panose="02040503050406030204" pitchFamily="18" charset="0"/>
                <a:ea typeface="Cambria" panose="02040503050406030204" pitchFamily="18" charset="0"/>
                <a:cs typeface="Dancing Script"/>
                <a:sym typeface="Dancing Script"/>
              </a:defRPr>
            </a:lvl1pPr>
            <a:lvl2pPr marR="0" lvl="1"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2pPr>
            <a:lvl3pPr marR="0" lvl="2"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3pPr>
            <a:lvl4pPr marR="0" lvl="3"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4pPr>
            <a:lvl5pPr marR="0" lvl="4"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5pPr>
            <a:lvl6pPr marR="0" lvl="5"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6pPr>
            <a:lvl7pPr marR="0" lvl="6"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7pPr>
            <a:lvl8pPr marR="0" lvl="7"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8pPr>
            <a:lvl9pPr marR="0" lvl="8"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9pPr>
          </a:lstStyle>
          <a:p>
            <a:pPr marL="0" marR="0" lvl="0" indent="0" algn="ctr" defTabSz="914400" rtl="0" eaLnBrk="1" fontAlgn="auto" latinLnBrk="0" hangingPunct="1">
              <a:lnSpc>
                <a:spcPct val="100000"/>
              </a:lnSpc>
              <a:spcBef>
                <a:spcPts val="0"/>
              </a:spcBef>
              <a:spcAft>
                <a:spcPts val="0"/>
              </a:spcAft>
              <a:buClr>
                <a:sysClr val="windowText" lastClr="000000"/>
              </a:buClr>
              <a:buSzPts val="1100"/>
              <a:buFont typeface="Dancing Script"/>
              <a:buNone/>
              <a:tabLst/>
              <a:defRPr/>
            </a:pPr>
            <a:r>
              <a:rPr kumimoji="0" lang="en" sz="4133" b="1" i="0" u="none" strike="noStrike" kern="0" cap="none" spc="0" normalizeH="0" baseline="0" noProof="0" dirty="0">
                <a:ln>
                  <a:noFill/>
                </a:ln>
                <a:solidFill>
                  <a:sysClr val="window" lastClr="FFFFFF"/>
                </a:solidFill>
                <a:effectLst/>
                <a:highlight>
                  <a:srgbClr val="335B74"/>
                </a:highlight>
                <a:uLnTx/>
                <a:uFillTx/>
                <a:latin typeface="Cambria" panose="02040503050406030204" pitchFamily="18" charset="0"/>
                <a:ea typeface="Cambria" panose="02040503050406030204" pitchFamily="18" charset="0"/>
                <a:cs typeface="Dancing Script"/>
                <a:sym typeface="Dancing Script"/>
              </a:rPr>
              <a:t>4</a:t>
            </a:r>
          </a:p>
        </p:txBody>
      </p:sp>
      <p:sp>
        <p:nvSpPr>
          <p:cNvPr id="40" name="Google Shape;2573;p58" descr="n26 fb Tran Phu">
            <a:extLst>
              <a:ext uri="{FF2B5EF4-FFF2-40B4-BE49-F238E27FC236}">
                <a16:creationId xmlns:a16="http://schemas.microsoft.com/office/drawing/2014/main" id="{25ACCD46-C754-4677-B90B-3B04D0C19B1F}"/>
              </a:ext>
            </a:extLst>
          </p:cNvPr>
          <p:cNvSpPr txBox="1">
            <a:spLocks/>
          </p:cNvSpPr>
          <p:nvPr/>
        </p:nvSpPr>
        <p:spPr>
          <a:xfrm>
            <a:off x="4620568" y="2600907"/>
            <a:ext cx="2964000" cy="1115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elius Swash Caps"/>
              <a:buNone/>
              <a:defRPr sz="2000" b="0" i="0" u="none" strike="noStrike" cap="none">
                <a:solidFill>
                  <a:schemeClr val="dk1"/>
                </a:solidFill>
                <a:latin typeface="Cambria" panose="02040503050406030204" pitchFamily="18" charset="0"/>
                <a:ea typeface="Cambria" panose="02040503050406030204" pitchFamily="18" charset="0"/>
                <a:cs typeface="Delius Swash Caps"/>
                <a:sym typeface="Delius Swash Caps"/>
              </a:defRPr>
            </a:lvl1pPr>
            <a:lvl2pPr marL="914400" marR="0" lvl="1"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2pPr>
            <a:lvl3pPr marL="1371600" marR="0" lvl="2"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3pPr>
            <a:lvl4pPr marL="1828800" marR="0" lvl="3"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4pPr>
            <a:lvl5pPr marL="2286000" marR="0" lvl="4"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5pPr>
            <a:lvl6pPr marL="2743200" marR="0" lvl="5"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6pPr>
            <a:lvl7pPr marL="3200400" marR="0" lvl="6"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7pPr>
            <a:lvl8pPr marL="3657600" marR="0" lvl="7"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8pPr>
            <a:lvl9pPr marL="4114800" marR="0" lvl="8" indent="-317500" algn="ctr" rtl="0">
              <a:lnSpc>
                <a:spcPct val="115000"/>
              </a:lnSpc>
              <a:spcBef>
                <a:spcPts val="0"/>
              </a:spcBef>
              <a:spcAft>
                <a:spcPts val="0"/>
              </a:spcAft>
              <a:buClr>
                <a:schemeClr val="dk1"/>
              </a:buClr>
              <a:buSzPts val="1400"/>
              <a:buFont typeface="Delius Swash Caps"/>
              <a:buNone/>
              <a:defRPr sz="1867" b="0" i="0" u="none" strike="noStrike" cap="none">
                <a:solidFill>
                  <a:schemeClr val="dk1"/>
                </a:solidFill>
                <a:latin typeface="Delius Swash Caps"/>
                <a:ea typeface="Delius Swash Caps"/>
                <a:cs typeface="Delius Swash Caps"/>
                <a:sym typeface="Delius Swash Caps"/>
              </a:defRPr>
            </a:lvl9pPr>
          </a:lstStyle>
          <a:p>
            <a:pPr marL="0" marR="0" lvl="0" indent="0" algn="ctr" defTabSz="914400" rtl="0" eaLnBrk="1" fontAlgn="auto" latinLnBrk="0" hangingPunct="1">
              <a:lnSpc>
                <a:spcPct val="100000"/>
              </a:lnSpc>
              <a:spcBef>
                <a:spcPts val="0"/>
              </a:spcBef>
              <a:spcAft>
                <a:spcPts val="0"/>
              </a:spcAft>
              <a:buClr>
                <a:sysClr val="windowText" lastClr="000000"/>
              </a:buClr>
              <a:buSzPts val="1100"/>
              <a:buFont typeface="Delius Swash Caps"/>
              <a:buNone/>
              <a:tabLst/>
              <a:defRPr/>
            </a:pPr>
            <a:r>
              <a:rPr kumimoji="0" lang="en-US" sz="24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Delius Swash Caps"/>
                <a:sym typeface="Delius Swash Caps"/>
              </a:rPr>
              <a:t>Bật</a:t>
            </a: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Delius Swash Caps"/>
                <a:sym typeface="Delius Swash Caps"/>
              </a:rPr>
              <a:t> </a:t>
            </a:r>
            <a:r>
              <a:rPr kumimoji="0" lang="en-US" sz="24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Delius Swash Caps"/>
                <a:sym typeface="Delius Swash Caps"/>
              </a:rPr>
              <a:t>nguồn</a:t>
            </a: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Delius Swash Caps"/>
                <a:sym typeface="Delius Swash Caps"/>
              </a:rPr>
              <a:t> </a:t>
            </a:r>
            <a:r>
              <a:rPr kumimoji="0" lang="en-US" sz="24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Delius Swash Caps"/>
                <a:sym typeface="Delius Swash Caps"/>
              </a:rPr>
              <a:t>điện</a:t>
            </a: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Delius Swash Caps"/>
              <a:sym typeface="Delius Swash Caps"/>
            </a:endParaRPr>
          </a:p>
        </p:txBody>
      </p:sp>
      <p:sp>
        <p:nvSpPr>
          <p:cNvPr id="41" name="TextBox 40">
            <a:extLst>
              <a:ext uri="{FF2B5EF4-FFF2-40B4-BE49-F238E27FC236}">
                <a16:creationId xmlns:a16="http://schemas.microsoft.com/office/drawing/2014/main" id="{0F620E25-28BC-4065-BB94-B9D9B434E8D7}"/>
              </a:ext>
            </a:extLst>
          </p:cNvPr>
          <p:cNvSpPr txBox="1"/>
          <p:nvPr/>
        </p:nvSpPr>
        <p:spPr>
          <a:xfrm>
            <a:off x="150851" y="4529935"/>
            <a:ext cx="3376880" cy="1384995"/>
          </a:xfrm>
          <a:prstGeom prst="rect">
            <a:avLst/>
          </a:prstGeom>
          <a:noFill/>
        </p:spPr>
        <p:txBody>
          <a:bodyPr wrap="square">
            <a:spAutoFit/>
          </a:bodyPr>
          <a:lstStyle/>
          <a:p>
            <a:pPr marL="0" algn="ctr" rtl="0" eaLnBrk="1" latinLnBrk="0" hangingPunct="1">
              <a:spcBef>
                <a:spcPts val="0"/>
              </a:spcBef>
              <a:spcAft>
                <a:spcPts val="0"/>
              </a:spcAft>
            </a:pPr>
            <a:r>
              <a:rPr lang="vi-VN" sz="2800" b="1" kern="1200" dirty="0">
                <a:solidFill>
                  <a:srgbClr val="FF0000"/>
                </a:solidFill>
                <a:effectLst/>
                <a:latin typeface="#9Slide03 BoosterNextFYBlack" panose="02000A03000000020004"/>
                <a:cs typeface="Calibri" panose="020F0502020204030204" pitchFamily="34" charset="0"/>
              </a:rPr>
              <a:t>II. </a:t>
            </a:r>
            <a:r>
              <a:rPr lang="en-US" sz="2800" b="1" kern="1200" dirty="0">
                <a:solidFill>
                  <a:srgbClr val="FF0000"/>
                </a:solidFill>
                <a:effectLst/>
                <a:latin typeface="#9Slide03 BoosterNextFYBlack" panose="02000A03000000020004"/>
                <a:cs typeface="Calibri" panose="020F0502020204030204" pitchFamily="34" charset="0"/>
              </a:rPr>
              <a:t>THỰC HÀNH ĐO NHIỆT NÓNG CHẢY RIÊNG CỦA NƯỚC ĐÁ</a:t>
            </a:r>
            <a:endParaRPr lang="en-US" dirty="0">
              <a:solidFill>
                <a:srgbClr val="FF0000"/>
              </a:solidFill>
              <a:effectLst/>
            </a:endParaRPr>
          </a:p>
        </p:txBody>
      </p:sp>
    </p:spTree>
    <p:extLst>
      <p:ext uri="{BB962C8B-B14F-4D97-AF65-F5344CB8AC3E}">
        <p14:creationId xmlns:p14="http://schemas.microsoft.com/office/powerpoint/2010/main" val="9418243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0">
                                            <p:txEl>
                                              <p:pRg st="0" end="0"/>
                                            </p:txEl>
                                          </p:spTgt>
                                        </p:tgtEl>
                                        <p:attrNameLst>
                                          <p:attrName>style.visibility</p:attrName>
                                        </p:attrNameLst>
                                      </p:cBhvr>
                                      <p:to>
                                        <p:strVal val="visible"/>
                                      </p:to>
                                    </p:set>
                                    <p:anim calcmode="lin" valueType="num">
                                      <p:cBhvr additive="base">
                                        <p:cTn id="16"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3">
                                            <p:txEl>
                                              <p:pRg st="0" end="0"/>
                                            </p:txEl>
                                          </p:spTgt>
                                        </p:tgtEl>
                                        <p:attrNameLst>
                                          <p:attrName>style.visibility</p:attrName>
                                        </p:attrNameLst>
                                      </p:cBhvr>
                                      <p:to>
                                        <p:strVal val="visible"/>
                                      </p:to>
                                    </p:set>
                                    <p:anim calcmode="lin" valueType="num">
                                      <p:cBhvr additive="base">
                                        <p:cTn id="26"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fill="hold"/>
                                        <p:tgtEl>
                                          <p:spTgt spid="34"/>
                                        </p:tgtEl>
                                        <p:attrNameLst>
                                          <p:attrName>ppt_x</p:attrName>
                                        </p:attrNameLst>
                                      </p:cBhvr>
                                      <p:tavLst>
                                        <p:tav tm="0">
                                          <p:val>
                                            <p:strVal val="#ppt_x"/>
                                          </p:val>
                                        </p:tav>
                                        <p:tav tm="100000">
                                          <p:val>
                                            <p:strVal val="#ppt_x"/>
                                          </p:val>
                                        </p:tav>
                                      </p:tavLst>
                                    </p:anim>
                                    <p:anim calcmode="lin" valueType="num">
                                      <p:cBhvr additive="base">
                                        <p:cTn id="33" dur="500" fill="hold"/>
                                        <p:tgtEl>
                                          <p:spTgt spid="3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8">
                                            <p:txEl>
                                              <p:pRg st="0" end="0"/>
                                            </p:txEl>
                                          </p:spTgt>
                                        </p:tgtEl>
                                        <p:attrNameLst>
                                          <p:attrName>style.visibility</p:attrName>
                                        </p:attrNameLst>
                                      </p:cBhvr>
                                      <p:to>
                                        <p:strVal val="visible"/>
                                      </p:to>
                                    </p:set>
                                    <p:anim calcmode="lin" valueType="num">
                                      <p:cBhvr additive="base">
                                        <p:cTn id="36"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7" grpId="0"/>
      <p:bldP spid="33" grpId="0" build="p"/>
      <p:bldP spid="34" grpId="0"/>
      <p:bldP spid="38" grpId="0" build="p"/>
      <p:bldP spid="39" grpId="0"/>
      <p:bldP spid="4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n26 fb Tran Phu">
            <a:extLst>
              <a:ext uri="{FF2B5EF4-FFF2-40B4-BE49-F238E27FC236}">
                <a16:creationId xmlns:a16="http://schemas.microsoft.com/office/drawing/2014/main" id="{2D5DE961-2B91-4F4D-BBBE-7390DA73B014}"/>
              </a:ext>
            </a:extLst>
          </p:cNvPr>
          <p:cNvSpPr txBox="1"/>
          <p:nvPr/>
        </p:nvSpPr>
        <p:spPr>
          <a:xfrm>
            <a:off x="1361660" y="1337628"/>
            <a:ext cx="280283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chemeClr val="accent1">
                    <a:lumMod val="75000"/>
                  </a:schemeClr>
                </a:solidFill>
                <a:effectLst/>
                <a:uLnTx/>
                <a:uFillTx/>
                <a:latin typeface="Bahnschrift SemiBold" panose="020B0502040204020203" pitchFamily="34" charset="0"/>
                <a:ea typeface="+mn-ea"/>
                <a:cs typeface="+mn-cs"/>
              </a:rPr>
              <a:t>BÀI 5</a:t>
            </a:r>
          </a:p>
        </p:txBody>
      </p:sp>
      <p:sp>
        <p:nvSpPr>
          <p:cNvPr id="5" name="TextBox 4" descr="n26 fb Tran Phu">
            <a:extLst>
              <a:ext uri="{FF2B5EF4-FFF2-40B4-BE49-F238E27FC236}">
                <a16:creationId xmlns:a16="http://schemas.microsoft.com/office/drawing/2014/main" id="{1AE0AE4D-D8AF-4279-9645-F5E484438AB3}"/>
              </a:ext>
            </a:extLst>
          </p:cNvPr>
          <p:cNvSpPr txBox="1"/>
          <p:nvPr/>
        </p:nvSpPr>
        <p:spPr>
          <a:xfrm>
            <a:off x="894301" y="2781719"/>
            <a:ext cx="489336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accent1">
                    <a:lumMod val="50000"/>
                  </a:schemeClr>
                </a:solidFill>
                <a:effectLst/>
                <a:uLnTx/>
                <a:uFillTx/>
                <a:latin typeface="Bahnschrift SemiBold" panose="020B0502040204020203" pitchFamily="34" charset="0"/>
                <a:ea typeface="Cambria" panose="02040503050406030204" pitchFamily="18" charset="0"/>
              </a:rPr>
              <a:t>NHIỆT NÓNG CHẢY RIÊNG</a:t>
            </a:r>
          </a:p>
        </p:txBody>
      </p:sp>
      <p:pic>
        <p:nvPicPr>
          <p:cNvPr id="1026" name="Picture 2" descr="n26 fb Tran Phu">
            <a:extLst>
              <a:ext uri="{FF2B5EF4-FFF2-40B4-BE49-F238E27FC236}">
                <a16:creationId xmlns:a16="http://schemas.microsoft.com/office/drawing/2014/main" id="{DEF1A05C-9820-4A5D-B2C4-FC2B534CE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5026" y="1666461"/>
            <a:ext cx="5287617" cy="3525078"/>
          </a:xfrm>
          <a:prstGeom prst="roundRect">
            <a:avLst>
              <a:gd name="adj" fmla="val 11971"/>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54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667">
                                          <p:cBhvr additive="base">
                                            <p:cTn id="7" dur="3000" fill="hold"/>
                                            <p:tgtEl>
                                              <p:spTgt spid="4"/>
                                            </p:tgtEl>
                                            <p:attrNameLst>
                                              <p:attrName>ppt_x</p:attrName>
                                            </p:attrNameLst>
                                          </p:cBhvr>
                                          <p:tavLst>
                                            <p:tav tm="0">
                                              <p:val>
                                                <p:strVal val="0-#ppt_w/2"/>
                                              </p:val>
                                            </p:tav>
                                            <p:tav tm="100000">
                                              <p:val>
                                                <p:strVal val="#ppt_x"/>
                                              </p:val>
                                            </p:tav>
                                          </p:tavLst>
                                        </p:anim>
                                        <p:anim calcmode="lin" valueType="num" p14:bounceEnd="66667">
                                          <p:cBhvr additive="base">
                                            <p:cTn id="8" dur="3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800"/>
                                      </p:stCondLst>
                                      <p:childTnLst>
                                        <p:set>
                                          <p:cBhvr>
                                            <p:cTn id="10" dur="1" fill="hold">
                                              <p:stCondLst>
                                                <p:cond delay="0"/>
                                              </p:stCondLst>
                                            </p:cTn>
                                            <p:tgtEl>
                                              <p:spTgt spid="5"/>
                                            </p:tgtEl>
                                            <p:attrNameLst>
                                              <p:attrName>style.visibility</p:attrName>
                                            </p:attrNameLst>
                                          </p:cBhvr>
                                          <p:to>
                                            <p:strVal val="visible"/>
                                          </p:to>
                                        </p:set>
                                        <p:anim calcmode="lin" valueType="num" p14:bounceEnd="66667">
                                          <p:cBhvr additive="base">
                                            <p:cTn id="11" dur="3000" fill="hold"/>
                                            <p:tgtEl>
                                              <p:spTgt spid="5"/>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66667">
                                      <p:stCondLst>
                                        <p:cond delay="1000"/>
                                      </p:stCondLst>
                                      <p:childTnLst>
                                        <p:set>
                                          <p:cBhvr>
                                            <p:cTn id="14" dur="1" fill="hold">
                                              <p:stCondLst>
                                                <p:cond delay="0"/>
                                              </p:stCondLst>
                                            </p:cTn>
                                            <p:tgtEl>
                                              <p:spTgt spid="1026"/>
                                            </p:tgtEl>
                                            <p:attrNameLst>
                                              <p:attrName>style.visibility</p:attrName>
                                            </p:attrNameLst>
                                          </p:cBhvr>
                                          <p:to>
                                            <p:strVal val="visible"/>
                                          </p:to>
                                        </p:set>
                                        <p:anim calcmode="lin" valueType="num" p14:bounceEnd="66667">
                                          <p:cBhvr additive="base">
                                            <p:cTn id="15" dur="3000" fill="hold"/>
                                            <p:tgtEl>
                                              <p:spTgt spid="1026"/>
                                            </p:tgtEl>
                                            <p:attrNameLst>
                                              <p:attrName>ppt_x</p:attrName>
                                            </p:attrNameLst>
                                          </p:cBhvr>
                                          <p:tavLst>
                                            <p:tav tm="0">
                                              <p:val>
                                                <p:strVal val="#ppt_x"/>
                                              </p:val>
                                            </p:tav>
                                            <p:tav tm="100000">
                                              <p:val>
                                                <p:strVal val="#ppt_x"/>
                                              </p:val>
                                            </p:tav>
                                          </p:tavLst>
                                        </p:anim>
                                        <p:anim calcmode="lin" valueType="num" p14:bounceEnd="66667">
                                          <p:cBhvr additive="base">
                                            <p:cTn id="16" dur="3000" fill="hold"/>
                                            <p:tgtEl>
                                              <p:spTgt spid="10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0-#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8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0" fill="hold"/>
                                            <p:tgtEl>
                                              <p:spTgt spid="5"/>
                                            </p:tgtEl>
                                            <p:attrNameLst>
                                              <p:attrName>ppt_x</p:attrName>
                                            </p:attrNameLst>
                                          </p:cBhvr>
                                          <p:tavLst>
                                            <p:tav tm="0">
                                              <p:val>
                                                <p:strVal val="0-#ppt_w/2"/>
                                              </p:val>
                                            </p:tav>
                                            <p:tav tm="100000">
                                              <p:val>
                                                <p:strVal val="#ppt_x"/>
                                              </p:val>
                                            </p:tav>
                                          </p:tavLst>
                                        </p:anim>
                                        <p:anim calcmode="lin" valueType="num">
                                          <p:cBhvr additive="base">
                                            <p:cTn id="12" dur="3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100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3000" fill="hold"/>
                                            <p:tgtEl>
                                              <p:spTgt spid="1026"/>
                                            </p:tgtEl>
                                            <p:attrNameLst>
                                              <p:attrName>ppt_x</p:attrName>
                                            </p:attrNameLst>
                                          </p:cBhvr>
                                          <p:tavLst>
                                            <p:tav tm="0">
                                              <p:val>
                                                <p:strVal val="#ppt_x"/>
                                              </p:val>
                                            </p:tav>
                                            <p:tav tm="100000">
                                              <p:val>
                                                <p:strVal val="#ppt_x"/>
                                              </p:val>
                                            </p:tav>
                                          </p:tavLst>
                                        </p:anim>
                                        <p:anim calcmode="lin" valueType="num">
                                          <p:cBhvr additive="base">
                                            <p:cTn id="16" dur="3000" fill="hold"/>
                                            <p:tgtEl>
                                              <p:spTgt spid="1026"/>
                                            </p:tgtEl>
                                            <p:attrNameLst>
                                              <p:attrName>ppt_y</p:attrName>
                                            </p:attrNameLst>
                                          </p:cBhvr>
                                          <p:tavLst>
                                            <p:tav tm="0">
                                              <p:val>
                                                <p:strVal val="0-#ppt_h/2"/>
                                              </p:val>
                                            </p:tav>
                                            <p:tav tm="100000">
                                              <p:val>
                                                <p:strVal val="#ppt_y"/>
                                              </p:val>
                                            </p:tav>
                                          </p:tavLst>
                                        </p:anim>
                                      </p:childTnLst>
                                    </p:cTn>
                                  </p:par>
                                  <p:par>
                                    <p:cTn id="17" presetID="2" presetClass="entr" presetSubtype="8" fill="hold" nodeType="withEffect">
                                      <p:stCondLst>
                                        <p:cond delay="7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3000" fill="hold"/>
                                            <p:tgtEl>
                                              <p:spTgt spid="7"/>
                                            </p:tgtEl>
                                            <p:attrNameLst>
                                              <p:attrName>ppt_x</p:attrName>
                                            </p:attrNameLst>
                                          </p:cBhvr>
                                          <p:tavLst>
                                            <p:tav tm="0">
                                              <p:val>
                                                <p:strVal val="0-#ppt_w/2"/>
                                              </p:val>
                                            </p:tav>
                                            <p:tav tm="100000">
                                              <p:val>
                                                <p:strVal val="#ppt_x"/>
                                              </p:val>
                                            </p:tav>
                                          </p:tavLst>
                                        </p:anim>
                                        <p:anim calcmode="lin" valueType="num">
                                          <p:cBhvr additive="base">
                                            <p:cTn id="20" dur="3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8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3000" fill="hold"/>
                                            <p:tgtEl>
                                              <p:spTgt spid="3"/>
                                            </p:tgtEl>
                                            <p:attrNameLst>
                                              <p:attrName>ppt_x</p:attrName>
                                            </p:attrNameLst>
                                          </p:cBhvr>
                                          <p:tavLst>
                                            <p:tav tm="0">
                                              <p:val>
                                                <p:strVal val="#ppt_x"/>
                                              </p:val>
                                            </p:tav>
                                            <p:tav tm="100000">
                                              <p:val>
                                                <p:strVal val="#ppt_x"/>
                                              </p:val>
                                            </p:tav>
                                          </p:tavLst>
                                        </p:anim>
                                        <p:anim calcmode="lin" valueType="num">
                                          <p:cBhvr additive="base">
                                            <p:cTn id="24"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3352FDE9-A4C7-4E3C-89AD-EB4CECAFD2F4}"/>
              </a:ext>
            </a:extLst>
          </p:cNvPr>
          <p:cNvSpPr/>
          <p:nvPr/>
        </p:nvSpPr>
        <p:spPr>
          <a:xfrm>
            <a:off x="-1" y="0"/>
            <a:ext cx="12192001" cy="1044654"/>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5" name="Rectangle: Folded Corner 14">
            <a:extLst>
              <a:ext uri="{FF2B5EF4-FFF2-40B4-BE49-F238E27FC236}">
                <a16:creationId xmlns:a16="http://schemas.microsoft.com/office/drawing/2014/main" id="{C6B21974-883F-41C9-935D-A9E306899C53}"/>
              </a:ext>
            </a:extLst>
          </p:cNvPr>
          <p:cNvSpPr/>
          <p:nvPr/>
        </p:nvSpPr>
        <p:spPr>
          <a:xfrm rot="5400000">
            <a:off x="-1114402" y="2143751"/>
            <a:ext cx="5828651" cy="3599848"/>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8" name="TextBox 17" descr="n26 fb Tran Phu">
            <a:extLst>
              <a:ext uri="{FF2B5EF4-FFF2-40B4-BE49-F238E27FC236}">
                <a16:creationId xmlns:a16="http://schemas.microsoft.com/office/drawing/2014/main" id="{FF63DAC3-4A58-455A-9507-FDE598F46DE3}"/>
              </a:ext>
            </a:extLst>
          </p:cNvPr>
          <p:cNvSpPr txBox="1"/>
          <p:nvPr/>
        </p:nvSpPr>
        <p:spPr>
          <a:xfrm>
            <a:off x="1028619" y="106019"/>
            <a:ext cx="10134759" cy="923330"/>
          </a:xfrm>
          <a:prstGeom prst="rect">
            <a:avLst/>
          </a:prstGeom>
          <a:noFill/>
        </p:spPr>
        <p:txBody>
          <a:bodyPr wrap="square" rtlCol="0">
            <a:spAutoFit/>
          </a:bodyPr>
          <a:lstStyle/>
          <a:p>
            <a:pPr>
              <a:defRPr/>
            </a:pPr>
            <a:r>
              <a:rPr kumimoji="0" lang="en-US" sz="5400" b="0" i="0" u="none" strike="noStrike" kern="1200" cap="none" spc="0" normalizeH="0" baseline="0" noProof="0" dirty="0">
                <a:ln>
                  <a:noFill/>
                </a:ln>
                <a:solidFill>
                  <a:schemeClr val="bg1"/>
                </a:solidFill>
                <a:effectLst/>
                <a:uLnTx/>
                <a:uFillTx/>
                <a:latin typeface="Bahnschrift SemiBold" panose="020B0502040204020203" pitchFamily="34" charset="0"/>
              </a:rPr>
              <a:t>BÀI </a:t>
            </a:r>
            <a:r>
              <a:rPr kumimoji="0" lang="vi-VN" sz="5400" b="0" i="0" u="none" strike="noStrike" kern="1200" cap="none" spc="0" normalizeH="0" baseline="0" noProof="0" dirty="0">
                <a:ln>
                  <a:noFill/>
                </a:ln>
                <a:solidFill>
                  <a:schemeClr val="bg1"/>
                </a:solidFill>
                <a:effectLst/>
                <a:uLnTx/>
                <a:uFillTx/>
                <a:latin typeface="Bahnschrift SemiBold" panose="020B0502040204020203" pitchFamily="34" charset="0"/>
              </a:rPr>
              <a:t>5: </a:t>
            </a:r>
            <a:r>
              <a:rPr lang="en-US" sz="5400" b="1" dirty="0">
                <a:solidFill>
                  <a:schemeClr val="bg1"/>
                </a:solidFill>
                <a:latin typeface="Bahnschrift SemiBold" panose="020B0502040204020203" pitchFamily="34" charset="0"/>
                <a:ea typeface="Cambria" panose="02040503050406030204" pitchFamily="18" charset="0"/>
              </a:rPr>
              <a:t>NHIỆT NÓNG CHẢY RIÊNG</a:t>
            </a:r>
          </a:p>
        </p:txBody>
      </p:sp>
      <p:sp>
        <p:nvSpPr>
          <p:cNvPr id="21" name="TextBox 20" descr="n26 fb Tran Phu">
            <a:extLst>
              <a:ext uri="{FF2B5EF4-FFF2-40B4-BE49-F238E27FC236}">
                <a16:creationId xmlns:a16="http://schemas.microsoft.com/office/drawing/2014/main" id="{2765BE00-0609-4D8F-B4C5-AF959E305E3F}"/>
              </a:ext>
            </a:extLst>
          </p:cNvPr>
          <p:cNvSpPr txBox="1"/>
          <p:nvPr/>
        </p:nvSpPr>
        <p:spPr>
          <a:xfrm>
            <a:off x="293616" y="1841397"/>
            <a:ext cx="3091349" cy="954107"/>
          </a:xfrm>
          <a:prstGeom prst="rect">
            <a:avLst/>
          </a:prstGeom>
          <a:noFill/>
        </p:spPr>
        <p:txBody>
          <a:bodyPr wrap="square" rtlCol="0">
            <a:spAutoFit/>
          </a:bodyPr>
          <a:lstStyle/>
          <a:p>
            <a:pPr algn="ctr"/>
            <a:r>
              <a:rPr lang="vi-VN" sz="2800" b="1" dirty="0">
                <a:solidFill>
                  <a:schemeClr val="bg1"/>
                </a:solidFill>
                <a:latin typeface="#9Slide03 BoosterNextFYBlack" panose="02000A03000000020004" pitchFamily="2" charset="0"/>
                <a:cs typeface="Calibri" panose="020F0502020204030204" pitchFamily="34" charset="0"/>
              </a:rPr>
              <a:t>I. </a:t>
            </a:r>
            <a:r>
              <a:rPr lang="en-US" sz="2800" b="1" dirty="0">
                <a:solidFill>
                  <a:schemeClr val="bg1"/>
                </a:solidFill>
                <a:latin typeface="#9Slide03 BoosterNextFYBlack" panose="02000A03000000020004" pitchFamily="2" charset="0"/>
                <a:cs typeface="Calibri" panose="020F0502020204030204" pitchFamily="34" charset="0"/>
              </a:rPr>
              <a:t>KHÁI NIỆM NHIỆT NÓNG CHẢY RIÊNG</a:t>
            </a:r>
            <a:endParaRPr lang="vi-VN" sz="2800" b="1" dirty="0">
              <a:solidFill>
                <a:schemeClr val="bg1"/>
              </a:solidFill>
              <a:latin typeface="#9Slide03 BoosterNextFYBlack" panose="02000A03000000020004" pitchFamily="2" charset="0"/>
              <a:cs typeface="Calibri" panose="020F0502020204030204" pitchFamily="34" charset="0"/>
            </a:endParaRPr>
          </a:p>
        </p:txBody>
      </p:sp>
      <p:sp>
        <p:nvSpPr>
          <p:cNvPr id="25" name="TextBox 24">
            <a:extLst>
              <a:ext uri="{FF2B5EF4-FFF2-40B4-BE49-F238E27FC236}">
                <a16:creationId xmlns:a16="http://schemas.microsoft.com/office/drawing/2014/main" id="{F686507C-99B1-4EEA-92D1-B665DD4256CE}"/>
              </a:ext>
            </a:extLst>
          </p:cNvPr>
          <p:cNvSpPr txBox="1"/>
          <p:nvPr/>
        </p:nvSpPr>
        <p:spPr>
          <a:xfrm>
            <a:off x="617702" y="2963700"/>
            <a:ext cx="2194509"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1. </a:t>
            </a:r>
            <a:r>
              <a:rPr lang="en-US" sz="2800" b="1" kern="1200" dirty="0" err="1">
                <a:solidFill>
                  <a:schemeClr val="bg1"/>
                </a:solidFill>
                <a:effectLst/>
                <a:latin typeface="Arimo"/>
              </a:rPr>
              <a:t>Hệ</a:t>
            </a:r>
            <a:r>
              <a:rPr lang="en-US" sz="2800" b="1" kern="1200" dirty="0">
                <a:solidFill>
                  <a:schemeClr val="bg1"/>
                </a:solidFill>
                <a:effectLst/>
                <a:latin typeface="Arimo"/>
              </a:rPr>
              <a:t> </a:t>
            </a:r>
            <a:r>
              <a:rPr lang="en-US" sz="2800" b="1" kern="1200" dirty="0" err="1">
                <a:solidFill>
                  <a:schemeClr val="bg1"/>
                </a:solidFill>
                <a:effectLst/>
                <a:latin typeface="Arimo"/>
              </a:rPr>
              <a:t>thức</a:t>
            </a:r>
            <a:endParaRPr lang="en-US" dirty="0">
              <a:solidFill>
                <a:schemeClr val="bg1"/>
              </a:solidFill>
              <a:effectLst/>
            </a:endParaRPr>
          </a:p>
        </p:txBody>
      </p:sp>
      <p:sp>
        <p:nvSpPr>
          <p:cNvPr id="29" name="TextBox 28">
            <a:extLst>
              <a:ext uri="{FF2B5EF4-FFF2-40B4-BE49-F238E27FC236}">
                <a16:creationId xmlns:a16="http://schemas.microsoft.com/office/drawing/2014/main" id="{C5937124-EEBE-47A6-80C4-5E736951838A}"/>
              </a:ext>
            </a:extLst>
          </p:cNvPr>
          <p:cNvSpPr txBox="1"/>
          <p:nvPr/>
        </p:nvSpPr>
        <p:spPr>
          <a:xfrm>
            <a:off x="617702" y="3722386"/>
            <a:ext cx="2507380"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2. </a:t>
            </a:r>
            <a:r>
              <a:rPr lang="en-US" sz="2800" b="1" kern="1200" dirty="0" err="1">
                <a:solidFill>
                  <a:schemeClr val="bg1"/>
                </a:solidFill>
                <a:effectLst/>
                <a:latin typeface="Arimo"/>
              </a:rPr>
              <a:t>Định</a:t>
            </a:r>
            <a:r>
              <a:rPr lang="en-US" sz="2800" b="1" kern="1200" dirty="0">
                <a:solidFill>
                  <a:schemeClr val="bg1"/>
                </a:solidFill>
                <a:effectLst/>
                <a:latin typeface="Arimo"/>
              </a:rPr>
              <a:t> </a:t>
            </a:r>
            <a:r>
              <a:rPr lang="en-US" sz="2800" b="1" kern="1200" dirty="0" err="1">
                <a:solidFill>
                  <a:schemeClr val="bg1"/>
                </a:solidFill>
                <a:effectLst/>
                <a:latin typeface="Arimo"/>
              </a:rPr>
              <a:t>nghĩa</a:t>
            </a:r>
            <a:endParaRPr lang="en-US" dirty="0">
              <a:solidFill>
                <a:schemeClr val="bg1"/>
              </a:solidFill>
              <a:effectLst/>
            </a:endParaRPr>
          </a:p>
        </p:txBody>
      </p:sp>
      <p:sp>
        <p:nvSpPr>
          <p:cNvPr id="42" name="TextBox 41" descr="n26 fb Tran Phu">
            <a:extLst>
              <a:ext uri="{FF2B5EF4-FFF2-40B4-BE49-F238E27FC236}">
                <a16:creationId xmlns:a16="http://schemas.microsoft.com/office/drawing/2014/main" id="{914DFD15-491F-4ABE-847B-4529C434F118}"/>
              </a:ext>
            </a:extLst>
          </p:cNvPr>
          <p:cNvSpPr txBox="1"/>
          <p:nvPr/>
        </p:nvSpPr>
        <p:spPr>
          <a:xfrm>
            <a:off x="3739136" y="1056494"/>
            <a:ext cx="7690864" cy="954107"/>
          </a:xfrm>
          <a:prstGeom prst="rect">
            <a:avLst/>
          </a:prstGeom>
          <a:noFill/>
        </p:spPr>
        <p:txBody>
          <a:bodyPr wrap="square">
            <a:spAutoFit/>
          </a:bodyPr>
          <a:lstStyle/>
          <a:p>
            <a:pPr algn="ctr"/>
            <a:r>
              <a:rPr lang="vi-VN" sz="2800" b="1" i="1" dirty="0">
                <a:latin typeface="Cambria" panose="02040503050406030204" pitchFamily="18" charset="0"/>
                <a:ea typeface="Cambria" panose="02040503050406030204" pitchFamily="18" charset="0"/>
              </a:rPr>
              <a:t>II. THỰC HÀNH ĐO NHIỆT NÓNG CHẢY RIÊNG CỦA NƯỚC ĐÁ</a:t>
            </a:r>
            <a:endParaRPr lang="vi-VN" sz="2800" dirty="0">
              <a:latin typeface="Cambria" panose="02040503050406030204" pitchFamily="18" charset="0"/>
              <a:ea typeface="Cambria" panose="02040503050406030204" pitchFamily="18" charset="0"/>
            </a:endParaRPr>
          </a:p>
        </p:txBody>
      </p:sp>
      <p:sp>
        <p:nvSpPr>
          <p:cNvPr id="17" name="Speech Bubble: Rectangle 16" descr="n26 fb Tran Phu">
            <a:extLst>
              <a:ext uri="{FF2B5EF4-FFF2-40B4-BE49-F238E27FC236}">
                <a16:creationId xmlns:a16="http://schemas.microsoft.com/office/drawing/2014/main" id="{A35384F9-FA35-4FE4-9095-A948B41D28D8}"/>
              </a:ext>
            </a:extLst>
          </p:cNvPr>
          <p:cNvSpPr/>
          <p:nvPr/>
        </p:nvSpPr>
        <p:spPr>
          <a:xfrm>
            <a:off x="4544412" y="2089182"/>
            <a:ext cx="6080312" cy="575826"/>
          </a:xfrm>
          <a:prstGeom prst="wedgeRectCallout">
            <a:avLst>
              <a:gd name="adj1" fmla="val -7024"/>
              <a:gd name="adj2" fmla="val 109284"/>
            </a:avLst>
          </a:prstGeom>
          <a:solidFill>
            <a:srgbClr val="E8BAD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Cambria" panose="02040503050406030204" pitchFamily="18" charset="0"/>
                <a:ea typeface="Cambria" panose="02040503050406030204" pitchFamily="18" charset="0"/>
              </a:rPr>
              <a:t>Hoàn thành bảng số liệu sau:</a:t>
            </a:r>
          </a:p>
        </p:txBody>
      </p:sp>
      <p:graphicFrame>
        <p:nvGraphicFramePr>
          <p:cNvPr id="19" name="Table 18" descr="n26 fb Tran Phu">
            <a:extLst>
              <a:ext uri="{FF2B5EF4-FFF2-40B4-BE49-F238E27FC236}">
                <a16:creationId xmlns:a16="http://schemas.microsoft.com/office/drawing/2014/main" id="{715C9C23-54A3-4246-9315-24D98CEC6A5F}"/>
              </a:ext>
            </a:extLst>
          </p:cNvPr>
          <p:cNvGraphicFramePr>
            <a:graphicFrameLocks noGrp="1"/>
          </p:cNvGraphicFramePr>
          <p:nvPr>
            <p:extLst>
              <p:ext uri="{D42A27DB-BD31-4B8C-83A1-F6EECF244321}">
                <p14:modId xmlns:p14="http://schemas.microsoft.com/office/powerpoint/2010/main" val="4180683399"/>
              </p:ext>
            </p:extLst>
          </p:nvPr>
        </p:nvGraphicFramePr>
        <p:xfrm>
          <a:off x="3798583" y="3088826"/>
          <a:ext cx="8070913" cy="3517148"/>
        </p:xfrm>
        <a:graphic>
          <a:graphicData uri="http://schemas.openxmlformats.org/drawingml/2006/table">
            <a:tbl>
              <a:tblPr firstRow="1" bandRow="1">
                <a:tableStyleId>{5C22544A-7EE6-4342-B048-85BDC9FD1C3A}</a:tableStyleId>
              </a:tblPr>
              <a:tblGrid>
                <a:gridCol w="2596237">
                  <a:extLst>
                    <a:ext uri="{9D8B030D-6E8A-4147-A177-3AD203B41FA5}">
                      <a16:colId xmlns:a16="http://schemas.microsoft.com/office/drawing/2014/main" val="836395163"/>
                    </a:ext>
                  </a:extLst>
                </a:gridCol>
                <a:gridCol w="2727931">
                  <a:extLst>
                    <a:ext uri="{9D8B030D-6E8A-4147-A177-3AD203B41FA5}">
                      <a16:colId xmlns:a16="http://schemas.microsoft.com/office/drawing/2014/main" val="199975444"/>
                    </a:ext>
                  </a:extLst>
                </a:gridCol>
                <a:gridCol w="2746745">
                  <a:extLst>
                    <a:ext uri="{9D8B030D-6E8A-4147-A177-3AD203B41FA5}">
                      <a16:colId xmlns:a16="http://schemas.microsoft.com/office/drawing/2014/main" val="3370207834"/>
                    </a:ext>
                  </a:extLst>
                </a:gridCol>
              </a:tblGrid>
              <a:tr h="511310">
                <a:tc>
                  <a:txBody>
                    <a:bodyPr/>
                    <a:lstStyle/>
                    <a:p>
                      <a:pPr algn="ctr"/>
                      <a:r>
                        <a:rPr lang="vi-VN" sz="2500" b="1" dirty="0">
                          <a:solidFill>
                            <a:srgbClr val="003300"/>
                          </a:solidFill>
                          <a:effectLst/>
                          <a:latin typeface="Cambria" panose="02040503050406030204" pitchFamily="18" charset="0"/>
                          <a:ea typeface="Cambria" panose="02040503050406030204" pitchFamily="18" charset="0"/>
                        </a:rPr>
                        <a:t>Thời gian (s)</a:t>
                      </a:r>
                      <a:endParaRPr lang="vi-VN" sz="2500" dirty="0">
                        <a:solidFill>
                          <a:srgbClr val="003300"/>
                        </a:solidFill>
                        <a:effectLst/>
                        <a:latin typeface="Cambria" panose="02040503050406030204" pitchFamily="18" charset="0"/>
                        <a:ea typeface="Cambria" panose="02040503050406030204" pitchFamily="18" charset="0"/>
                      </a:endParaRPr>
                    </a:p>
                  </a:txBody>
                  <a:tcPr marL="62349" marR="62349" marT="0" marB="0">
                    <a:solidFill>
                      <a:srgbClr val="E8BADD"/>
                    </a:solidFill>
                  </a:tcPr>
                </a:tc>
                <a:tc>
                  <a:txBody>
                    <a:bodyPr/>
                    <a:lstStyle/>
                    <a:p>
                      <a:pPr algn="ctr"/>
                      <a:r>
                        <a:rPr lang="vi-VN" sz="2500" b="1" dirty="0">
                          <a:solidFill>
                            <a:srgbClr val="003300"/>
                          </a:solidFill>
                          <a:effectLst/>
                          <a:latin typeface="Cambria" panose="02040503050406030204" pitchFamily="18" charset="0"/>
                          <a:ea typeface="Cambria" panose="02040503050406030204" pitchFamily="18" charset="0"/>
                        </a:rPr>
                        <a:t>Nhiệt độ t (</a:t>
                      </a:r>
                      <a:r>
                        <a:rPr lang="vi-VN" sz="2500" b="1" baseline="30000" dirty="0">
                          <a:solidFill>
                            <a:srgbClr val="003300"/>
                          </a:solidFill>
                          <a:effectLst/>
                          <a:latin typeface="Cambria" panose="02040503050406030204" pitchFamily="18" charset="0"/>
                          <a:ea typeface="Cambria" panose="02040503050406030204" pitchFamily="18" charset="0"/>
                        </a:rPr>
                        <a:t>0</a:t>
                      </a:r>
                      <a:r>
                        <a:rPr lang="vi-VN" sz="2500" b="1" dirty="0">
                          <a:solidFill>
                            <a:srgbClr val="003300"/>
                          </a:solidFill>
                          <a:effectLst/>
                          <a:latin typeface="Cambria" panose="02040503050406030204" pitchFamily="18" charset="0"/>
                          <a:ea typeface="Cambria" panose="02040503050406030204" pitchFamily="18" charset="0"/>
                        </a:rPr>
                        <a:t>C)</a:t>
                      </a:r>
                      <a:endParaRPr lang="vi-VN" sz="2500" dirty="0">
                        <a:solidFill>
                          <a:srgbClr val="003300"/>
                        </a:solidFill>
                        <a:effectLst/>
                        <a:latin typeface="Cambria" panose="02040503050406030204" pitchFamily="18" charset="0"/>
                        <a:ea typeface="Cambria" panose="02040503050406030204" pitchFamily="18" charset="0"/>
                      </a:endParaRPr>
                    </a:p>
                  </a:txBody>
                  <a:tcPr marL="62349" marR="62349" marT="0" marB="0">
                    <a:solidFill>
                      <a:srgbClr val="E8BADD"/>
                    </a:solidFill>
                  </a:tcPr>
                </a:tc>
                <a:tc>
                  <a:txBody>
                    <a:bodyPr/>
                    <a:lstStyle/>
                    <a:p>
                      <a:pPr algn="ctr"/>
                      <a:r>
                        <a:rPr lang="vi-VN" sz="2500" b="1" dirty="0">
                          <a:solidFill>
                            <a:srgbClr val="003300"/>
                          </a:solidFill>
                          <a:effectLst/>
                          <a:latin typeface="Cambria" panose="02040503050406030204" pitchFamily="18" charset="0"/>
                          <a:ea typeface="Cambria" panose="02040503050406030204" pitchFamily="18" charset="0"/>
                        </a:rPr>
                        <a:t>Công suất 𝒫 (W)</a:t>
                      </a:r>
                      <a:endParaRPr lang="vi-VN" sz="2500" dirty="0">
                        <a:solidFill>
                          <a:srgbClr val="003300"/>
                        </a:solidFill>
                        <a:effectLst/>
                        <a:latin typeface="Cambria" panose="02040503050406030204" pitchFamily="18" charset="0"/>
                        <a:ea typeface="Cambria" panose="02040503050406030204" pitchFamily="18" charset="0"/>
                      </a:endParaRPr>
                    </a:p>
                  </a:txBody>
                  <a:tcPr marL="62349" marR="62349" marT="0" marB="0">
                    <a:solidFill>
                      <a:srgbClr val="E8BADD"/>
                    </a:solidFill>
                  </a:tcPr>
                </a:tc>
                <a:extLst>
                  <a:ext uri="{0D108BD9-81ED-4DB2-BD59-A6C34878D82A}">
                    <a16:rowId xmlns:a16="http://schemas.microsoft.com/office/drawing/2014/main" val="3172766828"/>
                  </a:ext>
                </a:extLst>
              </a:tr>
              <a:tr h="333982">
                <a:tc>
                  <a:txBody>
                    <a:bodyPr/>
                    <a:lstStyle/>
                    <a:p>
                      <a:endParaRPr lang="vi-VN" sz="1600" dirty="0">
                        <a:latin typeface="Cambria" panose="02040503050406030204" pitchFamily="18" charset="0"/>
                        <a:ea typeface="Cambria" panose="02040503050406030204" pitchFamily="18" charset="0"/>
                      </a:endParaRPr>
                    </a:p>
                  </a:txBody>
                  <a:tcPr marL="83133" marR="83133" marT="41566" marB="41566">
                    <a:solidFill>
                      <a:srgbClr val="F7DBF0"/>
                    </a:solidFill>
                  </a:tcPr>
                </a:tc>
                <a:tc>
                  <a:txBody>
                    <a:bodyPr/>
                    <a:lstStyle/>
                    <a:p>
                      <a:endParaRPr lang="vi-VN" sz="1600" dirty="0">
                        <a:latin typeface="Cambria" panose="02040503050406030204" pitchFamily="18" charset="0"/>
                        <a:ea typeface="Cambria" panose="02040503050406030204" pitchFamily="18" charset="0"/>
                      </a:endParaRPr>
                    </a:p>
                  </a:txBody>
                  <a:tcPr marL="83133" marR="83133" marT="41566" marB="41566">
                    <a:solidFill>
                      <a:srgbClr val="F7DBF0"/>
                    </a:solidFill>
                  </a:tcPr>
                </a:tc>
                <a:tc>
                  <a:txBody>
                    <a:bodyPr/>
                    <a:lstStyle/>
                    <a:p>
                      <a:endParaRPr lang="vi-VN" sz="1600" dirty="0">
                        <a:latin typeface="Cambria" panose="02040503050406030204" pitchFamily="18" charset="0"/>
                        <a:ea typeface="Cambria" panose="02040503050406030204" pitchFamily="18" charset="0"/>
                      </a:endParaRPr>
                    </a:p>
                  </a:txBody>
                  <a:tcPr marL="83133" marR="83133" marT="41566" marB="41566">
                    <a:solidFill>
                      <a:srgbClr val="F7DBF0"/>
                    </a:solidFill>
                  </a:tcPr>
                </a:tc>
                <a:extLst>
                  <a:ext uri="{0D108BD9-81ED-4DB2-BD59-A6C34878D82A}">
                    <a16:rowId xmlns:a16="http://schemas.microsoft.com/office/drawing/2014/main" val="3084414638"/>
                  </a:ext>
                </a:extLst>
              </a:tr>
              <a:tr h="333982">
                <a:tc>
                  <a:txBody>
                    <a:bodyPr/>
                    <a:lstStyle/>
                    <a:p>
                      <a:endParaRPr lang="vi-VN" sz="1600" dirty="0">
                        <a:latin typeface="Cambria" panose="02040503050406030204" pitchFamily="18" charset="0"/>
                        <a:ea typeface="Cambria" panose="02040503050406030204" pitchFamily="18" charset="0"/>
                      </a:endParaRPr>
                    </a:p>
                  </a:txBody>
                  <a:tcPr marL="83133" marR="83133" marT="41566" marB="41566">
                    <a:solidFill>
                      <a:srgbClr val="F7DBF0"/>
                    </a:solidFill>
                  </a:tcPr>
                </a:tc>
                <a:tc>
                  <a:txBody>
                    <a:bodyPr/>
                    <a:lstStyle/>
                    <a:p>
                      <a:endParaRPr lang="vi-VN" sz="1600" dirty="0">
                        <a:latin typeface="Cambria" panose="02040503050406030204" pitchFamily="18" charset="0"/>
                        <a:ea typeface="Cambria" panose="02040503050406030204" pitchFamily="18" charset="0"/>
                      </a:endParaRPr>
                    </a:p>
                  </a:txBody>
                  <a:tcPr marL="83133" marR="83133" marT="41566" marB="41566">
                    <a:solidFill>
                      <a:srgbClr val="F7DBF0"/>
                    </a:solidFill>
                  </a:tcPr>
                </a:tc>
                <a:tc>
                  <a:txBody>
                    <a:bodyPr/>
                    <a:lstStyle/>
                    <a:p>
                      <a:endParaRPr lang="vi-VN" sz="1600" dirty="0">
                        <a:latin typeface="Cambria" panose="02040503050406030204" pitchFamily="18" charset="0"/>
                        <a:ea typeface="Cambria" panose="02040503050406030204" pitchFamily="18" charset="0"/>
                      </a:endParaRPr>
                    </a:p>
                  </a:txBody>
                  <a:tcPr marL="83133" marR="83133" marT="41566" marB="41566">
                    <a:solidFill>
                      <a:srgbClr val="F7DBF0"/>
                    </a:solidFill>
                  </a:tcPr>
                </a:tc>
                <a:extLst>
                  <a:ext uri="{0D108BD9-81ED-4DB2-BD59-A6C34878D82A}">
                    <a16:rowId xmlns:a16="http://schemas.microsoft.com/office/drawing/2014/main" val="1093070119"/>
                  </a:ext>
                </a:extLst>
              </a:tr>
              <a:tr h="333982">
                <a:tc>
                  <a:txBody>
                    <a:bodyPr/>
                    <a:lstStyle/>
                    <a:p>
                      <a:endParaRPr lang="vi-VN" sz="1600" dirty="0">
                        <a:latin typeface="Cambria" panose="02040503050406030204" pitchFamily="18" charset="0"/>
                        <a:ea typeface="Cambria" panose="02040503050406030204" pitchFamily="18" charset="0"/>
                      </a:endParaRPr>
                    </a:p>
                  </a:txBody>
                  <a:tcPr marL="83133" marR="83133" marT="41566" marB="41566">
                    <a:solidFill>
                      <a:srgbClr val="F7DBF0"/>
                    </a:solidFill>
                  </a:tcPr>
                </a:tc>
                <a:tc>
                  <a:txBody>
                    <a:bodyPr/>
                    <a:lstStyle/>
                    <a:p>
                      <a:endParaRPr lang="vi-VN" sz="1600" dirty="0">
                        <a:latin typeface="Cambria" panose="02040503050406030204" pitchFamily="18" charset="0"/>
                        <a:ea typeface="Cambria" panose="02040503050406030204" pitchFamily="18" charset="0"/>
                      </a:endParaRPr>
                    </a:p>
                  </a:txBody>
                  <a:tcPr marL="83133" marR="83133" marT="41566" marB="41566">
                    <a:solidFill>
                      <a:srgbClr val="F7DBF0"/>
                    </a:solidFill>
                  </a:tcPr>
                </a:tc>
                <a:tc>
                  <a:txBody>
                    <a:bodyPr/>
                    <a:lstStyle/>
                    <a:p>
                      <a:endParaRPr lang="vi-VN" sz="1600" dirty="0">
                        <a:latin typeface="Cambria" panose="02040503050406030204" pitchFamily="18" charset="0"/>
                        <a:ea typeface="Cambria" panose="02040503050406030204" pitchFamily="18" charset="0"/>
                      </a:endParaRPr>
                    </a:p>
                  </a:txBody>
                  <a:tcPr marL="83133" marR="83133" marT="41566" marB="41566">
                    <a:solidFill>
                      <a:srgbClr val="F7DBF0"/>
                    </a:solidFill>
                  </a:tcPr>
                </a:tc>
                <a:extLst>
                  <a:ext uri="{0D108BD9-81ED-4DB2-BD59-A6C34878D82A}">
                    <a16:rowId xmlns:a16="http://schemas.microsoft.com/office/drawing/2014/main" val="3375107226"/>
                  </a:ext>
                </a:extLst>
              </a:tr>
              <a:tr h="333982">
                <a:tc>
                  <a:txBody>
                    <a:bodyPr/>
                    <a:lstStyle/>
                    <a:p>
                      <a:endParaRPr lang="vi-VN" sz="1600" dirty="0">
                        <a:latin typeface="Cambria" panose="02040503050406030204" pitchFamily="18" charset="0"/>
                        <a:ea typeface="Cambria" panose="02040503050406030204" pitchFamily="18" charset="0"/>
                      </a:endParaRPr>
                    </a:p>
                  </a:txBody>
                  <a:tcPr marL="83133" marR="83133" marT="41566" marB="41566">
                    <a:solidFill>
                      <a:srgbClr val="F7DBF0"/>
                    </a:solidFill>
                  </a:tcPr>
                </a:tc>
                <a:tc>
                  <a:txBody>
                    <a:bodyPr/>
                    <a:lstStyle/>
                    <a:p>
                      <a:endParaRPr lang="vi-VN" sz="1600" dirty="0">
                        <a:latin typeface="Cambria" panose="02040503050406030204" pitchFamily="18" charset="0"/>
                        <a:ea typeface="Cambria" panose="02040503050406030204" pitchFamily="18" charset="0"/>
                      </a:endParaRPr>
                    </a:p>
                  </a:txBody>
                  <a:tcPr marL="83133" marR="83133" marT="41566" marB="41566">
                    <a:solidFill>
                      <a:srgbClr val="F7DBF0"/>
                    </a:solidFill>
                  </a:tcPr>
                </a:tc>
                <a:tc>
                  <a:txBody>
                    <a:bodyPr/>
                    <a:lstStyle/>
                    <a:p>
                      <a:endParaRPr lang="vi-VN" sz="1600" dirty="0">
                        <a:latin typeface="Cambria" panose="02040503050406030204" pitchFamily="18" charset="0"/>
                        <a:ea typeface="Cambria" panose="02040503050406030204" pitchFamily="18" charset="0"/>
                      </a:endParaRPr>
                    </a:p>
                  </a:txBody>
                  <a:tcPr marL="83133" marR="83133" marT="41566" marB="41566">
                    <a:solidFill>
                      <a:srgbClr val="F7DBF0"/>
                    </a:solidFill>
                  </a:tcPr>
                </a:tc>
                <a:extLst>
                  <a:ext uri="{0D108BD9-81ED-4DB2-BD59-A6C34878D82A}">
                    <a16:rowId xmlns:a16="http://schemas.microsoft.com/office/drawing/2014/main" val="866716349"/>
                  </a:ext>
                </a:extLst>
              </a:tr>
              <a:tr h="333982">
                <a:tc>
                  <a:txBody>
                    <a:bodyPr/>
                    <a:lstStyle/>
                    <a:p>
                      <a:endParaRPr lang="vi-VN" sz="1600" dirty="0">
                        <a:latin typeface="Cambria" panose="02040503050406030204" pitchFamily="18" charset="0"/>
                        <a:ea typeface="Cambria" panose="02040503050406030204" pitchFamily="18" charset="0"/>
                      </a:endParaRPr>
                    </a:p>
                  </a:txBody>
                  <a:tcPr marL="83133" marR="83133" marT="41566" marB="41566">
                    <a:solidFill>
                      <a:srgbClr val="F7DBF0"/>
                    </a:solidFill>
                  </a:tcPr>
                </a:tc>
                <a:tc>
                  <a:txBody>
                    <a:bodyPr/>
                    <a:lstStyle/>
                    <a:p>
                      <a:endParaRPr lang="vi-VN" sz="1600" dirty="0">
                        <a:latin typeface="Cambria" panose="02040503050406030204" pitchFamily="18" charset="0"/>
                        <a:ea typeface="Cambria" panose="02040503050406030204" pitchFamily="18" charset="0"/>
                      </a:endParaRPr>
                    </a:p>
                  </a:txBody>
                  <a:tcPr marL="83133" marR="83133" marT="41566" marB="41566">
                    <a:solidFill>
                      <a:srgbClr val="F7DBF0"/>
                    </a:solidFill>
                  </a:tcPr>
                </a:tc>
                <a:tc>
                  <a:txBody>
                    <a:bodyPr/>
                    <a:lstStyle/>
                    <a:p>
                      <a:endParaRPr lang="vi-VN" sz="1600" dirty="0">
                        <a:latin typeface="Cambria" panose="02040503050406030204" pitchFamily="18" charset="0"/>
                        <a:ea typeface="Cambria" panose="02040503050406030204" pitchFamily="18" charset="0"/>
                      </a:endParaRPr>
                    </a:p>
                  </a:txBody>
                  <a:tcPr marL="83133" marR="83133" marT="41566" marB="41566">
                    <a:solidFill>
                      <a:srgbClr val="F7DBF0"/>
                    </a:solidFill>
                  </a:tcPr>
                </a:tc>
                <a:extLst>
                  <a:ext uri="{0D108BD9-81ED-4DB2-BD59-A6C34878D82A}">
                    <a16:rowId xmlns:a16="http://schemas.microsoft.com/office/drawing/2014/main" val="3660680489"/>
                  </a:ext>
                </a:extLst>
              </a:tr>
              <a:tr h="333982">
                <a:tc>
                  <a:txBody>
                    <a:bodyPr/>
                    <a:lstStyle/>
                    <a:p>
                      <a:endParaRPr lang="vi-VN" sz="1600">
                        <a:latin typeface="Cambria" panose="02040503050406030204" pitchFamily="18" charset="0"/>
                        <a:ea typeface="Cambria" panose="02040503050406030204" pitchFamily="18" charset="0"/>
                      </a:endParaRPr>
                    </a:p>
                  </a:txBody>
                  <a:tcPr marL="83133" marR="83133" marT="41566" marB="41566">
                    <a:solidFill>
                      <a:srgbClr val="F7DBF0"/>
                    </a:solidFill>
                  </a:tcPr>
                </a:tc>
                <a:tc>
                  <a:txBody>
                    <a:bodyPr/>
                    <a:lstStyle/>
                    <a:p>
                      <a:endParaRPr lang="vi-VN" sz="1600" dirty="0">
                        <a:latin typeface="Cambria" panose="02040503050406030204" pitchFamily="18" charset="0"/>
                        <a:ea typeface="Cambria" panose="02040503050406030204" pitchFamily="18" charset="0"/>
                      </a:endParaRPr>
                    </a:p>
                  </a:txBody>
                  <a:tcPr marL="83133" marR="83133" marT="41566" marB="41566">
                    <a:solidFill>
                      <a:srgbClr val="F7DBF0"/>
                    </a:solidFill>
                  </a:tcPr>
                </a:tc>
                <a:tc>
                  <a:txBody>
                    <a:bodyPr/>
                    <a:lstStyle/>
                    <a:p>
                      <a:endParaRPr lang="vi-VN" sz="1600" dirty="0">
                        <a:latin typeface="Cambria" panose="02040503050406030204" pitchFamily="18" charset="0"/>
                        <a:ea typeface="Cambria" panose="02040503050406030204" pitchFamily="18" charset="0"/>
                      </a:endParaRPr>
                    </a:p>
                  </a:txBody>
                  <a:tcPr marL="83133" marR="83133" marT="41566" marB="41566">
                    <a:solidFill>
                      <a:srgbClr val="F7DBF0"/>
                    </a:solidFill>
                  </a:tcPr>
                </a:tc>
                <a:extLst>
                  <a:ext uri="{0D108BD9-81ED-4DB2-BD59-A6C34878D82A}">
                    <a16:rowId xmlns:a16="http://schemas.microsoft.com/office/drawing/2014/main" val="1705212869"/>
                  </a:ext>
                </a:extLst>
              </a:tr>
              <a:tr h="333982">
                <a:tc>
                  <a:txBody>
                    <a:bodyPr/>
                    <a:lstStyle/>
                    <a:p>
                      <a:endParaRPr lang="vi-VN" sz="1600" dirty="0">
                        <a:latin typeface="Cambria" panose="02040503050406030204" pitchFamily="18" charset="0"/>
                        <a:ea typeface="Cambria" panose="02040503050406030204" pitchFamily="18" charset="0"/>
                      </a:endParaRPr>
                    </a:p>
                  </a:txBody>
                  <a:tcPr marL="83133" marR="83133" marT="41566" marB="41566">
                    <a:solidFill>
                      <a:srgbClr val="F7DBF0"/>
                    </a:solidFill>
                  </a:tcPr>
                </a:tc>
                <a:tc>
                  <a:txBody>
                    <a:bodyPr/>
                    <a:lstStyle/>
                    <a:p>
                      <a:endParaRPr lang="vi-VN" sz="1600" dirty="0">
                        <a:latin typeface="Cambria" panose="02040503050406030204" pitchFamily="18" charset="0"/>
                        <a:ea typeface="Cambria" panose="02040503050406030204" pitchFamily="18" charset="0"/>
                      </a:endParaRPr>
                    </a:p>
                  </a:txBody>
                  <a:tcPr marL="83133" marR="83133" marT="41566" marB="41566">
                    <a:solidFill>
                      <a:srgbClr val="F7DBF0"/>
                    </a:solidFill>
                  </a:tcPr>
                </a:tc>
                <a:tc>
                  <a:txBody>
                    <a:bodyPr/>
                    <a:lstStyle/>
                    <a:p>
                      <a:endParaRPr lang="vi-VN" sz="1600" dirty="0">
                        <a:latin typeface="Cambria" panose="02040503050406030204" pitchFamily="18" charset="0"/>
                        <a:ea typeface="Cambria" panose="02040503050406030204" pitchFamily="18" charset="0"/>
                      </a:endParaRPr>
                    </a:p>
                  </a:txBody>
                  <a:tcPr marL="83133" marR="83133" marT="41566" marB="41566">
                    <a:solidFill>
                      <a:srgbClr val="F7DBF0"/>
                    </a:solidFill>
                  </a:tcPr>
                </a:tc>
                <a:extLst>
                  <a:ext uri="{0D108BD9-81ED-4DB2-BD59-A6C34878D82A}">
                    <a16:rowId xmlns:a16="http://schemas.microsoft.com/office/drawing/2014/main" val="555862721"/>
                  </a:ext>
                </a:extLst>
              </a:tr>
              <a:tr h="333982">
                <a:tc>
                  <a:txBody>
                    <a:bodyPr/>
                    <a:lstStyle/>
                    <a:p>
                      <a:endParaRPr lang="vi-VN" sz="1600" dirty="0">
                        <a:latin typeface="Cambria" panose="02040503050406030204" pitchFamily="18" charset="0"/>
                        <a:ea typeface="Cambria" panose="02040503050406030204" pitchFamily="18" charset="0"/>
                      </a:endParaRPr>
                    </a:p>
                  </a:txBody>
                  <a:tcPr marL="83133" marR="83133" marT="41566" marB="41566">
                    <a:solidFill>
                      <a:srgbClr val="F7DBF0"/>
                    </a:solidFill>
                  </a:tcPr>
                </a:tc>
                <a:tc>
                  <a:txBody>
                    <a:bodyPr/>
                    <a:lstStyle/>
                    <a:p>
                      <a:endParaRPr lang="vi-VN" sz="1600" dirty="0">
                        <a:latin typeface="Cambria" panose="02040503050406030204" pitchFamily="18" charset="0"/>
                        <a:ea typeface="Cambria" panose="02040503050406030204" pitchFamily="18" charset="0"/>
                      </a:endParaRPr>
                    </a:p>
                  </a:txBody>
                  <a:tcPr marL="83133" marR="83133" marT="41566" marB="41566">
                    <a:solidFill>
                      <a:srgbClr val="F7DBF0"/>
                    </a:solidFill>
                  </a:tcPr>
                </a:tc>
                <a:tc>
                  <a:txBody>
                    <a:bodyPr/>
                    <a:lstStyle/>
                    <a:p>
                      <a:endParaRPr lang="vi-VN" sz="1600" dirty="0">
                        <a:latin typeface="Cambria" panose="02040503050406030204" pitchFamily="18" charset="0"/>
                        <a:ea typeface="Cambria" panose="02040503050406030204" pitchFamily="18" charset="0"/>
                      </a:endParaRPr>
                    </a:p>
                  </a:txBody>
                  <a:tcPr marL="83133" marR="83133" marT="41566" marB="41566">
                    <a:solidFill>
                      <a:srgbClr val="F7DBF0"/>
                    </a:solidFill>
                  </a:tcPr>
                </a:tc>
                <a:extLst>
                  <a:ext uri="{0D108BD9-81ED-4DB2-BD59-A6C34878D82A}">
                    <a16:rowId xmlns:a16="http://schemas.microsoft.com/office/drawing/2014/main" val="1245810633"/>
                  </a:ext>
                </a:extLst>
              </a:tr>
              <a:tr h="333982">
                <a:tc>
                  <a:txBody>
                    <a:bodyPr/>
                    <a:lstStyle/>
                    <a:p>
                      <a:endParaRPr lang="vi-VN" sz="1600" dirty="0">
                        <a:latin typeface="Cambria" panose="02040503050406030204" pitchFamily="18" charset="0"/>
                        <a:ea typeface="Cambria" panose="02040503050406030204" pitchFamily="18" charset="0"/>
                      </a:endParaRPr>
                    </a:p>
                  </a:txBody>
                  <a:tcPr marL="83133" marR="83133" marT="41566" marB="41566">
                    <a:solidFill>
                      <a:srgbClr val="F7DBF0"/>
                    </a:solidFill>
                  </a:tcPr>
                </a:tc>
                <a:tc>
                  <a:txBody>
                    <a:bodyPr/>
                    <a:lstStyle/>
                    <a:p>
                      <a:endParaRPr lang="vi-VN" sz="1600" dirty="0">
                        <a:latin typeface="Cambria" panose="02040503050406030204" pitchFamily="18" charset="0"/>
                        <a:ea typeface="Cambria" panose="02040503050406030204" pitchFamily="18" charset="0"/>
                      </a:endParaRPr>
                    </a:p>
                  </a:txBody>
                  <a:tcPr marL="83133" marR="83133" marT="41566" marB="41566">
                    <a:solidFill>
                      <a:srgbClr val="F7DBF0"/>
                    </a:solidFill>
                  </a:tcPr>
                </a:tc>
                <a:tc>
                  <a:txBody>
                    <a:bodyPr/>
                    <a:lstStyle/>
                    <a:p>
                      <a:endParaRPr lang="vi-VN" sz="1600" dirty="0">
                        <a:latin typeface="Cambria" panose="02040503050406030204" pitchFamily="18" charset="0"/>
                        <a:ea typeface="Cambria" panose="02040503050406030204" pitchFamily="18" charset="0"/>
                      </a:endParaRPr>
                    </a:p>
                  </a:txBody>
                  <a:tcPr marL="83133" marR="83133" marT="41566" marB="41566">
                    <a:solidFill>
                      <a:srgbClr val="F7DBF0"/>
                    </a:solidFill>
                  </a:tcPr>
                </a:tc>
                <a:extLst>
                  <a:ext uri="{0D108BD9-81ED-4DB2-BD59-A6C34878D82A}">
                    <a16:rowId xmlns:a16="http://schemas.microsoft.com/office/drawing/2014/main" val="62119564"/>
                  </a:ext>
                </a:extLst>
              </a:tr>
            </a:tbl>
          </a:graphicData>
        </a:graphic>
      </p:graphicFrame>
      <p:sp>
        <p:nvSpPr>
          <p:cNvPr id="23" name="TextBox 22">
            <a:extLst>
              <a:ext uri="{FF2B5EF4-FFF2-40B4-BE49-F238E27FC236}">
                <a16:creationId xmlns:a16="http://schemas.microsoft.com/office/drawing/2014/main" id="{03C39CEC-0CFA-4896-BDCD-EA9A0EC6E329}"/>
              </a:ext>
            </a:extLst>
          </p:cNvPr>
          <p:cNvSpPr txBox="1"/>
          <p:nvPr/>
        </p:nvSpPr>
        <p:spPr>
          <a:xfrm>
            <a:off x="150851" y="4529935"/>
            <a:ext cx="3376880" cy="1384995"/>
          </a:xfrm>
          <a:prstGeom prst="rect">
            <a:avLst/>
          </a:prstGeom>
          <a:noFill/>
        </p:spPr>
        <p:txBody>
          <a:bodyPr wrap="square">
            <a:spAutoFit/>
          </a:bodyPr>
          <a:lstStyle/>
          <a:p>
            <a:pPr marL="0" algn="ctr" rtl="0" eaLnBrk="1" latinLnBrk="0" hangingPunct="1">
              <a:spcBef>
                <a:spcPts val="0"/>
              </a:spcBef>
              <a:spcAft>
                <a:spcPts val="0"/>
              </a:spcAft>
            </a:pPr>
            <a:r>
              <a:rPr lang="vi-VN" sz="2800" b="1" kern="1200" dirty="0">
                <a:solidFill>
                  <a:srgbClr val="FF0000"/>
                </a:solidFill>
                <a:effectLst/>
                <a:latin typeface="#9Slide03 BoosterNextFYBlack" panose="02000A03000000020004"/>
                <a:cs typeface="Calibri" panose="020F0502020204030204" pitchFamily="34" charset="0"/>
              </a:rPr>
              <a:t>II. </a:t>
            </a:r>
            <a:r>
              <a:rPr lang="en-US" sz="2800" b="1" kern="1200" dirty="0">
                <a:solidFill>
                  <a:srgbClr val="FF0000"/>
                </a:solidFill>
                <a:effectLst/>
                <a:latin typeface="#9Slide03 BoosterNextFYBlack" panose="02000A03000000020004"/>
                <a:cs typeface="Calibri" panose="020F0502020204030204" pitchFamily="34" charset="0"/>
              </a:rPr>
              <a:t>THỰC HÀNH ĐO NHIỆT NÓNG CHẢY RIÊNG CỦA NƯỚC ĐÁ</a:t>
            </a:r>
            <a:endParaRPr lang="en-US" dirty="0">
              <a:solidFill>
                <a:srgbClr val="FF0000"/>
              </a:solidFill>
              <a:effectLst/>
            </a:endParaRPr>
          </a:p>
        </p:txBody>
      </p:sp>
    </p:spTree>
    <p:extLst>
      <p:ext uri="{BB962C8B-B14F-4D97-AF65-F5344CB8AC3E}">
        <p14:creationId xmlns:p14="http://schemas.microsoft.com/office/powerpoint/2010/main" val="31823894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3352FDE9-A4C7-4E3C-89AD-EB4CECAFD2F4}"/>
              </a:ext>
            </a:extLst>
          </p:cNvPr>
          <p:cNvSpPr/>
          <p:nvPr/>
        </p:nvSpPr>
        <p:spPr>
          <a:xfrm>
            <a:off x="-1" y="0"/>
            <a:ext cx="12192001" cy="1044654"/>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5" name="Rectangle: Folded Corner 14">
            <a:extLst>
              <a:ext uri="{FF2B5EF4-FFF2-40B4-BE49-F238E27FC236}">
                <a16:creationId xmlns:a16="http://schemas.microsoft.com/office/drawing/2014/main" id="{C6B21974-883F-41C9-935D-A9E306899C53}"/>
              </a:ext>
            </a:extLst>
          </p:cNvPr>
          <p:cNvSpPr/>
          <p:nvPr/>
        </p:nvSpPr>
        <p:spPr>
          <a:xfrm rot="5400000">
            <a:off x="-1114402" y="2143751"/>
            <a:ext cx="5828651" cy="3599848"/>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8" name="TextBox 17" descr="n26 fb Tran Phu">
            <a:extLst>
              <a:ext uri="{FF2B5EF4-FFF2-40B4-BE49-F238E27FC236}">
                <a16:creationId xmlns:a16="http://schemas.microsoft.com/office/drawing/2014/main" id="{FF63DAC3-4A58-455A-9507-FDE598F46DE3}"/>
              </a:ext>
            </a:extLst>
          </p:cNvPr>
          <p:cNvSpPr txBox="1"/>
          <p:nvPr/>
        </p:nvSpPr>
        <p:spPr>
          <a:xfrm>
            <a:off x="1028619" y="106019"/>
            <a:ext cx="10134759" cy="923330"/>
          </a:xfrm>
          <a:prstGeom prst="rect">
            <a:avLst/>
          </a:prstGeom>
          <a:noFill/>
        </p:spPr>
        <p:txBody>
          <a:bodyPr wrap="square" rtlCol="0">
            <a:spAutoFit/>
          </a:bodyPr>
          <a:lstStyle/>
          <a:p>
            <a:pPr>
              <a:defRPr/>
            </a:pPr>
            <a:r>
              <a:rPr kumimoji="0" lang="en-US" sz="5400" b="0" i="0" u="none" strike="noStrike" kern="1200" cap="none" spc="0" normalizeH="0" baseline="0" noProof="0" dirty="0">
                <a:ln>
                  <a:noFill/>
                </a:ln>
                <a:solidFill>
                  <a:schemeClr val="bg1"/>
                </a:solidFill>
                <a:effectLst/>
                <a:uLnTx/>
                <a:uFillTx/>
                <a:latin typeface="Bahnschrift SemiBold" panose="020B0502040204020203" pitchFamily="34" charset="0"/>
              </a:rPr>
              <a:t>BÀI </a:t>
            </a:r>
            <a:r>
              <a:rPr kumimoji="0" lang="vi-VN" sz="5400" b="0" i="0" u="none" strike="noStrike" kern="1200" cap="none" spc="0" normalizeH="0" baseline="0" noProof="0" dirty="0">
                <a:ln>
                  <a:noFill/>
                </a:ln>
                <a:solidFill>
                  <a:schemeClr val="bg1"/>
                </a:solidFill>
                <a:effectLst/>
                <a:uLnTx/>
                <a:uFillTx/>
                <a:latin typeface="Bahnschrift SemiBold" panose="020B0502040204020203" pitchFamily="34" charset="0"/>
              </a:rPr>
              <a:t>5: </a:t>
            </a:r>
            <a:r>
              <a:rPr lang="en-US" sz="5400" b="1" dirty="0">
                <a:solidFill>
                  <a:schemeClr val="bg1"/>
                </a:solidFill>
                <a:latin typeface="Bahnschrift SemiBold" panose="020B0502040204020203" pitchFamily="34" charset="0"/>
                <a:ea typeface="Cambria" panose="02040503050406030204" pitchFamily="18" charset="0"/>
              </a:rPr>
              <a:t>NHIỆT NÓNG CHẢY RIÊNG</a:t>
            </a:r>
          </a:p>
        </p:txBody>
      </p:sp>
      <p:sp>
        <p:nvSpPr>
          <p:cNvPr id="21" name="TextBox 20" descr="n26 fb Tran Phu">
            <a:extLst>
              <a:ext uri="{FF2B5EF4-FFF2-40B4-BE49-F238E27FC236}">
                <a16:creationId xmlns:a16="http://schemas.microsoft.com/office/drawing/2014/main" id="{2765BE00-0609-4D8F-B4C5-AF959E305E3F}"/>
              </a:ext>
            </a:extLst>
          </p:cNvPr>
          <p:cNvSpPr txBox="1"/>
          <p:nvPr/>
        </p:nvSpPr>
        <p:spPr>
          <a:xfrm>
            <a:off x="293616" y="1841397"/>
            <a:ext cx="3091349" cy="954107"/>
          </a:xfrm>
          <a:prstGeom prst="rect">
            <a:avLst/>
          </a:prstGeom>
          <a:noFill/>
        </p:spPr>
        <p:txBody>
          <a:bodyPr wrap="square" rtlCol="0">
            <a:spAutoFit/>
          </a:bodyPr>
          <a:lstStyle/>
          <a:p>
            <a:pPr algn="ctr"/>
            <a:r>
              <a:rPr lang="vi-VN" sz="2800" b="1" dirty="0">
                <a:solidFill>
                  <a:schemeClr val="bg1"/>
                </a:solidFill>
                <a:latin typeface="#9Slide03 BoosterNextFYBlack" panose="02000A03000000020004" pitchFamily="2" charset="0"/>
                <a:cs typeface="Calibri" panose="020F0502020204030204" pitchFamily="34" charset="0"/>
              </a:rPr>
              <a:t>I. </a:t>
            </a:r>
            <a:r>
              <a:rPr lang="en-US" sz="2800" b="1" dirty="0">
                <a:solidFill>
                  <a:schemeClr val="bg1"/>
                </a:solidFill>
                <a:latin typeface="#9Slide03 BoosterNextFYBlack" panose="02000A03000000020004" pitchFamily="2" charset="0"/>
                <a:cs typeface="Calibri" panose="020F0502020204030204" pitchFamily="34" charset="0"/>
              </a:rPr>
              <a:t>KHÁI NIỆM NHIỆT NÓNG CHẢY RIÊNG</a:t>
            </a:r>
            <a:endParaRPr lang="vi-VN" sz="2800" b="1" dirty="0">
              <a:solidFill>
                <a:schemeClr val="bg1"/>
              </a:solidFill>
              <a:latin typeface="#9Slide03 BoosterNextFYBlack" panose="02000A03000000020004" pitchFamily="2" charset="0"/>
              <a:cs typeface="Calibri" panose="020F0502020204030204" pitchFamily="34" charset="0"/>
            </a:endParaRPr>
          </a:p>
        </p:txBody>
      </p:sp>
      <p:sp>
        <p:nvSpPr>
          <p:cNvPr id="25" name="TextBox 24">
            <a:extLst>
              <a:ext uri="{FF2B5EF4-FFF2-40B4-BE49-F238E27FC236}">
                <a16:creationId xmlns:a16="http://schemas.microsoft.com/office/drawing/2014/main" id="{F686507C-99B1-4EEA-92D1-B665DD4256CE}"/>
              </a:ext>
            </a:extLst>
          </p:cNvPr>
          <p:cNvSpPr txBox="1"/>
          <p:nvPr/>
        </p:nvSpPr>
        <p:spPr>
          <a:xfrm>
            <a:off x="617702" y="2963700"/>
            <a:ext cx="2194509"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1. </a:t>
            </a:r>
            <a:r>
              <a:rPr lang="en-US" sz="2800" b="1" kern="1200" dirty="0" err="1">
                <a:solidFill>
                  <a:schemeClr val="bg1"/>
                </a:solidFill>
                <a:effectLst/>
                <a:latin typeface="Arimo"/>
              </a:rPr>
              <a:t>Hệ</a:t>
            </a:r>
            <a:r>
              <a:rPr lang="en-US" sz="2800" b="1" kern="1200" dirty="0">
                <a:solidFill>
                  <a:schemeClr val="bg1"/>
                </a:solidFill>
                <a:effectLst/>
                <a:latin typeface="Arimo"/>
              </a:rPr>
              <a:t> </a:t>
            </a:r>
            <a:r>
              <a:rPr lang="en-US" sz="2800" b="1" kern="1200" dirty="0" err="1">
                <a:solidFill>
                  <a:schemeClr val="bg1"/>
                </a:solidFill>
                <a:effectLst/>
                <a:latin typeface="Arimo"/>
              </a:rPr>
              <a:t>thức</a:t>
            </a:r>
            <a:endParaRPr lang="en-US" dirty="0">
              <a:solidFill>
                <a:schemeClr val="bg1"/>
              </a:solidFill>
              <a:effectLst/>
            </a:endParaRPr>
          </a:p>
        </p:txBody>
      </p:sp>
      <p:sp>
        <p:nvSpPr>
          <p:cNvPr id="29" name="TextBox 28">
            <a:extLst>
              <a:ext uri="{FF2B5EF4-FFF2-40B4-BE49-F238E27FC236}">
                <a16:creationId xmlns:a16="http://schemas.microsoft.com/office/drawing/2014/main" id="{C5937124-EEBE-47A6-80C4-5E736951838A}"/>
              </a:ext>
            </a:extLst>
          </p:cNvPr>
          <p:cNvSpPr txBox="1"/>
          <p:nvPr/>
        </p:nvSpPr>
        <p:spPr>
          <a:xfrm>
            <a:off x="617702" y="3722386"/>
            <a:ext cx="2507380"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2. </a:t>
            </a:r>
            <a:r>
              <a:rPr lang="en-US" sz="2800" b="1" kern="1200" dirty="0" err="1">
                <a:solidFill>
                  <a:schemeClr val="bg1"/>
                </a:solidFill>
                <a:effectLst/>
                <a:latin typeface="Arimo"/>
              </a:rPr>
              <a:t>Định</a:t>
            </a:r>
            <a:r>
              <a:rPr lang="en-US" sz="2800" b="1" kern="1200" dirty="0">
                <a:solidFill>
                  <a:schemeClr val="bg1"/>
                </a:solidFill>
                <a:effectLst/>
                <a:latin typeface="Arimo"/>
              </a:rPr>
              <a:t> </a:t>
            </a:r>
            <a:r>
              <a:rPr lang="en-US" sz="2800" b="1" kern="1200" dirty="0" err="1">
                <a:solidFill>
                  <a:schemeClr val="bg1"/>
                </a:solidFill>
                <a:effectLst/>
                <a:latin typeface="Arimo"/>
              </a:rPr>
              <a:t>nghĩa</a:t>
            </a:r>
            <a:endParaRPr lang="en-US" dirty="0">
              <a:solidFill>
                <a:schemeClr val="bg1"/>
              </a:solidFill>
              <a:effectLst/>
            </a:endParaRPr>
          </a:p>
        </p:txBody>
      </p:sp>
      <p:sp>
        <p:nvSpPr>
          <p:cNvPr id="42" name="TextBox 41" descr="n26 fb Tran Phu">
            <a:extLst>
              <a:ext uri="{FF2B5EF4-FFF2-40B4-BE49-F238E27FC236}">
                <a16:creationId xmlns:a16="http://schemas.microsoft.com/office/drawing/2014/main" id="{914DFD15-491F-4ABE-847B-4529C434F118}"/>
              </a:ext>
            </a:extLst>
          </p:cNvPr>
          <p:cNvSpPr txBox="1"/>
          <p:nvPr/>
        </p:nvSpPr>
        <p:spPr>
          <a:xfrm>
            <a:off x="3739136" y="1056494"/>
            <a:ext cx="7690864" cy="954107"/>
          </a:xfrm>
          <a:prstGeom prst="rect">
            <a:avLst/>
          </a:prstGeom>
          <a:noFill/>
        </p:spPr>
        <p:txBody>
          <a:bodyPr wrap="square">
            <a:spAutoFit/>
          </a:bodyPr>
          <a:lstStyle/>
          <a:p>
            <a:pPr algn="ctr"/>
            <a:r>
              <a:rPr lang="vi-VN" sz="2800" b="1" i="1" dirty="0">
                <a:latin typeface="Cambria" panose="02040503050406030204" pitchFamily="18" charset="0"/>
                <a:ea typeface="Cambria" panose="02040503050406030204" pitchFamily="18" charset="0"/>
              </a:rPr>
              <a:t>II. THỰC HÀNH ĐO NHIỆT NÓNG CHẢY RIÊNG CỦA NƯỚC ĐÁ</a:t>
            </a:r>
            <a:endParaRPr lang="vi-VN" sz="2800" dirty="0">
              <a:latin typeface="Cambria" panose="02040503050406030204" pitchFamily="18" charset="0"/>
              <a:ea typeface="Cambria" panose="02040503050406030204" pitchFamily="18" charset="0"/>
            </a:endParaRPr>
          </a:p>
        </p:txBody>
      </p:sp>
      <p:graphicFrame>
        <p:nvGraphicFramePr>
          <p:cNvPr id="12" name="Table 11" descr="n26 fb Tran Phu">
            <a:extLst>
              <a:ext uri="{FF2B5EF4-FFF2-40B4-BE49-F238E27FC236}">
                <a16:creationId xmlns:a16="http://schemas.microsoft.com/office/drawing/2014/main" id="{5836F02F-54F3-448E-97E9-6974B45785C1}"/>
              </a:ext>
            </a:extLst>
          </p:cNvPr>
          <p:cNvGraphicFramePr>
            <a:graphicFrameLocks noGrp="1"/>
          </p:cNvGraphicFramePr>
          <p:nvPr>
            <p:extLst>
              <p:ext uri="{D42A27DB-BD31-4B8C-83A1-F6EECF244321}">
                <p14:modId xmlns:p14="http://schemas.microsoft.com/office/powerpoint/2010/main" val="3832787191"/>
              </p:ext>
            </p:extLst>
          </p:nvPr>
        </p:nvGraphicFramePr>
        <p:xfrm>
          <a:off x="3893465" y="2212941"/>
          <a:ext cx="7895716" cy="4118742"/>
        </p:xfrm>
        <a:graphic>
          <a:graphicData uri="http://schemas.openxmlformats.org/drawingml/2006/table">
            <a:tbl>
              <a:tblPr firstRow="1" firstCol="1" bandRow="1">
                <a:tableStyleId>{5C22544A-7EE6-4342-B048-85BDC9FD1C3A}</a:tableStyleId>
              </a:tblPr>
              <a:tblGrid>
                <a:gridCol w="2642958">
                  <a:extLst>
                    <a:ext uri="{9D8B030D-6E8A-4147-A177-3AD203B41FA5}">
                      <a16:colId xmlns:a16="http://schemas.microsoft.com/office/drawing/2014/main" val="2681968163"/>
                    </a:ext>
                  </a:extLst>
                </a:gridCol>
                <a:gridCol w="2328924">
                  <a:extLst>
                    <a:ext uri="{9D8B030D-6E8A-4147-A177-3AD203B41FA5}">
                      <a16:colId xmlns:a16="http://schemas.microsoft.com/office/drawing/2014/main" val="3312739371"/>
                    </a:ext>
                  </a:extLst>
                </a:gridCol>
                <a:gridCol w="2923834">
                  <a:extLst>
                    <a:ext uri="{9D8B030D-6E8A-4147-A177-3AD203B41FA5}">
                      <a16:colId xmlns:a16="http://schemas.microsoft.com/office/drawing/2014/main" val="1113102908"/>
                    </a:ext>
                  </a:extLst>
                </a:gridCol>
              </a:tblGrid>
              <a:tr h="463518">
                <a:tc>
                  <a:txBody>
                    <a:bodyPr/>
                    <a:lstStyle/>
                    <a:p>
                      <a:pPr algn="ctr"/>
                      <a:r>
                        <a:rPr lang="en-US" sz="2400" dirty="0" err="1">
                          <a:solidFill>
                            <a:schemeClr val="tx1"/>
                          </a:solidFill>
                          <a:effectLst/>
                          <a:latin typeface="Cambria" panose="02040503050406030204" pitchFamily="18" charset="0"/>
                          <a:ea typeface="Cambria" panose="02040503050406030204" pitchFamily="18" charset="0"/>
                        </a:rPr>
                        <a:t>Thời</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gian</a:t>
                      </a:r>
                      <a:r>
                        <a:rPr lang="en-US" sz="2400" dirty="0">
                          <a:solidFill>
                            <a:schemeClr val="tx1"/>
                          </a:solidFill>
                          <a:effectLst/>
                          <a:latin typeface="Cambria" panose="02040503050406030204" pitchFamily="18" charset="0"/>
                          <a:ea typeface="Cambria" panose="02040503050406030204" pitchFamily="18" charset="0"/>
                        </a:rPr>
                        <a:t> </a:t>
                      </a:r>
                      <a:r>
                        <a:rPr lang="en-US" sz="2400" dirty="0">
                          <a:solidFill>
                            <a:schemeClr val="tx1"/>
                          </a:solidFill>
                          <a:effectLst/>
                          <a:latin typeface="Cambria" panose="02040503050406030204" pitchFamily="18" charset="0"/>
                          <a:ea typeface="Cambria" panose="02040503050406030204" pitchFamily="18" charset="0"/>
                          <a:sym typeface="Symbol" panose="05050102010706020507" pitchFamily="18" charset="2"/>
                        </a:rPr>
                        <a:t></a:t>
                      </a:r>
                      <a:r>
                        <a:rPr lang="en-US" sz="2400" dirty="0">
                          <a:solidFill>
                            <a:schemeClr val="tx1"/>
                          </a:solidFill>
                          <a:effectLst/>
                          <a:latin typeface="Cambria" panose="02040503050406030204" pitchFamily="18" charset="0"/>
                          <a:ea typeface="Cambria" panose="02040503050406030204" pitchFamily="18" charset="0"/>
                        </a:rPr>
                        <a:t> (s)</a:t>
                      </a:r>
                    </a:p>
                  </a:txBody>
                  <a:tcPr marL="68580" marR="68580" marT="0" marB="0">
                    <a:solidFill>
                      <a:srgbClr val="E8BADD"/>
                    </a:solidFill>
                  </a:tcPr>
                </a:tc>
                <a:tc>
                  <a:txBody>
                    <a:bodyPr/>
                    <a:lstStyle/>
                    <a:p>
                      <a:pPr algn="ctr"/>
                      <a:r>
                        <a:rPr lang="en-US" sz="2400" dirty="0" err="1">
                          <a:solidFill>
                            <a:schemeClr val="tx1"/>
                          </a:solidFill>
                          <a:effectLst/>
                          <a:latin typeface="Cambria" panose="02040503050406030204" pitchFamily="18" charset="0"/>
                          <a:ea typeface="Cambria" panose="02040503050406030204" pitchFamily="18" charset="0"/>
                        </a:rPr>
                        <a:t>Nhiệt</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độ</a:t>
                      </a:r>
                      <a:r>
                        <a:rPr lang="en-US" sz="2400" dirty="0">
                          <a:solidFill>
                            <a:schemeClr val="tx1"/>
                          </a:solidFill>
                          <a:effectLst/>
                          <a:latin typeface="Cambria" panose="02040503050406030204" pitchFamily="18" charset="0"/>
                          <a:ea typeface="Cambria" panose="02040503050406030204" pitchFamily="18" charset="0"/>
                        </a:rPr>
                        <a:t> (</a:t>
                      </a:r>
                      <a:r>
                        <a:rPr lang="en-US" sz="2400" baseline="30000" dirty="0" err="1">
                          <a:solidFill>
                            <a:schemeClr val="tx1"/>
                          </a:solidFill>
                          <a:effectLst/>
                          <a:latin typeface="Cambria" panose="02040503050406030204" pitchFamily="18" charset="0"/>
                          <a:ea typeface="Cambria" panose="02040503050406030204" pitchFamily="18" charset="0"/>
                        </a:rPr>
                        <a:t>o</a:t>
                      </a:r>
                      <a:r>
                        <a:rPr lang="en-US" sz="2400" dirty="0" err="1">
                          <a:solidFill>
                            <a:schemeClr val="tx1"/>
                          </a:solidFill>
                          <a:effectLst/>
                          <a:latin typeface="Cambria" panose="02040503050406030204" pitchFamily="18" charset="0"/>
                          <a:ea typeface="Cambria" panose="02040503050406030204" pitchFamily="18" charset="0"/>
                        </a:rPr>
                        <a:t>C</a:t>
                      </a:r>
                      <a:r>
                        <a:rPr lang="en-US" sz="2400" dirty="0">
                          <a:solidFill>
                            <a:schemeClr val="tx1"/>
                          </a:solidFill>
                          <a:effectLst/>
                          <a:latin typeface="Cambria" panose="02040503050406030204" pitchFamily="18" charset="0"/>
                          <a:ea typeface="Cambria" panose="02040503050406030204" pitchFamily="18" charset="0"/>
                        </a:rPr>
                        <a:t>)</a:t>
                      </a:r>
                    </a:p>
                  </a:txBody>
                  <a:tcPr marL="68580" marR="68580" marT="0" marB="0">
                    <a:solidFill>
                      <a:srgbClr val="E8BADD"/>
                    </a:solidFill>
                  </a:tcPr>
                </a:tc>
                <a:tc>
                  <a:txBody>
                    <a:bodyPr/>
                    <a:lstStyle/>
                    <a:p>
                      <a:pPr algn="ctr"/>
                      <a:r>
                        <a:rPr lang="en-US" sz="2400" dirty="0" err="1">
                          <a:solidFill>
                            <a:schemeClr val="tx1"/>
                          </a:solidFill>
                          <a:effectLst/>
                          <a:latin typeface="Cambria" panose="02040503050406030204" pitchFamily="18" charset="0"/>
                          <a:ea typeface="Cambria" panose="02040503050406030204" pitchFamily="18" charset="0"/>
                        </a:rPr>
                        <a:t>Công</a:t>
                      </a:r>
                      <a:r>
                        <a:rPr lang="en-US" sz="2400" dirty="0">
                          <a:solidFill>
                            <a:schemeClr val="tx1"/>
                          </a:solidFill>
                          <a:effectLst/>
                          <a:latin typeface="Cambria" panose="02040503050406030204" pitchFamily="18" charset="0"/>
                          <a:ea typeface="Cambria" panose="02040503050406030204" pitchFamily="18" charset="0"/>
                        </a:rPr>
                        <a:t> </a:t>
                      </a:r>
                      <a:r>
                        <a:rPr lang="en-US" sz="2400" err="1">
                          <a:solidFill>
                            <a:schemeClr val="tx1"/>
                          </a:solidFill>
                          <a:effectLst/>
                          <a:latin typeface="Cambria" panose="02040503050406030204" pitchFamily="18" charset="0"/>
                          <a:ea typeface="Cambria" panose="02040503050406030204" pitchFamily="18" charset="0"/>
                        </a:rPr>
                        <a:t>suất</a:t>
                      </a:r>
                      <a:r>
                        <a:rPr lang="en-US" sz="2400">
                          <a:solidFill>
                            <a:schemeClr val="tx1"/>
                          </a:solidFill>
                          <a:effectLst/>
                          <a:latin typeface="Cambria" panose="02040503050406030204" pitchFamily="18" charset="0"/>
                          <a:ea typeface="Cambria" panose="02040503050406030204" pitchFamily="18" charset="0"/>
                        </a:rPr>
                        <a:t> </a:t>
                      </a:r>
                      <a:r>
                        <a:rPr lang="vi-VN" sz="2400" b="1">
                          <a:solidFill>
                            <a:srgbClr val="003300"/>
                          </a:solidFill>
                          <a:effectLst/>
                          <a:latin typeface="Cambria" panose="02040503050406030204" pitchFamily="18" charset="0"/>
                          <a:ea typeface="Cambria" panose="02040503050406030204" pitchFamily="18" charset="0"/>
                        </a:rPr>
                        <a:t>𝒫</a:t>
                      </a:r>
                      <a:r>
                        <a:rPr lang="en-US" sz="2400">
                          <a:solidFill>
                            <a:schemeClr val="tx1"/>
                          </a:solidFill>
                          <a:effectLst/>
                          <a:latin typeface="Cambria" panose="02040503050406030204" pitchFamily="18" charset="0"/>
                          <a:ea typeface="Cambria" panose="02040503050406030204" pitchFamily="18" charset="0"/>
                        </a:rPr>
                        <a:t>  </a:t>
                      </a:r>
                      <a:r>
                        <a:rPr lang="en-US" sz="2400" dirty="0">
                          <a:solidFill>
                            <a:schemeClr val="tx1"/>
                          </a:solidFill>
                          <a:effectLst/>
                          <a:latin typeface="Cambria" panose="02040503050406030204" pitchFamily="18" charset="0"/>
                          <a:ea typeface="Cambria" panose="02040503050406030204" pitchFamily="18" charset="0"/>
                        </a:rPr>
                        <a:t>(W)</a:t>
                      </a:r>
                    </a:p>
                  </a:txBody>
                  <a:tcPr marL="68580" marR="68580" marT="0" marB="0">
                    <a:solidFill>
                      <a:srgbClr val="E8BADD"/>
                    </a:solidFill>
                  </a:tcPr>
                </a:tc>
                <a:extLst>
                  <a:ext uri="{0D108BD9-81ED-4DB2-BD59-A6C34878D82A}">
                    <a16:rowId xmlns:a16="http://schemas.microsoft.com/office/drawing/2014/main" val="1168771325"/>
                  </a:ext>
                </a:extLst>
              </a:tr>
              <a:tr h="3655224">
                <a:tc>
                  <a:txBody>
                    <a:bodyPr/>
                    <a:lstStyle/>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120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240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360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480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600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720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840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960</a:t>
                      </a:r>
                    </a:p>
                  </a:txBody>
                  <a:tcPr marL="68580" marR="68580" marT="0" marB="0" anchor="ctr">
                    <a:solidFill>
                      <a:srgbClr val="F7DBF0"/>
                    </a:solidFill>
                  </a:tcPr>
                </a:tc>
                <a:tc>
                  <a:txBody>
                    <a:bodyPr/>
                    <a:lstStyle/>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0,3</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0,8</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1,5</a:t>
                      </a:r>
                    </a:p>
                  </a:txBody>
                  <a:tcPr marL="68580" marR="68580" marT="0" marB="0" anchor="ctr">
                    <a:solidFill>
                      <a:srgbClr val="F7DBF0"/>
                    </a:solidFill>
                  </a:tcPr>
                </a:tc>
                <a:tc>
                  <a:txBody>
                    <a:bodyPr/>
                    <a:lstStyle/>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14,25</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14,23</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14,19</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14,25</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14,23</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14,24</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14,22</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14,32</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14,26</a:t>
                      </a:r>
                    </a:p>
                  </a:txBody>
                  <a:tcPr marL="68580" marR="68580" marT="0" marB="0" anchor="ctr">
                    <a:solidFill>
                      <a:srgbClr val="F7DBF0"/>
                    </a:solidFill>
                  </a:tcPr>
                </a:tc>
                <a:extLst>
                  <a:ext uri="{0D108BD9-81ED-4DB2-BD59-A6C34878D82A}">
                    <a16:rowId xmlns:a16="http://schemas.microsoft.com/office/drawing/2014/main" val="912901394"/>
                  </a:ext>
                </a:extLst>
              </a:tr>
            </a:tbl>
          </a:graphicData>
        </a:graphic>
      </p:graphicFrame>
      <p:sp>
        <p:nvSpPr>
          <p:cNvPr id="13" name="TextBox 12">
            <a:extLst>
              <a:ext uri="{FF2B5EF4-FFF2-40B4-BE49-F238E27FC236}">
                <a16:creationId xmlns:a16="http://schemas.microsoft.com/office/drawing/2014/main" id="{65C647B1-40C3-409A-8863-5D62F88EEB4F}"/>
              </a:ext>
            </a:extLst>
          </p:cNvPr>
          <p:cNvSpPr txBox="1"/>
          <p:nvPr/>
        </p:nvSpPr>
        <p:spPr>
          <a:xfrm>
            <a:off x="150851" y="4529935"/>
            <a:ext cx="3376880" cy="1384995"/>
          </a:xfrm>
          <a:prstGeom prst="rect">
            <a:avLst/>
          </a:prstGeom>
          <a:noFill/>
        </p:spPr>
        <p:txBody>
          <a:bodyPr wrap="square">
            <a:spAutoFit/>
          </a:bodyPr>
          <a:lstStyle/>
          <a:p>
            <a:pPr marL="0" algn="ctr" rtl="0" eaLnBrk="1" latinLnBrk="0" hangingPunct="1">
              <a:spcBef>
                <a:spcPts val="0"/>
              </a:spcBef>
              <a:spcAft>
                <a:spcPts val="0"/>
              </a:spcAft>
            </a:pPr>
            <a:r>
              <a:rPr lang="vi-VN" sz="2800" b="1" kern="1200" dirty="0">
                <a:solidFill>
                  <a:srgbClr val="FF0000"/>
                </a:solidFill>
                <a:effectLst/>
                <a:latin typeface="#9Slide03 BoosterNextFYBlack" panose="02000A03000000020004"/>
                <a:cs typeface="Calibri" panose="020F0502020204030204" pitchFamily="34" charset="0"/>
              </a:rPr>
              <a:t>II. </a:t>
            </a:r>
            <a:r>
              <a:rPr lang="en-US" sz="2800" b="1" kern="1200" dirty="0">
                <a:solidFill>
                  <a:srgbClr val="FF0000"/>
                </a:solidFill>
                <a:effectLst/>
                <a:latin typeface="#9Slide03 BoosterNextFYBlack" panose="02000A03000000020004"/>
                <a:cs typeface="Calibri" panose="020F0502020204030204" pitchFamily="34" charset="0"/>
              </a:rPr>
              <a:t>THỰC HÀNH ĐO NHIỆT NÓNG CHẢY RIÊNG CỦA NƯỚC ĐÁ</a:t>
            </a:r>
            <a:endParaRPr lang="en-US" dirty="0">
              <a:solidFill>
                <a:srgbClr val="FF0000"/>
              </a:solidFill>
              <a:effectLst/>
            </a:endParaRPr>
          </a:p>
        </p:txBody>
      </p:sp>
    </p:spTree>
    <p:extLst>
      <p:ext uri="{BB962C8B-B14F-4D97-AF65-F5344CB8AC3E}">
        <p14:creationId xmlns:p14="http://schemas.microsoft.com/office/powerpoint/2010/main" val="5460885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3352FDE9-A4C7-4E3C-89AD-EB4CECAFD2F4}"/>
              </a:ext>
            </a:extLst>
          </p:cNvPr>
          <p:cNvSpPr/>
          <p:nvPr/>
        </p:nvSpPr>
        <p:spPr>
          <a:xfrm>
            <a:off x="-1" y="0"/>
            <a:ext cx="12192001" cy="1044654"/>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5" name="Rectangle: Folded Corner 14">
            <a:extLst>
              <a:ext uri="{FF2B5EF4-FFF2-40B4-BE49-F238E27FC236}">
                <a16:creationId xmlns:a16="http://schemas.microsoft.com/office/drawing/2014/main" id="{C6B21974-883F-41C9-935D-A9E306899C53}"/>
              </a:ext>
            </a:extLst>
          </p:cNvPr>
          <p:cNvSpPr/>
          <p:nvPr/>
        </p:nvSpPr>
        <p:spPr>
          <a:xfrm rot="5400000">
            <a:off x="-1114402" y="2143751"/>
            <a:ext cx="5828651" cy="3599848"/>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8" name="TextBox 17" descr="n26 fb Tran Phu">
            <a:extLst>
              <a:ext uri="{FF2B5EF4-FFF2-40B4-BE49-F238E27FC236}">
                <a16:creationId xmlns:a16="http://schemas.microsoft.com/office/drawing/2014/main" id="{FF63DAC3-4A58-455A-9507-FDE598F46DE3}"/>
              </a:ext>
            </a:extLst>
          </p:cNvPr>
          <p:cNvSpPr txBox="1"/>
          <p:nvPr/>
        </p:nvSpPr>
        <p:spPr>
          <a:xfrm>
            <a:off x="1028619" y="106019"/>
            <a:ext cx="10134759" cy="923330"/>
          </a:xfrm>
          <a:prstGeom prst="rect">
            <a:avLst/>
          </a:prstGeom>
          <a:noFill/>
        </p:spPr>
        <p:txBody>
          <a:bodyPr wrap="square" rtlCol="0">
            <a:spAutoFit/>
          </a:bodyPr>
          <a:lstStyle/>
          <a:p>
            <a:pPr>
              <a:defRPr/>
            </a:pPr>
            <a:r>
              <a:rPr kumimoji="0" lang="en-US" sz="5400" b="0" i="0" u="none" strike="noStrike" kern="1200" cap="none" spc="0" normalizeH="0" baseline="0" noProof="0" dirty="0">
                <a:ln>
                  <a:noFill/>
                </a:ln>
                <a:solidFill>
                  <a:schemeClr val="bg1"/>
                </a:solidFill>
                <a:effectLst/>
                <a:uLnTx/>
                <a:uFillTx/>
                <a:latin typeface="Bahnschrift SemiBold" panose="020B0502040204020203" pitchFamily="34" charset="0"/>
              </a:rPr>
              <a:t>BÀI </a:t>
            </a:r>
            <a:r>
              <a:rPr kumimoji="0" lang="vi-VN" sz="5400" b="0" i="0" u="none" strike="noStrike" kern="1200" cap="none" spc="0" normalizeH="0" baseline="0" noProof="0" dirty="0">
                <a:ln>
                  <a:noFill/>
                </a:ln>
                <a:solidFill>
                  <a:schemeClr val="bg1"/>
                </a:solidFill>
                <a:effectLst/>
                <a:uLnTx/>
                <a:uFillTx/>
                <a:latin typeface="Bahnschrift SemiBold" panose="020B0502040204020203" pitchFamily="34" charset="0"/>
              </a:rPr>
              <a:t>5: </a:t>
            </a:r>
            <a:r>
              <a:rPr lang="en-US" sz="5400" b="1" dirty="0">
                <a:solidFill>
                  <a:schemeClr val="bg1"/>
                </a:solidFill>
                <a:latin typeface="Bahnschrift SemiBold" panose="020B0502040204020203" pitchFamily="34" charset="0"/>
                <a:ea typeface="Cambria" panose="02040503050406030204" pitchFamily="18" charset="0"/>
              </a:rPr>
              <a:t>NHIỆT NÓNG CHẢY RIÊNG</a:t>
            </a:r>
          </a:p>
        </p:txBody>
      </p:sp>
      <p:sp>
        <p:nvSpPr>
          <p:cNvPr id="21" name="TextBox 20" descr="n26 fb Tran Phu">
            <a:extLst>
              <a:ext uri="{FF2B5EF4-FFF2-40B4-BE49-F238E27FC236}">
                <a16:creationId xmlns:a16="http://schemas.microsoft.com/office/drawing/2014/main" id="{2765BE00-0609-4D8F-B4C5-AF959E305E3F}"/>
              </a:ext>
            </a:extLst>
          </p:cNvPr>
          <p:cNvSpPr txBox="1"/>
          <p:nvPr/>
        </p:nvSpPr>
        <p:spPr>
          <a:xfrm>
            <a:off x="293616" y="1841397"/>
            <a:ext cx="3091349" cy="954107"/>
          </a:xfrm>
          <a:prstGeom prst="rect">
            <a:avLst/>
          </a:prstGeom>
          <a:noFill/>
        </p:spPr>
        <p:txBody>
          <a:bodyPr wrap="square" rtlCol="0">
            <a:spAutoFit/>
          </a:bodyPr>
          <a:lstStyle/>
          <a:p>
            <a:pPr algn="ctr"/>
            <a:r>
              <a:rPr lang="vi-VN" sz="2800" b="1" dirty="0">
                <a:solidFill>
                  <a:schemeClr val="bg1"/>
                </a:solidFill>
                <a:latin typeface="#9Slide03 BoosterNextFYBlack" panose="02000A03000000020004" pitchFamily="2" charset="0"/>
                <a:cs typeface="Calibri" panose="020F0502020204030204" pitchFamily="34" charset="0"/>
              </a:rPr>
              <a:t>I. </a:t>
            </a:r>
            <a:r>
              <a:rPr lang="en-US" sz="2800" b="1" dirty="0">
                <a:solidFill>
                  <a:schemeClr val="bg1"/>
                </a:solidFill>
                <a:latin typeface="#9Slide03 BoosterNextFYBlack" panose="02000A03000000020004" pitchFamily="2" charset="0"/>
                <a:cs typeface="Calibri" panose="020F0502020204030204" pitchFamily="34" charset="0"/>
              </a:rPr>
              <a:t>KHÁI NIỆM NHIỆT NÓNG CHẢY RIÊNG</a:t>
            </a:r>
            <a:endParaRPr lang="vi-VN" sz="2800" b="1" dirty="0">
              <a:solidFill>
                <a:schemeClr val="bg1"/>
              </a:solidFill>
              <a:latin typeface="#9Slide03 BoosterNextFYBlack" panose="02000A03000000020004" pitchFamily="2" charset="0"/>
              <a:cs typeface="Calibri" panose="020F0502020204030204" pitchFamily="34" charset="0"/>
            </a:endParaRPr>
          </a:p>
        </p:txBody>
      </p:sp>
      <p:sp>
        <p:nvSpPr>
          <p:cNvPr id="25" name="TextBox 24">
            <a:extLst>
              <a:ext uri="{FF2B5EF4-FFF2-40B4-BE49-F238E27FC236}">
                <a16:creationId xmlns:a16="http://schemas.microsoft.com/office/drawing/2014/main" id="{F686507C-99B1-4EEA-92D1-B665DD4256CE}"/>
              </a:ext>
            </a:extLst>
          </p:cNvPr>
          <p:cNvSpPr txBox="1"/>
          <p:nvPr/>
        </p:nvSpPr>
        <p:spPr>
          <a:xfrm>
            <a:off x="617702" y="2963700"/>
            <a:ext cx="2194509"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1. </a:t>
            </a:r>
            <a:r>
              <a:rPr lang="en-US" sz="2800" b="1" kern="1200" dirty="0" err="1">
                <a:solidFill>
                  <a:schemeClr val="bg1"/>
                </a:solidFill>
                <a:effectLst/>
                <a:latin typeface="Arimo"/>
              </a:rPr>
              <a:t>Hệ</a:t>
            </a:r>
            <a:r>
              <a:rPr lang="en-US" sz="2800" b="1" kern="1200" dirty="0">
                <a:solidFill>
                  <a:schemeClr val="bg1"/>
                </a:solidFill>
                <a:effectLst/>
                <a:latin typeface="Arimo"/>
              </a:rPr>
              <a:t> </a:t>
            </a:r>
            <a:r>
              <a:rPr lang="en-US" sz="2800" b="1" kern="1200" dirty="0" err="1">
                <a:solidFill>
                  <a:schemeClr val="bg1"/>
                </a:solidFill>
                <a:effectLst/>
                <a:latin typeface="Arimo"/>
              </a:rPr>
              <a:t>thức</a:t>
            </a:r>
            <a:endParaRPr lang="en-US" dirty="0">
              <a:solidFill>
                <a:schemeClr val="bg1"/>
              </a:solidFill>
              <a:effectLst/>
            </a:endParaRPr>
          </a:p>
        </p:txBody>
      </p:sp>
      <p:sp>
        <p:nvSpPr>
          <p:cNvPr id="29" name="TextBox 28">
            <a:extLst>
              <a:ext uri="{FF2B5EF4-FFF2-40B4-BE49-F238E27FC236}">
                <a16:creationId xmlns:a16="http://schemas.microsoft.com/office/drawing/2014/main" id="{C5937124-EEBE-47A6-80C4-5E736951838A}"/>
              </a:ext>
            </a:extLst>
          </p:cNvPr>
          <p:cNvSpPr txBox="1"/>
          <p:nvPr/>
        </p:nvSpPr>
        <p:spPr>
          <a:xfrm>
            <a:off x="617702" y="3722386"/>
            <a:ext cx="2507380"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2. </a:t>
            </a:r>
            <a:r>
              <a:rPr lang="en-US" sz="2800" b="1" kern="1200" dirty="0" err="1">
                <a:solidFill>
                  <a:schemeClr val="bg1"/>
                </a:solidFill>
                <a:effectLst/>
                <a:latin typeface="Arimo"/>
              </a:rPr>
              <a:t>Định</a:t>
            </a:r>
            <a:r>
              <a:rPr lang="en-US" sz="2800" b="1" kern="1200" dirty="0">
                <a:solidFill>
                  <a:schemeClr val="bg1"/>
                </a:solidFill>
                <a:effectLst/>
                <a:latin typeface="Arimo"/>
              </a:rPr>
              <a:t> </a:t>
            </a:r>
            <a:r>
              <a:rPr lang="en-US" sz="2800" b="1" kern="1200" dirty="0" err="1">
                <a:solidFill>
                  <a:schemeClr val="bg1"/>
                </a:solidFill>
                <a:effectLst/>
                <a:latin typeface="Arimo"/>
              </a:rPr>
              <a:t>nghĩa</a:t>
            </a:r>
            <a:endParaRPr lang="en-US" dirty="0">
              <a:solidFill>
                <a:schemeClr val="bg1"/>
              </a:solidFill>
              <a:effectLst/>
            </a:endParaRPr>
          </a:p>
        </p:txBody>
      </p:sp>
      <p:sp>
        <p:nvSpPr>
          <p:cNvPr id="42" name="TextBox 41" descr="n26 fb Tran Phu">
            <a:extLst>
              <a:ext uri="{FF2B5EF4-FFF2-40B4-BE49-F238E27FC236}">
                <a16:creationId xmlns:a16="http://schemas.microsoft.com/office/drawing/2014/main" id="{914DFD15-491F-4ABE-847B-4529C434F118}"/>
              </a:ext>
            </a:extLst>
          </p:cNvPr>
          <p:cNvSpPr txBox="1"/>
          <p:nvPr/>
        </p:nvSpPr>
        <p:spPr>
          <a:xfrm>
            <a:off x="3739136" y="1056494"/>
            <a:ext cx="7690864" cy="954107"/>
          </a:xfrm>
          <a:prstGeom prst="rect">
            <a:avLst/>
          </a:prstGeom>
          <a:noFill/>
        </p:spPr>
        <p:txBody>
          <a:bodyPr wrap="square">
            <a:spAutoFit/>
          </a:bodyPr>
          <a:lstStyle/>
          <a:p>
            <a:pPr algn="ctr"/>
            <a:r>
              <a:rPr lang="vi-VN" sz="2800" b="1" i="1" dirty="0">
                <a:latin typeface="Cambria" panose="02040503050406030204" pitchFamily="18" charset="0"/>
                <a:ea typeface="Cambria" panose="02040503050406030204" pitchFamily="18" charset="0"/>
              </a:rPr>
              <a:t>II. THỰC HÀNH ĐO NHIỆT NÓNG CHẢY RIÊNG CỦA NƯỚC ĐÁ</a:t>
            </a:r>
            <a:endParaRPr lang="vi-VN" sz="2800" dirty="0">
              <a:latin typeface="Cambria" panose="02040503050406030204" pitchFamily="18" charset="0"/>
              <a:ea typeface="Cambria" panose="02040503050406030204" pitchFamily="18" charset="0"/>
            </a:endParaRPr>
          </a:p>
        </p:txBody>
      </p:sp>
      <p:sp>
        <p:nvSpPr>
          <p:cNvPr id="11" name="Speech Bubble: Rectangle 10" descr="n26 fb Tran Phu">
            <a:extLst>
              <a:ext uri="{FF2B5EF4-FFF2-40B4-BE49-F238E27FC236}">
                <a16:creationId xmlns:a16="http://schemas.microsoft.com/office/drawing/2014/main" id="{8E170876-9468-48EC-A08D-4F9CF4090637}"/>
              </a:ext>
            </a:extLst>
          </p:cNvPr>
          <p:cNvSpPr/>
          <p:nvPr/>
        </p:nvSpPr>
        <p:spPr>
          <a:xfrm>
            <a:off x="3769815" y="2068059"/>
            <a:ext cx="3530635" cy="4184926"/>
          </a:xfrm>
          <a:prstGeom prst="wedgeRectCallout">
            <a:avLst>
              <a:gd name="adj1" fmla="val -45392"/>
              <a:gd name="adj2" fmla="val 61223"/>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bg1"/>
                </a:solidFill>
                <a:latin typeface="Cambria" panose="02040503050406030204" pitchFamily="18" charset="0"/>
                <a:ea typeface="Cambria" panose="02040503050406030204" pitchFamily="18" charset="0"/>
              </a:rPr>
              <a:t>Từ kết quả thí nghiệm thu được thực hiện yêu cầu sau:</a:t>
            </a:r>
          </a:p>
          <a:p>
            <a:pPr algn="just"/>
            <a:r>
              <a:rPr lang="vi-VN" sz="2400" dirty="0">
                <a:solidFill>
                  <a:schemeClr val="bg1"/>
                </a:solidFill>
                <a:latin typeface="Cambria" panose="02040503050406030204" pitchFamily="18" charset="0"/>
                <a:ea typeface="Cambria" panose="02040503050406030204" pitchFamily="18" charset="0"/>
              </a:rPr>
              <a:t>- Vẽ đồ thị sự phụ thuộc nhiệt độ t theo thời gian  .</a:t>
            </a:r>
          </a:p>
          <a:p>
            <a:pPr algn="just"/>
            <a:r>
              <a:rPr lang="vi-VN" sz="2400" dirty="0">
                <a:solidFill>
                  <a:schemeClr val="bg1"/>
                </a:solidFill>
                <a:latin typeface="Cambria" panose="02040503050406030204" pitchFamily="18" charset="0"/>
                <a:ea typeface="Cambria" panose="02040503050406030204" pitchFamily="18" charset="0"/>
              </a:rPr>
              <a:t>- Vẽ hai đường thằng đi gần nhất các điểm trên đồ thị (tham khảo Hình 5.1).</a:t>
            </a:r>
          </a:p>
          <a:p>
            <a:pPr algn="just"/>
            <a:r>
              <a:rPr lang="vi-VN" sz="2400" dirty="0">
                <a:solidFill>
                  <a:schemeClr val="bg1"/>
                </a:solidFill>
                <a:latin typeface="Cambria" panose="02040503050406030204" pitchFamily="18" charset="0"/>
                <a:ea typeface="Cambria" panose="02040503050406030204" pitchFamily="18" charset="0"/>
              </a:rPr>
              <a:t>- Chọn điểm M là giao điểm của hai đường thằng, đọc giá trị.</a:t>
            </a:r>
          </a:p>
        </p:txBody>
      </p:sp>
      <p:graphicFrame>
        <p:nvGraphicFramePr>
          <p:cNvPr id="13" name="Object 12" descr="n26 fb Tran Phu">
            <a:extLst>
              <a:ext uri="{FF2B5EF4-FFF2-40B4-BE49-F238E27FC236}">
                <a16:creationId xmlns:a16="http://schemas.microsoft.com/office/drawing/2014/main" id="{1D212B92-3DD1-4281-B542-BE6CA68509AE}"/>
              </a:ext>
            </a:extLst>
          </p:cNvPr>
          <p:cNvGraphicFramePr>
            <a:graphicFrameLocks noChangeAspect="1"/>
          </p:cNvGraphicFramePr>
          <p:nvPr>
            <p:extLst>
              <p:ext uri="{D42A27DB-BD31-4B8C-83A1-F6EECF244321}">
                <p14:modId xmlns:p14="http://schemas.microsoft.com/office/powerpoint/2010/main" val="3998277705"/>
              </p:ext>
            </p:extLst>
          </p:nvPr>
        </p:nvGraphicFramePr>
        <p:xfrm>
          <a:off x="1290047" y="3856191"/>
          <a:ext cx="477520" cy="539598"/>
        </p:xfrm>
        <a:graphic>
          <a:graphicData uri="http://schemas.openxmlformats.org/presentationml/2006/ole">
            <mc:AlternateContent xmlns:mc="http://schemas.openxmlformats.org/markup-compatibility/2006">
              <mc:Choice xmlns:v="urn:schemas-microsoft-com:vml" Requires="v">
                <p:oleObj spid="_x0000_s4107" name="Equation" r:id="rId3" imgW="203040" imgH="228600" progId="Equation.DSMT4">
                  <p:embed/>
                </p:oleObj>
              </mc:Choice>
              <mc:Fallback>
                <p:oleObj name="Equation" r:id="rId3" imgW="203040" imgH="228600" progId="Equation.DSMT4">
                  <p:embed/>
                  <p:pic>
                    <p:nvPicPr>
                      <p:cNvPr id="5" name="Object 4" descr="n26 fb Tran Phu">
                        <a:extLst>
                          <a:ext uri="{FF2B5EF4-FFF2-40B4-BE49-F238E27FC236}">
                            <a16:creationId xmlns:a16="http://schemas.microsoft.com/office/drawing/2014/main" id="{044BDA70-FA55-977E-06DC-B9A69AE926D3}"/>
                          </a:ext>
                        </a:extLst>
                      </p:cNvPr>
                      <p:cNvPicPr/>
                      <p:nvPr/>
                    </p:nvPicPr>
                    <p:blipFill>
                      <a:blip r:embed="rId4"/>
                      <a:stretch>
                        <a:fillRect/>
                      </a:stretch>
                    </p:blipFill>
                    <p:spPr>
                      <a:xfrm>
                        <a:off x="1290047" y="3856191"/>
                        <a:ext cx="477520" cy="539598"/>
                      </a:xfrm>
                      <a:prstGeom prst="rect">
                        <a:avLst/>
                      </a:prstGeom>
                    </p:spPr>
                  </p:pic>
                </p:oleObj>
              </mc:Fallback>
            </mc:AlternateContent>
          </a:graphicData>
        </a:graphic>
      </p:graphicFrame>
      <p:graphicFrame>
        <p:nvGraphicFramePr>
          <p:cNvPr id="14" name="Object 13" descr="n26 fb Tran Phu">
            <a:extLst>
              <a:ext uri="{FF2B5EF4-FFF2-40B4-BE49-F238E27FC236}">
                <a16:creationId xmlns:a16="http://schemas.microsoft.com/office/drawing/2014/main" id="{AFB60987-2374-41F8-A37C-7E0B8A211B55}"/>
              </a:ext>
            </a:extLst>
          </p:cNvPr>
          <p:cNvGraphicFramePr>
            <a:graphicFrameLocks noChangeAspect="1"/>
          </p:cNvGraphicFramePr>
          <p:nvPr>
            <p:extLst>
              <p:ext uri="{D42A27DB-BD31-4B8C-83A1-F6EECF244321}">
                <p14:modId xmlns:p14="http://schemas.microsoft.com/office/powerpoint/2010/main" val="1146477273"/>
              </p:ext>
            </p:extLst>
          </p:nvPr>
        </p:nvGraphicFramePr>
        <p:xfrm>
          <a:off x="2812098" y="1600518"/>
          <a:ext cx="286702" cy="315372"/>
        </p:xfrm>
        <a:graphic>
          <a:graphicData uri="http://schemas.openxmlformats.org/presentationml/2006/ole">
            <mc:AlternateContent xmlns:mc="http://schemas.openxmlformats.org/markup-compatibility/2006">
              <mc:Choice xmlns:v="urn:schemas-microsoft-com:vml" Requires="v">
                <p:oleObj spid="_x0000_s4108" name="Equation" r:id="rId5" imgW="126720" imgH="139680" progId="Equation.DSMT4">
                  <p:embed/>
                </p:oleObj>
              </mc:Choice>
              <mc:Fallback>
                <p:oleObj name="Equation" r:id="rId5" imgW="126720" imgH="139680" progId="Equation.DSMT4">
                  <p:embed/>
                  <p:pic>
                    <p:nvPicPr>
                      <p:cNvPr id="7" name="Object 6" descr="n26 fb Tran Phu">
                        <a:extLst>
                          <a:ext uri="{FF2B5EF4-FFF2-40B4-BE49-F238E27FC236}">
                            <a16:creationId xmlns:a16="http://schemas.microsoft.com/office/drawing/2014/main" id="{62D3C055-58DD-1548-D96A-98E8CD7E71DB}"/>
                          </a:ext>
                        </a:extLst>
                      </p:cNvPr>
                      <p:cNvPicPr/>
                      <p:nvPr/>
                    </p:nvPicPr>
                    <p:blipFill>
                      <a:blip r:embed="rId6"/>
                      <a:stretch>
                        <a:fillRect/>
                      </a:stretch>
                    </p:blipFill>
                    <p:spPr>
                      <a:xfrm>
                        <a:off x="2812098" y="1600518"/>
                        <a:ext cx="286702" cy="315372"/>
                      </a:xfrm>
                      <a:prstGeom prst="rect">
                        <a:avLst/>
                      </a:prstGeom>
                    </p:spPr>
                  </p:pic>
                </p:oleObj>
              </mc:Fallback>
            </mc:AlternateContent>
          </a:graphicData>
        </a:graphic>
      </p:graphicFrame>
      <p:grpSp>
        <p:nvGrpSpPr>
          <p:cNvPr id="16" name="Group 15" descr="n26 fb Tran Phu">
            <a:extLst>
              <a:ext uri="{FF2B5EF4-FFF2-40B4-BE49-F238E27FC236}">
                <a16:creationId xmlns:a16="http://schemas.microsoft.com/office/drawing/2014/main" id="{EC0708BA-934B-4982-9E4D-1A03277EF035}"/>
              </a:ext>
            </a:extLst>
          </p:cNvPr>
          <p:cNvGrpSpPr/>
          <p:nvPr/>
        </p:nvGrpSpPr>
        <p:grpSpPr>
          <a:xfrm>
            <a:off x="7401827" y="2406316"/>
            <a:ext cx="4556829" cy="3953209"/>
            <a:chOff x="5692086" y="1247588"/>
            <a:chExt cx="6783492" cy="5707573"/>
          </a:xfrm>
        </p:grpSpPr>
        <p:graphicFrame>
          <p:nvGraphicFramePr>
            <p:cNvPr id="17" name="Chart 16">
              <a:extLst>
                <a:ext uri="{FF2B5EF4-FFF2-40B4-BE49-F238E27FC236}">
                  <a16:creationId xmlns:a16="http://schemas.microsoft.com/office/drawing/2014/main" id="{6764DBC4-FD50-4BC7-9998-C07CC5832956}"/>
                </a:ext>
              </a:extLst>
            </p:cNvPr>
            <p:cNvGraphicFramePr/>
            <p:nvPr>
              <p:extLst>
                <p:ext uri="{D42A27DB-BD31-4B8C-83A1-F6EECF244321}">
                  <p14:modId xmlns:p14="http://schemas.microsoft.com/office/powerpoint/2010/main" val="2265050716"/>
                </p:ext>
              </p:extLst>
            </p:nvPr>
          </p:nvGraphicFramePr>
          <p:xfrm>
            <a:off x="5692086" y="1247588"/>
            <a:ext cx="6783492" cy="532278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Object 18">
              <a:extLst>
                <a:ext uri="{FF2B5EF4-FFF2-40B4-BE49-F238E27FC236}">
                  <a16:creationId xmlns:a16="http://schemas.microsoft.com/office/drawing/2014/main" id="{16D6B1BF-F959-4AAD-8598-D9788B7CE678}"/>
                </a:ext>
              </a:extLst>
            </p:cNvPr>
            <p:cNvGraphicFramePr>
              <a:graphicFrameLocks noChangeAspect="1"/>
            </p:cNvGraphicFramePr>
            <p:nvPr>
              <p:extLst>
                <p:ext uri="{D42A27DB-BD31-4B8C-83A1-F6EECF244321}">
                  <p14:modId xmlns:p14="http://schemas.microsoft.com/office/powerpoint/2010/main" val="2367893991"/>
                </p:ext>
              </p:extLst>
            </p:nvPr>
          </p:nvGraphicFramePr>
          <p:xfrm>
            <a:off x="11922558" y="6570104"/>
            <a:ext cx="552994" cy="385057"/>
          </p:xfrm>
          <a:graphic>
            <a:graphicData uri="http://schemas.openxmlformats.org/presentationml/2006/ole">
              <mc:AlternateContent xmlns:mc="http://schemas.openxmlformats.org/markup-compatibility/2006">
                <mc:Choice xmlns:v="urn:schemas-microsoft-com:vml" Requires="v">
                  <p:oleObj spid="_x0000_s4109" name="Equation" r:id="rId8" imgW="291960" imgH="203040" progId="Equation.DSMT4">
                    <p:embed/>
                  </p:oleObj>
                </mc:Choice>
                <mc:Fallback>
                  <p:oleObj name="Equation" r:id="rId8" imgW="291960" imgH="203040" progId="Equation.DSMT4">
                    <p:embed/>
                    <p:pic>
                      <p:nvPicPr>
                        <p:cNvPr id="8" name="Object 7">
                          <a:extLst>
                            <a:ext uri="{FF2B5EF4-FFF2-40B4-BE49-F238E27FC236}">
                              <a16:creationId xmlns:a16="http://schemas.microsoft.com/office/drawing/2014/main" id="{3010442B-D32B-67CA-F247-A670B2794EBE}"/>
                            </a:ext>
                          </a:extLst>
                        </p:cNvPr>
                        <p:cNvPicPr/>
                        <p:nvPr/>
                      </p:nvPicPr>
                      <p:blipFill>
                        <a:blip r:embed="rId9"/>
                        <a:stretch>
                          <a:fillRect/>
                        </a:stretch>
                      </p:blipFill>
                      <p:spPr>
                        <a:xfrm>
                          <a:off x="11922558" y="6570104"/>
                          <a:ext cx="552994" cy="385057"/>
                        </a:xfrm>
                        <a:prstGeom prst="rect">
                          <a:avLst/>
                        </a:prstGeom>
                      </p:spPr>
                    </p:pic>
                  </p:oleObj>
                </mc:Fallback>
              </mc:AlternateContent>
            </a:graphicData>
          </a:graphic>
        </p:graphicFrame>
      </p:grpSp>
      <p:pic>
        <p:nvPicPr>
          <p:cNvPr id="22" name="Picture 2" descr="n26 fb Tran Phu">
            <a:extLst>
              <a:ext uri="{FF2B5EF4-FFF2-40B4-BE49-F238E27FC236}">
                <a16:creationId xmlns:a16="http://schemas.microsoft.com/office/drawing/2014/main" id="{CECDBFDC-52F5-41B3-B7FB-E2393B869B6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307632" y="1317602"/>
            <a:ext cx="1651006" cy="150091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0AA14F21-C054-4261-ACCE-EA8278CB322E}"/>
              </a:ext>
            </a:extLst>
          </p:cNvPr>
          <p:cNvSpPr txBox="1"/>
          <p:nvPr/>
        </p:nvSpPr>
        <p:spPr>
          <a:xfrm>
            <a:off x="150851" y="4529935"/>
            <a:ext cx="3376880" cy="1384995"/>
          </a:xfrm>
          <a:prstGeom prst="rect">
            <a:avLst/>
          </a:prstGeom>
          <a:noFill/>
        </p:spPr>
        <p:txBody>
          <a:bodyPr wrap="square">
            <a:spAutoFit/>
          </a:bodyPr>
          <a:lstStyle/>
          <a:p>
            <a:pPr marL="0" algn="ctr" rtl="0" eaLnBrk="1" latinLnBrk="0" hangingPunct="1">
              <a:spcBef>
                <a:spcPts val="0"/>
              </a:spcBef>
              <a:spcAft>
                <a:spcPts val="0"/>
              </a:spcAft>
            </a:pPr>
            <a:r>
              <a:rPr lang="vi-VN" sz="2800" b="1" kern="1200" dirty="0">
                <a:solidFill>
                  <a:srgbClr val="FF0000"/>
                </a:solidFill>
                <a:effectLst/>
                <a:latin typeface="#9Slide03 BoosterNextFYBlack" panose="02000A03000000020004"/>
                <a:cs typeface="Calibri" panose="020F0502020204030204" pitchFamily="34" charset="0"/>
              </a:rPr>
              <a:t>II. </a:t>
            </a:r>
            <a:r>
              <a:rPr lang="en-US" sz="2800" b="1" kern="1200" dirty="0">
                <a:solidFill>
                  <a:srgbClr val="FF0000"/>
                </a:solidFill>
                <a:effectLst/>
                <a:latin typeface="#9Slide03 BoosterNextFYBlack" panose="02000A03000000020004"/>
                <a:cs typeface="Calibri" panose="020F0502020204030204" pitchFamily="34" charset="0"/>
              </a:rPr>
              <a:t>THỰC HÀNH ĐO NHIỆT NÓNG CHẢY RIÊNG CỦA NƯỚC ĐÁ</a:t>
            </a:r>
            <a:endParaRPr lang="en-US" dirty="0">
              <a:solidFill>
                <a:srgbClr val="FF0000"/>
              </a:solidFill>
              <a:effectLst/>
            </a:endParaRPr>
          </a:p>
        </p:txBody>
      </p:sp>
    </p:spTree>
    <p:extLst>
      <p:ext uri="{BB962C8B-B14F-4D97-AF65-F5344CB8AC3E}">
        <p14:creationId xmlns:p14="http://schemas.microsoft.com/office/powerpoint/2010/main" val="1355251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2" presetClass="entr" presetSubtype="4"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3352FDE9-A4C7-4E3C-89AD-EB4CECAFD2F4}"/>
              </a:ext>
            </a:extLst>
          </p:cNvPr>
          <p:cNvSpPr/>
          <p:nvPr/>
        </p:nvSpPr>
        <p:spPr>
          <a:xfrm>
            <a:off x="-1" y="0"/>
            <a:ext cx="12192001" cy="1044654"/>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5" name="Rectangle: Folded Corner 14">
            <a:extLst>
              <a:ext uri="{FF2B5EF4-FFF2-40B4-BE49-F238E27FC236}">
                <a16:creationId xmlns:a16="http://schemas.microsoft.com/office/drawing/2014/main" id="{C6B21974-883F-41C9-935D-A9E306899C53}"/>
              </a:ext>
            </a:extLst>
          </p:cNvPr>
          <p:cNvSpPr/>
          <p:nvPr/>
        </p:nvSpPr>
        <p:spPr>
          <a:xfrm rot="5400000">
            <a:off x="-1114402" y="2143751"/>
            <a:ext cx="5828651" cy="3599848"/>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8" name="TextBox 17" descr="n26 fb Tran Phu">
            <a:extLst>
              <a:ext uri="{FF2B5EF4-FFF2-40B4-BE49-F238E27FC236}">
                <a16:creationId xmlns:a16="http://schemas.microsoft.com/office/drawing/2014/main" id="{FF63DAC3-4A58-455A-9507-FDE598F46DE3}"/>
              </a:ext>
            </a:extLst>
          </p:cNvPr>
          <p:cNvSpPr txBox="1"/>
          <p:nvPr/>
        </p:nvSpPr>
        <p:spPr>
          <a:xfrm>
            <a:off x="1028619" y="106019"/>
            <a:ext cx="10134759" cy="923330"/>
          </a:xfrm>
          <a:prstGeom prst="rect">
            <a:avLst/>
          </a:prstGeom>
          <a:noFill/>
        </p:spPr>
        <p:txBody>
          <a:bodyPr wrap="square" rtlCol="0">
            <a:spAutoFit/>
          </a:bodyPr>
          <a:lstStyle/>
          <a:p>
            <a:pPr>
              <a:defRPr/>
            </a:pPr>
            <a:r>
              <a:rPr kumimoji="0" lang="en-US" sz="5400" b="0" i="0" u="none" strike="noStrike" kern="1200" cap="none" spc="0" normalizeH="0" baseline="0" noProof="0" dirty="0">
                <a:ln>
                  <a:noFill/>
                </a:ln>
                <a:solidFill>
                  <a:schemeClr val="bg1"/>
                </a:solidFill>
                <a:effectLst/>
                <a:uLnTx/>
                <a:uFillTx/>
                <a:latin typeface="Bahnschrift SemiBold" panose="020B0502040204020203" pitchFamily="34" charset="0"/>
              </a:rPr>
              <a:t>BÀI </a:t>
            </a:r>
            <a:r>
              <a:rPr kumimoji="0" lang="vi-VN" sz="5400" b="0" i="0" u="none" strike="noStrike" kern="1200" cap="none" spc="0" normalizeH="0" baseline="0" noProof="0" dirty="0">
                <a:ln>
                  <a:noFill/>
                </a:ln>
                <a:solidFill>
                  <a:schemeClr val="bg1"/>
                </a:solidFill>
                <a:effectLst/>
                <a:uLnTx/>
                <a:uFillTx/>
                <a:latin typeface="Bahnschrift SemiBold" panose="020B0502040204020203" pitchFamily="34" charset="0"/>
              </a:rPr>
              <a:t>5: </a:t>
            </a:r>
            <a:r>
              <a:rPr lang="en-US" sz="5400" b="1" dirty="0">
                <a:solidFill>
                  <a:schemeClr val="bg1"/>
                </a:solidFill>
                <a:latin typeface="Bahnschrift SemiBold" panose="020B0502040204020203" pitchFamily="34" charset="0"/>
                <a:ea typeface="Cambria" panose="02040503050406030204" pitchFamily="18" charset="0"/>
              </a:rPr>
              <a:t>NHIỆT NÓNG CHẢY RIÊNG</a:t>
            </a:r>
          </a:p>
        </p:txBody>
      </p:sp>
      <p:sp>
        <p:nvSpPr>
          <p:cNvPr id="21" name="TextBox 20" descr="n26 fb Tran Phu">
            <a:extLst>
              <a:ext uri="{FF2B5EF4-FFF2-40B4-BE49-F238E27FC236}">
                <a16:creationId xmlns:a16="http://schemas.microsoft.com/office/drawing/2014/main" id="{2765BE00-0609-4D8F-B4C5-AF959E305E3F}"/>
              </a:ext>
            </a:extLst>
          </p:cNvPr>
          <p:cNvSpPr txBox="1"/>
          <p:nvPr/>
        </p:nvSpPr>
        <p:spPr>
          <a:xfrm>
            <a:off x="293616" y="1841397"/>
            <a:ext cx="3091349" cy="954107"/>
          </a:xfrm>
          <a:prstGeom prst="rect">
            <a:avLst/>
          </a:prstGeom>
          <a:noFill/>
        </p:spPr>
        <p:txBody>
          <a:bodyPr wrap="square" rtlCol="0">
            <a:spAutoFit/>
          </a:bodyPr>
          <a:lstStyle/>
          <a:p>
            <a:pPr algn="ctr"/>
            <a:r>
              <a:rPr lang="vi-VN" sz="2800" b="1" dirty="0">
                <a:solidFill>
                  <a:schemeClr val="bg1"/>
                </a:solidFill>
                <a:latin typeface="#9Slide03 BoosterNextFYBlack" panose="02000A03000000020004" pitchFamily="2" charset="0"/>
                <a:cs typeface="Calibri" panose="020F0502020204030204" pitchFamily="34" charset="0"/>
              </a:rPr>
              <a:t>I. </a:t>
            </a:r>
            <a:r>
              <a:rPr lang="en-US" sz="2800" b="1" dirty="0">
                <a:solidFill>
                  <a:schemeClr val="bg1"/>
                </a:solidFill>
                <a:latin typeface="#9Slide03 BoosterNextFYBlack" panose="02000A03000000020004" pitchFamily="2" charset="0"/>
                <a:cs typeface="Calibri" panose="020F0502020204030204" pitchFamily="34" charset="0"/>
              </a:rPr>
              <a:t>KHÁI NIỆM NHIỆT NÓNG CHẢY RIÊNG</a:t>
            </a:r>
            <a:endParaRPr lang="vi-VN" sz="2800" b="1" dirty="0">
              <a:solidFill>
                <a:schemeClr val="bg1"/>
              </a:solidFill>
              <a:latin typeface="#9Slide03 BoosterNextFYBlack" panose="02000A03000000020004" pitchFamily="2" charset="0"/>
              <a:cs typeface="Calibri" panose="020F0502020204030204" pitchFamily="34" charset="0"/>
            </a:endParaRPr>
          </a:p>
        </p:txBody>
      </p:sp>
      <p:sp>
        <p:nvSpPr>
          <p:cNvPr id="25" name="TextBox 24">
            <a:extLst>
              <a:ext uri="{FF2B5EF4-FFF2-40B4-BE49-F238E27FC236}">
                <a16:creationId xmlns:a16="http://schemas.microsoft.com/office/drawing/2014/main" id="{F686507C-99B1-4EEA-92D1-B665DD4256CE}"/>
              </a:ext>
            </a:extLst>
          </p:cNvPr>
          <p:cNvSpPr txBox="1"/>
          <p:nvPr/>
        </p:nvSpPr>
        <p:spPr>
          <a:xfrm>
            <a:off x="617702" y="2963700"/>
            <a:ext cx="2194509"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1. </a:t>
            </a:r>
            <a:r>
              <a:rPr lang="en-US" sz="2800" b="1" kern="1200" dirty="0" err="1">
                <a:solidFill>
                  <a:schemeClr val="bg1"/>
                </a:solidFill>
                <a:effectLst/>
                <a:latin typeface="Arimo"/>
              </a:rPr>
              <a:t>Hệ</a:t>
            </a:r>
            <a:r>
              <a:rPr lang="en-US" sz="2800" b="1" kern="1200" dirty="0">
                <a:solidFill>
                  <a:schemeClr val="bg1"/>
                </a:solidFill>
                <a:effectLst/>
                <a:latin typeface="Arimo"/>
              </a:rPr>
              <a:t> </a:t>
            </a:r>
            <a:r>
              <a:rPr lang="en-US" sz="2800" b="1" kern="1200" dirty="0" err="1">
                <a:solidFill>
                  <a:schemeClr val="bg1"/>
                </a:solidFill>
                <a:effectLst/>
                <a:latin typeface="Arimo"/>
              </a:rPr>
              <a:t>thức</a:t>
            </a:r>
            <a:endParaRPr lang="en-US" dirty="0">
              <a:solidFill>
                <a:schemeClr val="bg1"/>
              </a:solidFill>
              <a:effectLst/>
            </a:endParaRPr>
          </a:p>
        </p:txBody>
      </p:sp>
      <p:sp>
        <p:nvSpPr>
          <p:cNvPr id="29" name="TextBox 28">
            <a:extLst>
              <a:ext uri="{FF2B5EF4-FFF2-40B4-BE49-F238E27FC236}">
                <a16:creationId xmlns:a16="http://schemas.microsoft.com/office/drawing/2014/main" id="{C5937124-EEBE-47A6-80C4-5E736951838A}"/>
              </a:ext>
            </a:extLst>
          </p:cNvPr>
          <p:cNvSpPr txBox="1"/>
          <p:nvPr/>
        </p:nvSpPr>
        <p:spPr>
          <a:xfrm>
            <a:off x="617702" y="3722386"/>
            <a:ext cx="2507380"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2. </a:t>
            </a:r>
            <a:r>
              <a:rPr lang="en-US" sz="2800" b="1" kern="1200" dirty="0" err="1">
                <a:solidFill>
                  <a:schemeClr val="bg1"/>
                </a:solidFill>
                <a:effectLst/>
                <a:latin typeface="Arimo"/>
              </a:rPr>
              <a:t>Định</a:t>
            </a:r>
            <a:r>
              <a:rPr lang="en-US" sz="2800" b="1" kern="1200" dirty="0">
                <a:solidFill>
                  <a:schemeClr val="bg1"/>
                </a:solidFill>
                <a:effectLst/>
                <a:latin typeface="Arimo"/>
              </a:rPr>
              <a:t> </a:t>
            </a:r>
            <a:r>
              <a:rPr lang="en-US" sz="2800" b="1" kern="1200" dirty="0" err="1">
                <a:solidFill>
                  <a:schemeClr val="bg1"/>
                </a:solidFill>
                <a:effectLst/>
                <a:latin typeface="Arimo"/>
              </a:rPr>
              <a:t>nghĩa</a:t>
            </a:r>
            <a:endParaRPr lang="en-US" dirty="0">
              <a:solidFill>
                <a:schemeClr val="bg1"/>
              </a:solidFill>
              <a:effectLst/>
            </a:endParaRPr>
          </a:p>
        </p:txBody>
      </p:sp>
      <p:sp>
        <p:nvSpPr>
          <p:cNvPr id="42" name="TextBox 41" descr="n26 fb Tran Phu">
            <a:extLst>
              <a:ext uri="{FF2B5EF4-FFF2-40B4-BE49-F238E27FC236}">
                <a16:creationId xmlns:a16="http://schemas.microsoft.com/office/drawing/2014/main" id="{914DFD15-491F-4ABE-847B-4529C434F118}"/>
              </a:ext>
            </a:extLst>
          </p:cNvPr>
          <p:cNvSpPr txBox="1"/>
          <p:nvPr/>
        </p:nvSpPr>
        <p:spPr>
          <a:xfrm>
            <a:off x="3739136" y="1056494"/>
            <a:ext cx="7690864" cy="954107"/>
          </a:xfrm>
          <a:prstGeom prst="rect">
            <a:avLst/>
          </a:prstGeom>
          <a:noFill/>
        </p:spPr>
        <p:txBody>
          <a:bodyPr wrap="square">
            <a:spAutoFit/>
          </a:bodyPr>
          <a:lstStyle/>
          <a:p>
            <a:pPr algn="ctr"/>
            <a:r>
              <a:rPr lang="vi-VN" sz="2800" b="1" i="1" dirty="0">
                <a:latin typeface="Cambria" panose="02040503050406030204" pitchFamily="18" charset="0"/>
                <a:ea typeface="Cambria" panose="02040503050406030204" pitchFamily="18" charset="0"/>
              </a:rPr>
              <a:t>II. THỰC HÀNH ĐO NHIỆT NÓNG CHẢY RIÊNG CỦA NƯỚC ĐÁ</a:t>
            </a:r>
            <a:endParaRPr lang="vi-VN" sz="2800" dirty="0">
              <a:latin typeface="Cambria" panose="02040503050406030204" pitchFamily="18" charset="0"/>
              <a:ea typeface="Cambria" panose="02040503050406030204" pitchFamily="18" charset="0"/>
            </a:endParaRPr>
          </a:p>
        </p:txBody>
      </p:sp>
      <p:pic>
        <p:nvPicPr>
          <p:cNvPr id="11" name="Picture 10" descr="n26 fb Tran Phu">
            <a:extLst>
              <a:ext uri="{FF2B5EF4-FFF2-40B4-BE49-F238E27FC236}">
                <a16:creationId xmlns:a16="http://schemas.microsoft.com/office/drawing/2014/main" id="{B47E5F82-3A34-4FF7-88E9-95CD5B8058C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tretch>
            <a:fillRect/>
          </a:stretch>
        </p:blipFill>
        <p:spPr>
          <a:xfrm>
            <a:off x="4377807" y="1978814"/>
            <a:ext cx="7110034" cy="4608876"/>
          </a:xfrm>
          <a:prstGeom prst="rect">
            <a:avLst/>
          </a:prstGeom>
        </p:spPr>
      </p:pic>
      <p:sp>
        <p:nvSpPr>
          <p:cNvPr id="13" name="TextBox 12">
            <a:extLst>
              <a:ext uri="{FF2B5EF4-FFF2-40B4-BE49-F238E27FC236}">
                <a16:creationId xmlns:a16="http://schemas.microsoft.com/office/drawing/2014/main" id="{7583BEA4-B237-4A2E-9A0E-D459550F7ED3}"/>
              </a:ext>
            </a:extLst>
          </p:cNvPr>
          <p:cNvSpPr txBox="1"/>
          <p:nvPr/>
        </p:nvSpPr>
        <p:spPr>
          <a:xfrm>
            <a:off x="150851" y="4529935"/>
            <a:ext cx="3376880" cy="1384995"/>
          </a:xfrm>
          <a:prstGeom prst="rect">
            <a:avLst/>
          </a:prstGeom>
          <a:noFill/>
        </p:spPr>
        <p:txBody>
          <a:bodyPr wrap="square">
            <a:spAutoFit/>
          </a:bodyPr>
          <a:lstStyle/>
          <a:p>
            <a:pPr marL="0" algn="ctr" rtl="0" eaLnBrk="1" latinLnBrk="0" hangingPunct="1">
              <a:spcBef>
                <a:spcPts val="0"/>
              </a:spcBef>
              <a:spcAft>
                <a:spcPts val="0"/>
              </a:spcAft>
            </a:pPr>
            <a:r>
              <a:rPr lang="vi-VN" sz="2800" b="1" kern="1200" dirty="0">
                <a:solidFill>
                  <a:srgbClr val="FF0000"/>
                </a:solidFill>
                <a:effectLst/>
                <a:latin typeface="#9Slide03 BoosterNextFYBlack" panose="02000A03000000020004"/>
                <a:cs typeface="Calibri" panose="020F0502020204030204" pitchFamily="34" charset="0"/>
              </a:rPr>
              <a:t>II. </a:t>
            </a:r>
            <a:r>
              <a:rPr lang="en-US" sz="2800" b="1" kern="1200" dirty="0">
                <a:solidFill>
                  <a:srgbClr val="FF0000"/>
                </a:solidFill>
                <a:effectLst/>
                <a:latin typeface="#9Slide03 BoosterNextFYBlack" panose="02000A03000000020004"/>
                <a:cs typeface="Calibri" panose="020F0502020204030204" pitchFamily="34" charset="0"/>
              </a:rPr>
              <a:t>THỰC HÀNH ĐO NHIỆT NÓNG CHẢY RIÊNG CỦA NƯỚC ĐÁ</a:t>
            </a:r>
            <a:endParaRPr lang="en-US" dirty="0">
              <a:solidFill>
                <a:srgbClr val="FF0000"/>
              </a:solidFill>
              <a:effectLst/>
            </a:endParaRPr>
          </a:p>
        </p:txBody>
      </p:sp>
    </p:spTree>
    <p:extLst>
      <p:ext uri="{BB962C8B-B14F-4D97-AF65-F5344CB8AC3E}">
        <p14:creationId xmlns:p14="http://schemas.microsoft.com/office/powerpoint/2010/main" val="37554726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3352FDE9-A4C7-4E3C-89AD-EB4CECAFD2F4}"/>
              </a:ext>
            </a:extLst>
          </p:cNvPr>
          <p:cNvSpPr/>
          <p:nvPr/>
        </p:nvSpPr>
        <p:spPr>
          <a:xfrm>
            <a:off x="-1" y="0"/>
            <a:ext cx="12192001" cy="1044654"/>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5" name="Rectangle: Folded Corner 14">
            <a:extLst>
              <a:ext uri="{FF2B5EF4-FFF2-40B4-BE49-F238E27FC236}">
                <a16:creationId xmlns:a16="http://schemas.microsoft.com/office/drawing/2014/main" id="{C6B21974-883F-41C9-935D-A9E306899C53}"/>
              </a:ext>
            </a:extLst>
          </p:cNvPr>
          <p:cNvSpPr/>
          <p:nvPr/>
        </p:nvSpPr>
        <p:spPr>
          <a:xfrm rot="5400000">
            <a:off x="-1114402" y="2143751"/>
            <a:ext cx="5828651" cy="3599848"/>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8" name="TextBox 17" descr="n26 fb Tran Phu">
            <a:extLst>
              <a:ext uri="{FF2B5EF4-FFF2-40B4-BE49-F238E27FC236}">
                <a16:creationId xmlns:a16="http://schemas.microsoft.com/office/drawing/2014/main" id="{FF63DAC3-4A58-455A-9507-FDE598F46DE3}"/>
              </a:ext>
            </a:extLst>
          </p:cNvPr>
          <p:cNvSpPr txBox="1"/>
          <p:nvPr/>
        </p:nvSpPr>
        <p:spPr>
          <a:xfrm>
            <a:off x="1028619" y="106019"/>
            <a:ext cx="10134759" cy="923330"/>
          </a:xfrm>
          <a:prstGeom prst="rect">
            <a:avLst/>
          </a:prstGeom>
          <a:noFill/>
        </p:spPr>
        <p:txBody>
          <a:bodyPr wrap="square" rtlCol="0">
            <a:spAutoFit/>
          </a:bodyPr>
          <a:lstStyle/>
          <a:p>
            <a:pPr>
              <a:defRPr/>
            </a:pPr>
            <a:r>
              <a:rPr kumimoji="0" lang="en-US" sz="5400" b="0" i="0" u="none" strike="noStrike" kern="1200" cap="none" spc="0" normalizeH="0" baseline="0" noProof="0" dirty="0">
                <a:ln>
                  <a:noFill/>
                </a:ln>
                <a:solidFill>
                  <a:schemeClr val="bg1"/>
                </a:solidFill>
                <a:effectLst/>
                <a:uLnTx/>
                <a:uFillTx/>
                <a:latin typeface="Bahnschrift SemiBold" panose="020B0502040204020203" pitchFamily="34" charset="0"/>
              </a:rPr>
              <a:t>BÀI </a:t>
            </a:r>
            <a:r>
              <a:rPr kumimoji="0" lang="vi-VN" sz="5400" b="0" i="0" u="none" strike="noStrike" kern="1200" cap="none" spc="0" normalizeH="0" baseline="0" noProof="0" dirty="0">
                <a:ln>
                  <a:noFill/>
                </a:ln>
                <a:solidFill>
                  <a:schemeClr val="bg1"/>
                </a:solidFill>
                <a:effectLst/>
                <a:uLnTx/>
                <a:uFillTx/>
                <a:latin typeface="Bahnschrift SemiBold" panose="020B0502040204020203" pitchFamily="34" charset="0"/>
              </a:rPr>
              <a:t>5: </a:t>
            </a:r>
            <a:r>
              <a:rPr lang="en-US" sz="5400" b="1" dirty="0">
                <a:solidFill>
                  <a:schemeClr val="bg1"/>
                </a:solidFill>
                <a:latin typeface="Bahnschrift SemiBold" panose="020B0502040204020203" pitchFamily="34" charset="0"/>
                <a:ea typeface="Cambria" panose="02040503050406030204" pitchFamily="18" charset="0"/>
              </a:rPr>
              <a:t>NHIỆT NÓNG CHẢY RIÊNG</a:t>
            </a:r>
          </a:p>
        </p:txBody>
      </p:sp>
      <p:sp>
        <p:nvSpPr>
          <p:cNvPr id="21" name="TextBox 20" descr="n26 fb Tran Phu">
            <a:extLst>
              <a:ext uri="{FF2B5EF4-FFF2-40B4-BE49-F238E27FC236}">
                <a16:creationId xmlns:a16="http://schemas.microsoft.com/office/drawing/2014/main" id="{2765BE00-0609-4D8F-B4C5-AF959E305E3F}"/>
              </a:ext>
            </a:extLst>
          </p:cNvPr>
          <p:cNvSpPr txBox="1"/>
          <p:nvPr/>
        </p:nvSpPr>
        <p:spPr>
          <a:xfrm>
            <a:off x="293616" y="1841397"/>
            <a:ext cx="3091349" cy="954107"/>
          </a:xfrm>
          <a:prstGeom prst="rect">
            <a:avLst/>
          </a:prstGeom>
          <a:noFill/>
        </p:spPr>
        <p:txBody>
          <a:bodyPr wrap="square" rtlCol="0">
            <a:spAutoFit/>
          </a:bodyPr>
          <a:lstStyle/>
          <a:p>
            <a:pPr algn="ctr"/>
            <a:r>
              <a:rPr lang="vi-VN" sz="2800" b="1" dirty="0">
                <a:solidFill>
                  <a:schemeClr val="bg1"/>
                </a:solidFill>
                <a:latin typeface="#9Slide03 BoosterNextFYBlack" panose="02000A03000000020004" pitchFamily="2" charset="0"/>
                <a:cs typeface="Calibri" panose="020F0502020204030204" pitchFamily="34" charset="0"/>
              </a:rPr>
              <a:t>I. </a:t>
            </a:r>
            <a:r>
              <a:rPr lang="en-US" sz="2800" b="1" dirty="0">
                <a:solidFill>
                  <a:schemeClr val="bg1"/>
                </a:solidFill>
                <a:latin typeface="#9Slide03 BoosterNextFYBlack" panose="02000A03000000020004" pitchFamily="2" charset="0"/>
                <a:cs typeface="Calibri" panose="020F0502020204030204" pitchFamily="34" charset="0"/>
              </a:rPr>
              <a:t>KHÁI NIỆM NHIỆT NÓNG CHẢY RIÊNG</a:t>
            </a:r>
            <a:endParaRPr lang="vi-VN" sz="2800" b="1" dirty="0">
              <a:solidFill>
                <a:schemeClr val="bg1"/>
              </a:solidFill>
              <a:latin typeface="#9Slide03 BoosterNextFYBlack" panose="02000A03000000020004" pitchFamily="2" charset="0"/>
              <a:cs typeface="Calibri" panose="020F0502020204030204" pitchFamily="34" charset="0"/>
            </a:endParaRPr>
          </a:p>
        </p:txBody>
      </p:sp>
      <p:sp>
        <p:nvSpPr>
          <p:cNvPr id="25" name="TextBox 24">
            <a:extLst>
              <a:ext uri="{FF2B5EF4-FFF2-40B4-BE49-F238E27FC236}">
                <a16:creationId xmlns:a16="http://schemas.microsoft.com/office/drawing/2014/main" id="{F686507C-99B1-4EEA-92D1-B665DD4256CE}"/>
              </a:ext>
            </a:extLst>
          </p:cNvPr>
          <p:cNvSpPr txBox="1"/>
          <p:nvPr/>
        </p:nvSpPr>
        <p:spPr>
          <a:xfrm>
            <a:off x="617702" y="2963700"/>
            <a:ext cx="2194509"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1. </a:t>
            </a:r>
            <a:r>
              <a:rPr lang="en-US" sz="2800" b="1" kern="1200" dirty="0" err="1">
                <a:solidFill>
                  <a:schemeClr val="bg1"/>
                </a:solidFill>
                <a:effectLst/>
                <a:latin typeface="Arimo"/>
              </a:rPr>
              <a:t>Hệ</a:t>
            </a:r>
            <a:r>
              <a:rPr lang="en-US" sz="2800" b="1" kern="1200" dirty="0">
                <a:solidFill>
                  <a:schemeClr val="bg1"/>
                </a:solidFill>
                <a:effectLst/>
                <a:latin typeface="Arimo"/>
              </a:rPr>
              <a:t> </a:t>
            </a:r>
            <a:r>
              <a:rPr lang="en-US" sz="2800" b="1" kern="1200" dirty="0" err="1">
                <a:solidFill>
                  <a:schemeClr val="bg1"/>
                </a:solidFill>
                <a:effectLst/>
                <a:latin typeface="Arimo"/>
              </a:rPr>
              <a:t>thức</a:t>
            </a:r>
            <a:endParaRPr lang="en-US" dirty="0">
              <a:solidFill>
                <a:schemeClr val="bg1"/>
              </a:solidFill>
              <a:effectLst/>
            </a:endParaRPr>
          </a:p>
        </p:txBody>
      </p:sp>
      <p:sp>
        <p:nvSpPr>
          <p:cNvPr id="29" name="TextBox 28">
            <a:extLst>
              <a:ext uri="{FF2B5EF4-FFF2-40B4-BE49-F238E27FC236}">
                <a16:creationId xmlns:a16="http://schemas.microsoft.com/office/drawing/2014/main" id="{C5937124-EEBE-47A6-80C4-5E736951838A}"/>
              </a:ext>
            </a:extLst>
          </p:cNvPr>
          <p:cNvSpPr txBox="1"/>
          <p:nvPr/>
        </p:nvSpPr>
        <p:spPr>
          <a:xfrm>
            <a:off x="617702" y="3722386"/>
            <a:ext cx="2507380"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2. </a:t>
            </a:r>
            <a:r>
              <a:rPr lang="en-US" sz="2800" b="1" kern="1200" dirty="0" err="1">
                <a:solidFill>
                  <a:schemeClr val="bg1"/>
                </a:solidFill>
                <a:effectLst/>
                <a:latin typeface="Arimo"/>
              </a:rPr>
              <a:t>Định</a:t>
            </a:r>
            <a:r>
              <a:rPr lang="en-US" sz="2800" b="1" kern="1200" dirty="0">
                <a:solidFill>
                  <a:schemeClr val="bg1"/>
                </a:solidFill>
                <a:effectLst/>
                <a:latin typeface="Arimo"/>
              </a:rPr>
              <a:t> </a:t>
            </a:r>
            <a:r>
              <a:rPr lang="en-US" sz="2800" b="1" kern="1200" dirty="0" err="1">
                <a:solidFill>
                  <a:schemeClr val="bg1"/>
                </a:solidFill>
                <a:effectLst/>
                <a:latin typeface="Arimo"/>
              </a:rPr>
              <a:t>nghĩa</a:t>
            </a:r>
            <a:endParaRPr lang="en-US" dirty="0">
              <a:solidFill>
                <a:schemeClr val="bg1"/>
              </a:solidFill>
              <a:effectLst/>
            </a:endParaRPr>
          </a:p>
        </p:txBody>
      </p:sp>
      <p:sp>
        <p:nvSpPr>
          <p:cNvPr id="42" name="TextBox 41" descr="n26 fb Tran Phu">
            <a:extLst>
              <a:ext uri="{FF2B5EF4-FFF2-40B4-BE49-F238E27FC236}">
                <a16:creationId xmlns:a16="http://schemas.microsoft.com/office/drawing/2014/main" id="{914DFD15-491F-4ABE-847B-4529C434F118}"/>
              </a:ext>
            </a:extLst>
          </p:cNvPr>
          <p:cNvSpPr txBox="1"/>
          <p:nvPr/>
        </p:nvSpPr>
        <p:spPr>
          <a:xfrm>
            <a:off x="3739136" y="1056494"/>
            <a:ext cx="7690864" cy="954107"/>
          </a:xfrm>
          <a:prstGeom prst="rect">
            <a:avLst/>
          </a:prstGeom>
          <a:noFill/>
        </p:spPr>
        <p:txBody>
          <a:bodyPr wrap="square">
            <a:spAutoFit/>
          </a:bodyPr>
          <a:lstStyle/>
          <a:p>
            <a:pPr algn="ctr"/>
            <a:r>
              <a:rPr lang="vi-VN" sz="2800" b="1" i="1" dirty="0">
                <a:latin typeface="Cambria" panose="02040503050406030204" pitchFamily="18" charset="0"/>
                <a:ea typeface="Cambria" panose="02040503050406030204" pitchFamily="18" charset="0"/>
              </a:rPr>
              <a:t>II. THỰC HÀNH ĐO NHIỆT NÓNG CHẢY RIÊNG CỦA NƯỚC ĐÁ</a:t>
            </a:r>
            <a:endParaRPr lang="vi-VN" sz="2800" dirty="0">
              <a:latin typeface="Cambria" panose="02040503050406030204" pitchFamily="18" charset="0"/>
              <a:ea typeface="Cambria" panose="02040503050406030204" pitchFamily="18" charset="0"/>
            </a:endParaRPr>
          </a:p>
        </p:txBody>
      </p:sp>
      <p:grpSp>
        <p:nvGrpSpPr>
          <p:cNvPr id="12" name="Group 11" descr="n26 fb Tran Phu">
            <a:extLst>
              <a:ext uri="{FF2B5EF4-FFF2-40B4-BE49-F238E27FC236}">
                <a16:creationId xmlns:a16="http://schemas.microsoft.com/office/drawing/2014/main" id="{0651B2C2-E87C-40C8-9563-9C87A55E7029}"/>
              </a:ext>
            </a:extLst>
          </p:cNvPr>
          <p:cNvGrpSpPr/>
          <p:nvPr/>
        </p:nvGrpSpPr>
        <p:grpSpPr>
          <a:xfrm>
            <a:off x="3893465" y="2441951"/>
            <a:ext cx="7916733" cy="1280435"/>
            <a:chOff x="697255" y="534510"/>
            <a:chExt cx="11054478" cy="1743075"/>
          </a:xfrm>
        </p:grpSpPr>
        <p:sp>
          <p:nvSpPr>
            <p:cNvPr id="13" name="Speech Bubble: Rectangle 12">
              <a:extLst>
                <a:ext uri="{FF2B5EF4-FFF2-40B4-BE49-F238E27FC236}">
                  <a16:creationId xmlns:a16="http://schemas.microsoft.com/office/drawing/2014/main" id="{DAB7BAC9-3771-433C-8EDD-C428D9C256AF}"/>
                </a:ext>
              </a:extLst>
            </p:cNvPr>
            <p:cNvSpPr/>
            <p:nvPr/>
          </p:nvSpPr>
          <p:spPr>
            <a:xfrm>
              <a:off x="697255" y="534510"/>
              <a:ext cx="11054478" cy="1743075"/>
            </a:xfrm>
            <a:prstGeom prst="wedgeRectCallout">
              <a:avLst>
                <a:gd name="adj1" fmla="val -53934"/>
                <a:gd name="adj2" fmla="val 115365"/>
              </a:avLst>
            </a:prstGeom>
            <a:solidFill>
              <a:srgbClr val="0A6C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bg1"/>
                  </a:solidFill>
                  <a:latin typeface="Cambria" panose="02040503050406030204" pitchFamily="18" charset="0"/>
                  <a:ea typeface="Cambria" panose="02040503050406030204" pitchFamily="18" charset="0"/>
                </a:rPr>
                <a:t>Tính công suất trung bình</a:t>
              </a:r>
              <a:r>
                <a:rPr lang="en-US" sz="2800" dirty="0">
                  <a:solidFill>
                    <a:schemeClr val="bg1"/>
                  </a:solidFill>
                  <a:latin typeface="Cambria" panose="02040503050406030204" pitchFamily="18" charset="0"/>
                  <a:ea typeface="Cambria" panose="02040503050406030204" pitchFamily="18" charset="0"/>
                </a:rPr>
                <a:t> </a:t>
              </a:r>
              <a:r>
                <a:rPr lang="vi-VN" sz="2800" dirty="0">
                  <a:solidFill>
                    <a:schemeClr val="bg1"/>
                  </a:solidFill>
                  <a:latin typeface="Cambria" panose="02040503050406030204" pitchFamily="18" charset="0"/>
                  <a:ea typeface="Cambria" panose="02040503050406030204" pitchFamily="18" charset="0"/>
                </a:rPr>
                <a:t>    của dòng điện qua điện trở nhiệt trong nhiệt lượng kế.</a:t>
              </a:r>
            </a:p>
          </p:txBody>
        </p:sp>
        <p:graphicFrame>
          <p:nvGraphicFramePr>
            <p:cNvPr id="14" name="Object 13">
              <a:extLst>
                <a:ext uri="{FF2B5EF4-FFF2-40B4-BE49-F238E27FC236}">
                  <a16:creationId xmlns:a16="http://schemas.microsoft.com/office/drawing/2014/main" id="{F9356419-83A0-4C7A-BD3E-0B2618A597B7}"/>
                </a:ext>
              </a:extLst>
            </p:cNvPr>
            <p:cNvGraphicFramePr>
              <a:graphicFrameLocks noChangeAspect="1"/>
            </p:cNvGraphicFramePr>
            <p:nvPr>
              <p:extLst>
                <p:ext uri="{D42A27DB-BD31-4B8C-83A1-F6EECF244321}">
                  <p14:modId xmlns:p14="http://schemas.microsoft.com/office/powerpoint/2010/main" val="1240650326"/>
                </p:ext>
              </p:extLst>
            </p:nvPr>
          </p:nvGraphicFramePr>
          <p:xfrm>
            <a:off x="6673564" y="845591"/>
            <a:ext cx="921927" cy="535950"/>
          </p:xfrm>
          <a:graphic>
            <a:graphicData uri="http://schemas.openxmlformats.org/presentationml/2006/ole">
              <mc:AlternateContent xmlns:mc="http://schemas.openxmlformats.org/markup-compatibility/2006">
                <mc:Choice xmlns:v="urn:schemas-microsoft-com:vml" Requires="v">
                  <p:oleObj spid="_x0000_s5126" name="Equation" r:id="rId3" imgW="190440" imgH="203040" progId="Equation.DSMT4">
                    <p:embed/>
                  </p:oleObj>
                </mc:Choice>
                <mc:Fallback>
                  <p:oleObj name="Equation" r:id="rId3" imgW="190440" imgH="203040" progId="Equation.DSMT4">
                    <p:embed/>
                    <p:pic>
                      <p:nvPicPr>
                        <p:cNvPr id="5" name="Object 4">
                          <a:extLst>
                            <a:ext uri="{FF2B5EF4-FFF2-40B4-BE49-F238E27FC236}">
                              <a16:creationId xmlns:a16="http://schemas.microsoft.com/office/drawing/2014/main" id="{3003D77E-A8F0-58F5-9564-E760B4DF2D7B}"/>
                            </a:ext>
                          </a:extLst>
                        </p:cNvPr>
                        <p:cNvPicPr/>
                        <p:nvPr/>
                      </p:nvPicPr>
                      <p:blipFill>
                        <a:blip r:embed="rId4"/>
                        <a:stretch>
                          <a:fillRect/>
                        </a:stretch>
                      </p:blipFill>
                      <p:spPr>
                        <a:xfrm>
                          <a:off x="6673564" y="845591"/>
                          <a:ext cx="921927" cy="535950"/>
                        </a:xfrm>
                        <a:prstGeom prst="rect">
                          <a:avLst/>
                        </a:prstGeom>
                      </p:spPr>
                    </p:pic>
                  </p:oleObj>
                </mc:Fallback>
              </mc:AlternateContent>
            </a:graphicData>
          </a:graphic>
        </p:graphicFrame>
      </p:grpSp>
      <p:graphicFrame>
        <p:nvGraphicFramePr>
          <p:cNvPr id="16" name="Object 15" descr="n26 fb Tran Phu">
            <a:extLst>
              <a:ext uri="{FF2B5EF4-FFF2-40B4-BE49-F238E27FC236}">
                <a16:creationId xmlns:a16="http://schemas.microsoft.com/office/drawing/2014/main" id="{DC29901A-6614-40A0-B120-5C0B74E26660}"/>
              </a:ext>
            </a:extLst>
          </p:cNvPr>
          <p:cNvGraphicFramePr>
            <a:graphicFrameLocks noChangeAspect="1"/>
          </p:cNvGraphicFramePr>
          <p:nvPr>
            <p:extLst>
              <p:ext uri="{D42A27DB-BD31-4B8C-83A1-F6EECF244321}">
                <p14:modId xmlns:p14="http://schemas.microsoft.com/office/powerpoint/2010/main" val="2804240922"/>
              </p:ext>
            </p:extLst>
          </p:nvPr>
        </p:nvGraphicFramePr>
        <p:xfrm>
          <a:off x="3903034" y="4931665"/>
          <a:ext cx="8147684" cy="768441"/>
        </p:xfrm>
        <a:graphic>
          <a:graphicData uri="http://schemas.openxmlformats.org/presentationml/2006/ole">
            <mc:AlternateContent xmlns:mc="http://schemas.openxmlformats.org/markup-compatibility/2006">
              <mc:Choice xmlns:v="urn:schemas-microsoft-com:vml" Requires="v">
                <p:oleObj spid="_x0000_s5127" name="Equation" r:id="rId5" imgW="4660560" imgH="393480" progId="Equation.DSMT4">
                  <p:embed/>
                </p:oleObj>
              </mc:Choice>
              <mc:Fallback>
                <p:oleObj name="Equation" r:id="rId5" imgW="4660560" imgH="393480" progId="Equation.DSMT4">
                  <p:embed/>
                  <p:pic>
                    <p:nvPicPr>
                      <p:cNvPr id="7" name="Object 6" descr="n26 fb Tran Phu">
                        <a:extLst>
                          <a:ext uri="{FF2B5EF4-FFF2-40B4-BE49-F238E27FC236}">
                            <a16:creationId xmlns:a16="http://schemas.microsoft.com/office/drawing/2014/main" id="{DB288004-A5E4-4BE4-0EF7-0AE0CD3625E7}"/>
                          </a:ext>
                        </a:extLst>
                      </p:cNvPr>
                      <p:cNvPicPr/>
                      <p:nvPr/>
                    </p:nvPicPr>
                    <p:blipFill>
                      <a:blip r:embed="rId6"/>
                      <a:stretch>
                        <a:fillRect/>
                      </a:stretch>
                    </p:blipFill>
                    <p:spPr>
                      <a:xfrm>
                        <a:off x="3903034" y="4931665"/>
                        <a:ext cx="8147684" cy="768441"/>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A2CC0CC0-F249-46CE-9D5A-3088A95C9387}"/>
              </a:ext>
            </a:extLst>
          </p:cNvPr>
          <p:cNvSpPr txBox="1"/>
          <p:nvPr/>
        </p:nvSpPr>
        <p:spPr>
          <a:xfrm>
            <a:off x="150851" y="4529935"/>
            <a:ext cx="3376880" cy="1384995"/>
          </a:xfrm>
          <a:prstGeom prst="rect">
            <a:avLst/>
          </a:prstGeom>
          <a:noFill/>
        </p:spPr>
        <p:txBody>
          <a:bodyPr wrap="square">
            <a:spAutoFit/>
          </a:bodyPr>
          <a:lstStyle/>
          <a:p>
            <a:pPr marL="0" algn="ctr" rtl="0" eaLnBrk="1" latinLnBrk="0" hangingPunct="1">
              <a:spcBef>
                <a:spcPts val="0"/>
              </a:spcBef>
              <a:spcAft>
                <a:spcPts val="0"/>
              </a:spcAft>
            </a:pPr>
            <a:r>
              <a:rPr lang="vi-VN" sz="2800" b="1" kern="1200" dirty="0">
                <a:solidFill>
                  <a:srgbClr val="FF0000"/>
                </a:solidFill>
                <a:effectLst/>
                <a:latin typeface="#9Slide03 BoosterNextFYBlack" panose="02000A03000000020004"/>
                <a:cs typeface="Calibri" panose="020F0502020204030204" pitchFamily="34" charset="0"/>
              </a:rPr>
              <a:t>II. </a:t>
            </a:r>
            <a:r>
              <a:rPr lang="en-US" sz="2800" b="1" kern="1200" dirty="0">
                <a:solidFill>
                  <a:srgbClr val="FF0000"/>
                </a:solidFill>
                <a:effectLst/>
                <a:latin typeface="#9Slide03 BoosterNextFYBlack" panose="02000A03000000020004"/>
                <a:cs typeface="Calibri" panose="020F0502020204030204" pitchFamily="34" charset="0"/>
              </a:rPr>
              <a:t>THỰC HÀNH ĐO NHIỆT NÓNG CHẢY RIÊNG CỦA NƯỚC ĐÁ</a:t>
            </a:r>
            <a:endParaRPr lang="en-US" dirty="0">
              <a:solidFill>
                <a:srgbClr val="FF0000"/>
              </a:solidFill>
              <a:effectLst/>
            </a:endParaRPr>
          </a:p>
        </p:txBody>
      </p:sp>
    </p:spTree>
    <p:extLst>
      <p:ext uri="{BB962C8B-B14F-4D97-AF65-F5344CB8AC3E}">
        <p14:creationId xmlns:p14="http://schemas.microsoft.com/office/powerpoint/2010/main" val="10015499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3352FDE9-A4C7-4E3C-89AD-EB4CECAFD2F4}"/>
              </a:ext>
            </a:extLst>
          </p:cNvPr>
          <p:cNvSpPr/>
          <p:nvPr/>
        </p:nvSpPr>
        <p:spPr>
          <a:xfrm>
            <a:off x="-1" y="0"/>
            <a:ext cx="12192001" cy="1044654"/>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5" name="Rectangle: Folded Corner 14">
            <a:extLst>
              <a:ext uri="{FF2B5EF4-FFF2-40B4-BE49-F238E27FC236}">
                <a16:creationId xmlns:a16="http://schemas.microsoft.com/office/drawing/2014/main" id="{C6B21974-883F-41C9-935D-A9E306899C53}"/>
              </a:ext>
            </a:extLst>
          </p:cNvPr>
          <p:cNvSpPr/>
          <p:nvPr/>
        </p:nvSpPr>
        <p:spPr>
          <a:xfrm rot="5400000">
            <a:off x="-1114402" y="2143751"/>
            <a:ext cx="5828651" cy="3599848"/>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8" name="TextBox 17" descr="n26 fb Tran Phu">
            <a:extLst>
              <a:ext uri="{FF2B5EF4-FFF2-40B4-BE49-F238E27FC236}">
                <a16:creationId xmlns:a16="http://schemas.microsoft.com/office/drawing/2014/main" id="{FF63DAC3-4A58-455A-9507-FDE598F46DE3}"/>
              </a:ext>
            </a:extLst>
          </p:cNvPr>
          <p:cNvSpPr txBox="1"/>
          <p:nvPr/>
        </p:nvSpPr>
        <p:spPr>
          <a:xfrm>
            <a:off x="1028619" y="106019"/>
            <a:ext cx="10134759" cy="923330"/>
          </a:xfrm>
          <a:prstGeom prst="rect">
            <a:avLst/>
          </a:prstGeom>
          <a:noFill/>
        </p:spPr>
        <p:txBody>
          <a:bodyPr wrap="square" rtlCol="0">
            <a:spAutoFit/>
          </a:bodyPr>
          <a:lstStyle/>
          <a:p>
            <a:pPr>
              <a:defRPr/>
            </a:pPr>
            <a:r>
              <a:rPr kumimoji="0" lang="en-US" sz="5400" b="0" i="0" u="none" strike="noStrike" kern="1200" cap="none" spc="0" normalizeH="0" baseline="0" noProof="0" dirty="0">
                <a:ln>
                  <a:noFill/>
                </a:ln>
                <a:solidFill>
                  <a:schemeClr val="bg1"/>
                </a:solidFill>
                <a:effectLst/>
                <a:uLnTx/>
                <a:uFillTx/>
                <a:latin typeface="Bahnschrift SemiBold" panose="020B0502040204020203" pitchFamily="34" charset="0"/>
              </a:rPr>
              <a:t>BÀI </a:t>
            </a:r>
            <a:r>
              <a:rPr kumimoji="0" lang="vi-VN" sz="5400" b="0" i="0" u="none" strike="noStrike" kern="1200" cap="none" spc="0" normalizeH="0" baseline="0" noProof="0" dirty="0">
                <a:ln>
                  <a:noFill/>
                </a:ln>
                <a:solidFill>
                  <a:schemeClr val="bg1"/>
                </a:solidFill>
                <a:effectLst/>
                <a:uLnTx/>
                <a:uFillTx/>
                <a:latin typeface="Bahnschrift SemiBold" panose="020B0502040204020203" pitchFamily="34" charset="0"/>
              </a:rPr>
              <a:t>5: </a:t>
            </a:r>
            <a:r>
              <a:rPr lang="en-US" sz="5400" b="1" dirty="0">
                <a:solidFill>
                  <a:schemeClr val="bg1"/>
                </a:solidFill>
                <a:latin typeface="Bahnschrift SemiBold" panose="020B0502040204020203" pitchFamily="34" charset="0"/>
                <a:ea typeface="Cambria" panose="02040503050406030204" pitchFamily="18" charset="0"/>
              </a:rPr>
              <a:t>NHIỆT NÓNG CHẢY RIÊNG</a:t>
            </a:r>
          </a:p>
        </p:txBody>
      </p:sp>
      <p:sp>
        <p:nvSpPr>
          <p:cNvPr id="21" name="TextBox 20" descr="n26 fb Tran Phu">
            <a:extLst>
              <a:ext uri="{FF2B5EF4-FFF2-40B4-BE49-F238E27FC236}">
                <a16:creationId xmlns:a16="http://schemas.microsoft.com/office/drawing/2014/main" id="{2765BE00-0609-4D8F-B4C5-AF959E305E3F}"/>
              </a:ext>
            </a:extLst>
          </p:cNvPr>
          <p:cNvSpPr txBox="1"/>
          <p:nvPr/>
        </p:nvSpPr>
        <p:spPr>
          <a:xfrm>
            <a:off x="293616" y="1841397"/>
            <a:ext cx="3091349" cy="954107"/>
          </a:xfrm>
          <a:prstGeom prst="rect">
            <a:avLst/>
          </a:prstGeom>
          <a:noFill/>
        </p:spPr>
        <p:txBody>
          <a:bodyPr wrap="square" rtlCol="0">
            <a:spAutoFit/>
          </a:bodyPr>
          <a:lstStyle/>
          <a:p>
            <a:pPr algn="ctr"/>
            <a:r>
              <a:rPr lang="vi-VN" sz="2800" b="1" dirty="0">
                <a:solidFill>
                  <a:schemeClr val="bg1"/>
                </a:solidFill>
                <a:latin typeface="#9Slide03 BoosterNextFYBlack" panose="02000A03000000020004" pitchFamily="2" charset="0"/>
                <a:cs typeface="Calibri" panose="020F0502020204030204" pitchFamily="34" charset="0"/>
              </a:rPr>
              <a:t>I. </a:t>
            </a:r>
            <a:r>
              <a:rPr lang="en-US" sz="2800" b="1" dirty="0">
                <a:solidFill>
                  <a:schemeClr val="bg1"/>
                </a:solidFill>
                <a:latin typeface="#9Slide03 BoosterNextFYBlack" panose="02000A03000000020004" pitchFamily="2" charset="0"/>
                <a:cs typeface="Calibri" panose="020F0502020204030204" pitchFamily="34" charset="0"/>
              </a:rPr>
              <a:t>KHÁI NIỆM NHIỆT NÓNG CHẢY RIÊNG</a:t>
            </a:r>
            <a:endParaRPr lang="vi-VN" sz="2800" b="1" dirty="0">
              <a:solidFill>
                <a:schemeClr val="bg1"/>
              </a:solidFill>
              <a:latin typeface="#9Slide03 BoosterNextFYBlack" panose="02000A03000000020004" pitchFamily="2" charset="0"/>
              <a:cs typeface="Calibri" panose="020F0502020204030204" pitchFamily="34" charset="0"/>
            </a:endParaRPr>
          </a:p>
        </p:txBody>
      </p:sp>
      <p:sp>
        <p:nvSpPr>
          <p:cNvPr id="25" name="TextBox 24">
            <a:extLst>
              <a:ext uri="{FF2B5EF4-FFF2-40B4-BE49-F238E27FC236}">
                <a16:creationId xmlns:a16="http://schemas.microsoft.com/office/drawing/2014/main" id="{F686507C-99B1-4EEA-92D1-B665DD4256CE}"/>
              </a:ext>
            </a:extLst>
          </p:cNvPr>
          <p:cNvSpPr txBox="1"/>
          <p:nvPr/>
        </p:nvSpPr>
        <p:spPr>
          <a:xfrm>
            <a:off x="617702" y="2963700"/>
            <a:ext cx="2194509"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1. </a:t>
            </a:r>
            <a:r>
              <a:rPr lang="en-US" sz="2800" b="1" kern="1200" dirty="0" err="1">
                <a:solidFill>
                  <a:schemeClr val="bg1"/>
                </a:solidFill>
                <a:effectLst/>
                <a:latin typeface="Arimo"/>
              </a:rPr>
              <a:t>Hệ</a:t>
            </a:r>
            <a:r>
              <a:rPr lang="en-US" sz="2800" b="1" kern="1200" dirty="0">
                <a:solidFill>
                  <a:schemeClr val="bg1"/>
                </a:solidFill>
                <a:effectLst/>
                <a:latin typeface="Arimo"/>
              </a:rPr>
              <a:t> </a:t>
            </a:r>
            <a:r>
              <a:rPr lang="en-US" sz="2800" b="1" kern="1200" dirty="0" err="1">
                <a:solidFill>
                  <a:schemeClr val="bg1"/>
                </a:solidFill>
                <a:effectLst/>
                <a:latin typeface="Arimo"/>
              </a:rPr>
              <a:t>thức</a:t>
            </a:r>
            <a:endParaRPr lang="en-US" dirty="0">
              <a:solidFill>
                <a:schemeClr val="bg1"/>
              </a:solidFill>
              <a:effectLst/>
            </a:endParaRPr>
          </a:p>
        </p:txBody>
      </p:sp>
      <p:sp>
        <p:nvSpPr>
          <p:cNvPr id="29" name="TextBox 28">
            <a:extLst>
              <a:ext uri="{FF2B5EF4-FFF2-40B4-BE49-F238E27FC236}">
                <a16:creationId xmlns:a16="http://schemas.microsoft.com/office/drawing/2014/main" id="{C5937124-EEBE-47A6-80C4-5E736951838A}"/>
              </a:ext>
            </a:extLst>
          </p:cNvPr>
          <p:cNvSpPr txBox="1"/>
          <p:nvPr/>
        </p:nvSpPr>
        <p:spPr>
          <a:xfrm>
            <a:off x="617702" y="3722386"/>
            <a:ext cx="2507380"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2. </a:t>
            </a:r>
            <a:r>
              <a:rPr lang="en-US" sz="2800" b="1" kern="1200" dirty="0" err="1">
                <a:solidFill>
                  <a:schemeClr val="bg1"/>
                </a:solidFill>
                <a:effectLst/>
                <a:latin typeface="Arimo"/>
              </a:rPr>
              <a:t>Định</a:t>
            </a:r>
            <a:r>
              <a:rPr lang="en-US" sz="2800" b="1" kern="1200" dirty="0">
                <a:solidFill>
                  <a:schemeClr val="bg1"/>
                </a:solidFill>
                <a:effectLst/>
                <a:latin typeface="Arimo"/>
              </a:rPr>
              <a:t> </a:t>
            </a:r>
            <a:r>
              <a:rPr lang="en-US" sz="2800" b="1" kern="1200" dirty="0" err="1">
                <a:solidFill>
                  <a:schemeClr val="bg1"/>
                </a:solidFill>
                <a:effectLst/>
                <a:latin typeface="Arimo"/>
              </a:rPr>
              <a:t>nghĩa</a:t>
            </a:r>
            <a:endParaRPr lang="en-US" dirty="0">
              <a:solidFill>
                <a:schemeClr val="bg1"/>
              </a:solidFill>
              <a:effectLst/>
            </a:endParaRPr>
          </a:p>
        </p:txBody>
      </p:sp>
      <p:sp>
        <p:nvSpPr>
          <p:cNvPr id="42" name="TextBox 41" descr="n26 fb Tran Phu">
            <a:extLst>
              <a:ext uri="{FF2B5EF4-FFF2-40B4-BE49-F238E27FC236}">
                <a16:creationId xmlns:a16="http://schemas.microsoft.com/office/drawing/2014/main" id="{914DFD15-491F-4ABE-847B-4529C434F118}"/>
              </a:ext>
            </a:extLst>
          </p:cNvPr>
          <p:cNvSpPr txBox="1"/>
          <p:nvPr/>
        </p:nvSpPr>
        <p:spPr>
          <a:xfrm>
            <a:off x="3739136" y="1056494"/>
            <a:ext cx="7690864" cy="954107"/>
          </a:xfrm>
          <a:prstGeom prst="rect">
            <a:avLst/>
          </a:prstGeom>
          <a:noFill/>
        </p:spPr>
        <p:txBody>
          <a:bodyPr wrap="square">
            <a:spAutoFit/>
          </a:bodyPr>
          <a:lstStyle/>
          <a:p>
            <a:pPr algn="ctr"/>
            <a:r>
              <a:rPr lang="vi-VN" sz="2800" b="1" i="1" dirty="0">
                <a:latin typeface="Cambria" panose="02040503050406030204" pitchFamily="18" charset="0"/>
                <a:ea typeface="Cambria" panose="02040503050406030204" pitchFamily="18" charset="0"/>
              </a:rPr>
              <a:t>II. THỰC HÀNH ĐO NHIỆT NÓNG CHẢY RIÊNG CỦA NƯỚC ĐÁ</a:t>
            </a:r>
            <a:endParaRPr lang="vi-VN" sz="2800" dirty="0">
              <a:latin typeface="Cambria" panose="02040503050406030204" pitchFamily="18" charset="0"/>
              <a:ea typeface="Cambria" panose="02040503050406030204" pitchFamily="18" charset="0"/>
            </a:endParaRPr>
          </a:p>
        </p:txBody>
      </p:sp>
      <p:graphicFrame>
        <p:nvGraphicFramePr>
          <p:cNvPr id="17" name="Object 16" descr="n26 fb Tran Phu">
            <a:extLst>
              <a:ext uri="{FF2B5EF4-FFF2-40B4-BE49-F238E27FC236}">
                <a16:creationId xmlns:a16="http://schemas.microsoft.com/office/drawing/2014/main" id="{274EAA13-CB03-4CDB-8FEE-5046AE35444A}"/>
              </a:ext>
            </a:extLst>
          </p:cNvPr>
          <p:cNvGraphicFramePr>
            <a:graphicFrameLocks noChangeAspect="1"/>
          </p:cNvGraphicFramePr>
          <p:nvPr>
            <p:extLst>
              <p:ext uri="{D42A27DB-BD31-4B8C-83A1-F6EECF244321}">
                <p14:modId xmlns:p14="http://schemas.microsoft.com/office/powerpoint/2010/main" val="1298875209"/>
              </p:ext>
            </p:extLst>
          </p:nvPr>
        </p:nvGraphicFramePr>
        <p:xfrm>
          <a:off x="3969323" y="5050088"/>
          <a:ext cx="5651500" cy="1185862"/>
        </p:xfrm>
        <a:graphic>
          <a:graphicData uri="http://schemas.openxmlformats.org/presentationml/2006/ole">
            <mc:AlternateContent xmlns:mc="http://schemas.openxmlformats.org/markup-compatibility/2006">
              <mc:Choice xmlns:v="urn:schemas-microsoft-com:vml" Requires="v">
                <p:oleObj spid="_x0000_s6150" name="Equation" r:id="rId3" imgW="2501640" imgH="457200" progId="Equation.DSMT4">
                  <p:embed/>
                </p:oleObj>
              </mc:Choice>
              <mc:Fallback>
                <p:oleObj name="Equation" r:id="rId3" imgW="2501640" imgH="457200" progId="Equation.DSMT4">
                  <p:embed/>
                  <p:pic>
                    <p:nvPicPr>
                      <p:cNvPr id="2" name="Object 1" descr="n26 fb Tran Phu">
                        <a:extLst>
                          <a:ext uri="{FF2B5EF4-FFF2-40B4-BE49-F238E27FC236}">
                            <a16:creationId xmlns:a16="http://schemas.microsoft.com/office/drawing/2014/main" id="{B04938EA-073C-D08E-CFC7-29AA8DB4E851}"/>
                          </a:ext>
                        </a:extLst>
                      </p:cNvPr>
                      <p:cNvPicPr/>
                      <p:nvPr/>
                    </p:nvPicPr>
                    <p:blipFill>
                      <a:blip r:embed="rId4"/>
                      <a:stretch>
                        <a:fillRect/>
                      </a:stretch>
                    </p:blipFill>
                    <p:spPr>
                      <a:xfrm>
                        <a:off x="3969323" y="5050088"/>
                        <a:ext cx="5651500" cy="1185862"/>
                      </a:xfrm>
                      <a:prstGeom prst="rect">
                        <a:avLst/>
                      </a:prstGeom>
                    </p:spPr>
                  </p:pic>
                </p:oleObj>
              </mc:Fallback>
            </mc:AlternateContent>
          </a:graphicData>
        </a:graphic>
      </p:graphicFrame>
      <p:grpSp>
        <p:nvGrpSpPr>
          <p:cNvPr id="19" name="Group 18" descr="n26 fb Tran Phu">
            <a:extLst>
              <a:ext uri="{FF2B5EF4-FFF2-40B4-BE49-F238E27FC236}">
                <a16:creationId xmlns:a16="http://schemas.microsoft.com/office/drawing/2014/main" id="{38F7BF50-4253-4469-9C76-628AD6E6EE1C}"/>
              </a:ext>
            </a:extLst>
          </p:cNvPr>
          <p:cNvGrpSpPr/>
          <p:nvPr/>
        </p:nvGrpSpPr>
        <p:grpSpPr>
          <a:xfrm>
            <a:off x="3739136" y="2409260"/>
            <a:ext cx="5590309" cy="1534415"/>
            <a:chOff x="-957621" y="544999"/>
            <a:chExt cx="12780748" cy="1931691"/>
          </a:xfrm>
        </p:grpSpPr>
        <p:sp>
          <p:nvSpPr>
            <p:cNvPr id="20" name="Speech Bubble: Rectangle 19">
              <a:extLst>
                <a:ext uri="{FF2B5EF4-FFF2-40B4-BE49-F238E27FC236}">
                  <a16:creationId xmlns:a16="http://schemas.microsoft.com/office/drawing/2014/main" id="{06C9BD4C-81E4-412D-8498-060B37863156}"/>
                </a:ext>
              </a:extLst>
            </p:cNvPr>
            <p:cNvSpPr/>
            <p:nvPr/>
          </p:nvSpPr>
          <p:spPr>
            <a:xfrm>
              <a:off x="-957621" y="544999"/>
              <a:ext cx="12780748" cy="1920823"/>
            </a:xfrm>
            <a:prstGeom prst="wedgeRectCallout">
              <a:avLst>
                <a:gd name="adj1" fmla="val -53225"/>
                <a:gd name="adj2" fmla="val 116816"/>
              </a:avLst>
            </a:prstGeom>
            <a:solidFill>
              <a:srgbClr val="0A6C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bg1"/>
                  </a:solidFill>
                  <a:latin typeface="+mj-lt"/>
                </a:rPr>
                <a:t>Tính nhiệt nóng chảy riêng của nước đá theo công thức:</a:t>
              </a:r>
            </a:p>
            <a:p>
              <a:pPr algn="just"/>
              <a:endParaRPr lang="vi-VN" sz="2800" dirty="0">
                <a:solidFill>
                  <a:schemeClr val="bg1"/>
                </a:solidFill>
                <a:latin typeface="+mj-lt"/>
              </a:endParaRPr>
            </a:p>
          </p:txBody>
        </p:sp>
        <p:graphicFrame>
          <p:nvGraphicFramePr>
            <p:cNvPr id="22" name="Object 21">
              <a:extLst>
                <a:ext uri="{FF2B5EF4-FFF2-40B4-BE49-F238E27FC236}">
                  <a16:creationId xmlns:a16="http://schemas.microsoft.com/office/drawing/2014/main" id="{B808ECEE-8CA7-491D-BB59-421EA11DF564}"/>
                </a:ext>
              </a:extLst>
            </p:cNvPr>
            <p:cNvGraphicFramePr>
              <a:graphicFrameLocks noChangeAspect="1"/>
            </p:cNvGraphicFramePr>
            <p:nvPr>
              <p:extLst>
                <p:ext uri="{D42A27DB-BD31-4B8C-83A1-F6EECF244321}">
                  <p14:modId xmlns:p14="http://schemas.microsoft.com/office/powerpoint/2010/main" val="2937746495"/>
                </p:ext>
              </p:extLst>
            </p:nvPr>
          </p:nvGraphicFramePr>
          <p:xfrm>
            <a:off x="6028963" y="1113700"/>
            <a:ext cx="4888796" cy="1362990"/>
          </p:xfrm>
          <a:graphic>
            <a:graphicData uri="http://schemas.openxmlformats.org/presentationml/2006/ole">
              <mc:AlternateContent xmlns:mc="http://schemas.openxmlformats.org/markup-compatibility/2006">
                <mc:Choice xmlns:v="urn:schemas-microsoft-com:vml" Requires="v">
                  <p:oleObj spid="_x0000_s6151" name="Equation" r:id="rId5" imgW="799920" imgH="431640" progId="Equation.DSMT4">
                    <p:embed/>
                  </p:oleObj>
                </mc:Choice>
                <mc:Fallback>
                  <p:oleObj name="Equation" r:id="rId5" imgW="799920" imgH="431640" progId="Equation.DSMT4">
                    <p:embed/>
                    <p:pic>
                      <p:nvPicPr>
                        <p:cNvPr id="10" name="Object 9">
                          <a:extLst>
                            <a:ext uri="{FF2B5EF4-FFF2-40B4-BE49-F238E27FC236}">
                              <a16:creationId xmlns:a16="http://schemas.microsoft.com/office/drawing/2014/main" id="{AD1CD310-81BA-903E-087B-DEDD0D626C8B}"/>
                            </a:ext>
                          </a:extLst>
                        </p:cNvPr>
                        <p:cNvPicPr/>
                        <p:nvPr/>
                      </p:nvPicPr>
                      <p:blipFill>
                        <a:blip r:embed="rId6"/>
                        <a:stretch>
                          <a:fillRect/>
                        </a:stretch>
                      </p:blipFill>
                      <p:spPr>
                        <a:xfrm>
                          <a:off x="6028963" y="1113700"/>
                          <a:ext cx="4888796" cy="1362990"/>
                        </a:xfrm>
                        <a:prstGeom prst="rect">
                          <a:avLst/>
                        </a:prstGeom>
                      </p:spPr>
                    </p:pic>
                  </p:oleObj>
                </mc:Fallback>
              </mc:AlternateContent>
            </a:graphicData>
          </a:graphic>
        </p:graphicFrame>
      </p:grpSp>
      <p:pic>
        <p:nvPicPr>
          <p:cNvPr id="23" name="Picture 2" descr="n26 fb Tran Phu">
            <a:extLst>
              <a:ext uri="{FF2B5EF4-FFF2-40B4-BE49-F238E27FC236}">
                <a16:creationId xmlns:a16="http://schemas.microsoft.com/office/drawing/2014/main" id="{1F12A6C3-EA56-43E6-A4C2-2CA9913B09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06970" y="2892241"/>
            <a:ext cx="3400568" cy="255386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E829608E-D99A-44FA-BA50-51E29AE6D51B}"/>
              </a:ext>
            </a:extLst>
          </p:cNvPr>
          <p:cNvSpPr txBox="1"/>
          <p:nvPr/>
        </p:nvSpPr>
        <p:spPr>
          <a:xfrm>
            <a:off x="150851" y="4529935"/>
            <a:ext cx="3376880" cy="1384995"/>
          </a:xfrm>
          <a:prstGeom prst="rect">
            <a:avLst/>
          </a:prstGeom>
          <a:noFill/>
        </p:spPr>
        <p:txBody>
          <a:bodyPr wrap="square">
            <a:spAutoFit/>
          </a:bodyPr>
          <a:lstStyle/>
          <a:p>
            <a:pPr marL="0" algn="ctr" rtl="0" eaLnBrk="1" latinLnBrk="0" hangingPunct="1">
              <a:spcBef>
                <a:spcPts val="0"/>
              </a:spcBef>
              <a:spcAft>
                <a:spcPts val="0"/>
              </a:spcAft>
            </a:pPr>
            <a:r>
              <a:rPr lang="vi-VN" sz="2800" b="1" kern="1200" dirty="0">
                <a:solidFill>
                  <a:srgbClr val="FF0000"/>
                </a:solidFill>
                <a:effectLst/>
                <a:latin typeface="#9Slide03 BoosterNextFYBlack" panose="02000A03000000020004"/>
                <a:cs typeface="Calibri" panose="020F0502020204030204" pitchFamily="34" charset="0"/>
              </a:rPr>
              <a:t>II. </a:t>
            </a:r>
            <a:r>
              <a:rPr lang="en-US" sz="2800" b="1" kern="1200" dirty="0">
                <a:solidFill>
                  <a:srgbClr val="FF0000"/>
                </a:solidFill>
                <a:effectLst/>
                <a:latin typeface="#9Slide03 BoosterNextFYBlack" panose="02000A03000000020004"/>
                <a:cs typeface="Calibri" panose="020F0502020204030204" pitchFamily="34" charset="0"/>
              </a:rPr>
              <a:t>THỰC HÀNH ĐO NHIỆT NÓNG CHẢY RIÊNG CỦA NƯỚC ĐÁ</a:t>
            </a:r>
            <a:endParaRPr lang="en-US" dirty="0">
              <a:solidFill>
                <a:srgbClr val="FF0000"/>
              </a:solidFill>
              <a:effectLst/>
            </a:endParaRPr>
          </a:p>
        </p:txBody>
      </p:sp>
    </p:spTree>
    <p:extLst>
      <p:ext uri="{BB962C8B-B14F-4D97-AF65-F5344CB8AC3E}">
        <p14:creationId xmlns:p14="http://schemas.microsoft.com/office/powerpoint/2010/main" val="31438192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3352FDE9-A4C7-4E3C-89AD-EB4CECAFD2F4}"/>
              </a:ext>
            </a:extLst>
          </p:cNvPr>
          <p:cNvSpPr/>
          <p:nvPr/>
        </p:nvSpPr>
        <p:spPr>
          <a:xfrm>
            <a:off x="-1" y="0"/>
            <a:ext cx="12192001" cy="1044654"/>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5" name="Rectangle: Folded Corner 14">
            <a:extLst>
              <a:ext uri="{FF2B5EF4-FFF2-40B4-BE49-F238E27FC236}">
                <a16:creationId xmlns:a16="http://schemas.microsoft.com/office/drawing/2014/main" id="{C6B21974-883F-41C9-935D-A9E306899C53}"/>
              </a:ext>
            </a:extLst>
          </p:cNvPr>
          <p:cNvSpPr/>
          <p:nvPr/>
        </p:nvSpPr>
        <p:spPr>
          <a:xfrm rot="5400000">
            <a:off x="-1114402" y="2143751"/>
            <a:ext cx="5828651" cy="3599848"/>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8" name="TextBox 17" descr="n26 fb Tran Phu">
            <a:extLst>
              <a:ext uri="{FF2B5EF4-FFF2-40B4-BE49-F238E27FC236}">
                <a16:creationId xmlns:a16="http://schemas.microsoft.com/office/drawing/2014/main" id="{FF63DAC3-4A58-455A-9507-FDE598F46DE3}"/>
              </a:ext>
            </a:extLst>
          </p:cNvPr>
          <p:cNvSpPr txBox="1"/>
          <p:nvPr/>
        </p:nvSpPr>
        <p:spPr>
          <a:xfrm>
            <a:off x="1028619" y="106019"/>
            <a:ext cx="10134759" cy="923330"/>
          </a:xfrm>
          <a:prstGeom prst="rect">
            <a:avLst/>
          </a:prstGeom>
          <a:noFill/>
        </p:spPr>
        <p:txBody>
          <a:bodyPr wrap="square" rtlCol="0">
            <a:spAutoFit/>
          </a:bodyPr>
          <a:lstStyle/>
          <a:p>
            <a:pPr>
              <a:defRPr/>
            </a:pPr>
            <a:r>
              <a:rPr kumimoji="0" lang="en-US" sz="5400" b="0" i="0" u="none" strike="noStrike" kern="1200" cap="none" spc="0" normalizeH="0" baseline="0" noProof="0" dirty="0">
                <a:ln>
                  <a:noFill/>
                </a:ln>
                <a:solidFill>
                  <a:schemeClr val="bg1"/>
                </a:solidFill>
                <a:effectLst/>
                <a:uLnTx/>
                <a:uFillTx/>
                <a:latin typeface="Bahnschrift SemiBold" panose="020B0502040204020203" pitchFamily="34" charset="0"/>
              </a:rPr>
              <a:t>BÀI </a:t>
            </a:r>
            <a:r>
              <a:rPr kumimoji="0" lang="vi-VN" sz="5400" b="0" i="0" u="none" strike="noStrike" kern="1200" cap="none" spc="0" normalizeH="0" baseline="0" noProof="0" dirty="0">
                <a:ln>
                  <a:noFill/>
                </a:ln>
                <a:solidFill>
                  <a:schemeClr val="bg1"/>
                </a:solidFill>
                <a:effectLst/>
                <a:uLnTx/>
                <a:uFillTx/>
                <a:latin typeface="Bahnschrift SemiBold" panose="020B0502040204020203" pitchFamily="34" charset="0"/>
              </a:rPr>
              <a:t>5: </a:t>
            </a:r>
            <a:r>
              <a:rPr lang="en-US" sz="5400" b="1" dirty="0">
                <a:solidFill>
                  <a:schemeClr val="bg1"/>
                </a:solidFill>
                <a:latin typeface="Bahnschrift SemiBold" panose="020B0502040204020203" pitchFamily="34" charset="0"/>
                <a:ea typeface="Cambria" panose="02040503050406030204" pitchFamily="18" charset="0"/>
              </a:rPr>
              <a:t>NHIỆT NÓNG CHẢY RIÊNG</a:t>
            </a:r>
          </a:p>
        </p:txBody>
      </p:sp>
      <p:sp>
        <p:nvSpPr>
          <p:cNvPr id="21" name="TextBox 20" descr="n26 fb Tran Phu">
            <a:extLst>
              <a:ext uri="{FF2B5EF4-FFF2-40B4-BE49-F238E27FC236}">
                <a16:creationId xmlns:a16="http://schemas.microsoft.com/office/drawing/2014/main" id="{2765BE00-0609-4D8F-B4C5-AF959E305E3F}"/>
              </a:ext>
            </a:extLst>
          </p:cNvPr>
          <p:cNvSpPr txBox="1"/>
          <p:nvPr/>
        </p:nvSpPr>
        <p:spPr>
          <a:xfrm>
            <a:off x="293616" y="1841397"/>
            <a:ext cx="3091349" cy="954107"/>
          </a:xfrm>
          <a:prstGeom prst="rect">
            <a:avLst/>
          </a:prstGeom>
          <a:noFill/>
        </p:spPr>
        <p:txBody>
          <a:bodyPr wrap="square" rtlCol="0">
            <a:spAutoFit/>
          </a:bodyPr>
          <a:lstStyle/>
          <a:p>
            <a:pPr algn="ctr"/>
            <a:r>
              <a:rPr lang="vi-VN" sz="2800" b="1" dirty="0">
                <a:solidFill>
                  <a:schemeClr val="bg1"/>
                </a:solidFill>
                <a:latin typeface="#9Slide03 BoosterNextFYBlack" panose="02000A03000000020004" pitchFamily="2" charset="0"/>
                <a:cs typeface="Calibri" panose="020F0502020204030204" pitchFamily="34" charset="0"/>
              </a:rPr>
              <a:t>I. </a:t>
            </a:r>
            <a:r>
              <a:rPr lang="en-US" sz="2800" b="1" dirty="0">
                <a:solidFill>
                  <a:schemeClr val="bg1"/>
                </a:solidFill>
                <a:latin typeface="#9Slide03 BoosterNextFYBlack" panose="02000A03000000020004" pitchFamily="2" charset="0"/>
                <a:cs typeface="Calibri" panose="020F0502020204030204" pitchFamily="34" charset="0"/>
              </a:rPr>
              <a:t>KHÁI NIỆM NHIỆT NÓNG CHẢY RIÊNG</a:t>
            </a:r>
            <a:endParaRPr lang="vi-VN" sz="2800" b="1" dirty="0">
              <a:solidFill>
                <a:schemeClr val="bg1"/>
              </a:solidFill>
              <a:latin typeface="#9Slide03 BoosterNextFYBlack" panose="02000A03000000020004" pitchFamily="2" charset="0"/>
              <a:cs typeface="Calibri" panose="020F0502020204030204" pitchFamily="34" charset="0"/>
            </a:endParaRPr>
          </a:p>
        </p:txBody>
      </p:sp>
      <p:sp>
        <p:nvSpPr>
          <p:cNvPr id="25" name="TextBox 24">
            <a:extLst>
              <a:ext uri="{FF2B5EF4-FFF2-40B4-BE49-F238E27FC236}">
                <a16:creationId xmlns:a16="http://schemas.microsoft.com/office/drawing/2014/main" id="{F686507C-99B1-4EEA-92D1-B665DD4256CE}"/>
              </a:ext>
            </a:extLst>
          </p:cNvPr>
          <p:cNvSpPr txBox="1"/>
          <p:nvPr/>
        </p:nvSpPr>
        <p:spPr>
          <a:xfrm>
            <a:off x="617702" y="2963700"/>
            <a:ext cx="2194509"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1. </a:t>
            </a:r>
            <a:r>
              <a:rPr lang="en-US" sz="2800" b="1" kern="1200" dirty="0" err="1">
                <a:solidFill>
                  <a:schemeClr val="bg1"/>
                </a:solidFill>
                <a:effectLst/>
                <a:latin typeface="Arimo"/>
              </a:rPr>
              <a:t>Hệ</a:t>
            </a:r>
            <a:r>
              <a:rPr lang="en-US" sz="2800" b="1" kern="1200" dirty="0">
                <a:solidFill>
                  <a:schemeClr val="bg1"/>
                </a:solidFill>
                <a:effectLst/>
                <a:latin typeface="Arimo"/>
              </a:rPr>
              <a:t> </a:t>
            </a:r>
            <a:r>
              <a:rPr lang="en-US" sz="2800" b="1" kern="1200" dirty="0" err="1">
                <a:solidFill>
                  <a:schemeClr val="bg1"/>
                </a:solidFill>
                <a:effectLst/>
                <a:latin typeface="Arimo"/>
              </a:rPr>
              <a:t>thức</a:t>
            </a:r>
            <a:endParaRPr lang="en-US" dirty="0">
              <a:solidFill>
                <a:schemeClr val="bg1"/>
              </a:solidFill>
              <a:effectLst/>
            </a:endParaRPr>
          </a:p>
        </p:txBody>
      </p:sp>
      <p:sp>
        <p:nvSpPr>
          <p:cNvPr id="29" name="TextBox 28">
            <a:extLst>
              <a:ext uri="{FF2B5EF4-FFF2-40B4-BE49-F238E27FC236}">
                <a16:creationId xmlns:a16="http://schemas.microsoft.com/office/drawing/2014/main" id="{C5937124-EEBE-47A6-80C4-5E736951838A}"/>
              </a:ext>
            </a:extLst>
          </p:cNvPr>
          <p:cNvSpPr txBox="1"/>
          <p:nvPr/>
        </p:nvSpPr>
        <p:spPr>
          <a:xfrm>
            <a:off x="617702" y="3722386"/>
            <a:ext cx="2507380"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2. </a:t>
            </a:r>
            <a:r>
              <a:rPr lang="en-US" sz="2800" b="1" kern="1200" dirty="0" err="1">
                <a:solidFill>
                  <a:schemeClr val="bg1"/>
                </a:solidFill>
                <a:effectLst/>
                <a:latin typeface="Arimo"/>
              </a:rPr>
              <a:t>Định</a:t>
            </a:r>
            <a:r>
              <a:rPr lang="en-US" sz="2800" b="1" kern="1200" dirty="0">
                <a:solidFill>
                  <a:schemeClr val="bg1"/>
                </a:solidFill>
                <a:effectLst/>
                <a:latin typeface="Arimo"/>
              </a:rPr>
              <a:t> </a:t>
            </a:r>
            <a:r>
              <a:rPr lang="en-US" sz="2800" b="1" kern="1200" dirty="0" err="1">
                <a:solidFill>
                  <a:schemeClr val="bg1"/>
                </a:solidFill>
                <a:effectLst/>
                <a:latin typeface="Arimo"/>
              </a:rPr>
              <a:t>nghĩa</a:t>
            </a:r>
            <a:endParaRPr lang="en-US" dirty="0">
              <a:solidFill>
                <a:schemeClr val="bg1"/>
              </a:solidFill>
              <a:effectLst/>
            </a:endParaRPr>
          </a:p>
        </p:txBody>
      </p:sp>
      <p:sp>
        <p:nvSpPr>
          <p:cNvPr id="42" name="TextBox 41" descr="n26 fb Tran Phu">
            <a:extLst>
              <a:ext uri="{FF2B5EF4-FFF2-40B4-BE49-F238E27FC236}">
                <a16:creationId xmlns:a16="http://schemas.microsoft.com/office/drawing/2014/main" id="{914DFD15-491F-4ABE-847B-4529C434F118}"/>
              </a:ext>
            </a:extLst>
          </p:cNvPr>
          <p:cNvSpPr txBox="1"/>
          <p:nvPr/>
        </p:nvSpPr>
        <p:spPr>
          <a:xfrm>
            <a:off x="3739136" y="1056494"/>
            <a:ext cx="7690864" cy="954107"/>
          </a:xfrm>
          <a:prstGeom prst="rect">
            <a:avLst/>
          </a:prstGeom>
          <a:noFill/>
        </p:spPr>
        <p:txBody>
          <a:bodyPr wrap="square">
            <a:spAutoFit/>
          </a:bodyPr>
          <a:lstStyle/>
          <a:p>
            <a:pPr algn="ctr"/>
            <a:r>
              <a:rPr lang="vi-VN" sz="2800" b="1" i="1" dirty="0">
                <a:latin typeface="Cambria" panose="02040503050406030204" pitchFamily="18" charset="0"/>
                <a:ea typeface="Cambria" panose="02040503050406030204" pitchFamily="18" charset="0"/>
              </a:rPr>
              <a:t>II. THỰC HÀNH ĐO NHIỆT NÓNG CHẢY RIÊNG CỦA NƯỚC ĐÁ</a:t>
            </a:r>
            <a:endParaRPr lang="vi-VN" sz="2800" dirty="0">
              <a:latin typeface="Cambria" panose="02040503050406030204" pitchFamily="18" charset="0"/>
              <a:ea typeface="Cambria" panose="02040503050406030204" pitchFamily="18" charset="0"/>
            </a:endParaRPr>
          </a:p>
        </p:txBody>
      </p:sp>
      <p:sp>
        <p:nvSpPr>
          <p:cNvPr id="16" name="Speech Bubble: Rectangle 15" descr="n26 fb Tran Phu">
            <a:extLst>
              <a:ext uri="{FF2B5EF4-FFF2-40B4-BE49-F238E27FC236}">
                <a16:creationId xmlns:a16="http://schemas.microsoft.com/office/drawing/2014/main" id="{F0787D51-1A75-4E44-A7D2-750E5B7F294A}"/>
              </a:ext>
            </a:extLst>
          </p:cNvPr>
          <p:cNvSpPr/>
          <p:nvPr/>
        </p:nvSpPr>
        <p:spPr>
          <a:xfrm>
            <a:off x="3718943" y="2138047"/>
            <a:ext cx="8351137" cy="892297"/>
          </a:xfrm>
          <a:prstGeom prst="wedgeRectCallout">
            <a:avLst>
              <a:gd name="adj1" fmla="val 7014"/>
              <a:gd name="adj2" fmla="val 76551"/>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Cambria" panose="02040503050406030204" pitchFamily="18" charset="0"/>
                <a:ea typeface="Cambria" panose="02040503050406030204" pitchFamily="18" charset="0"/>
              </a:rPr>
              <a:t>So sánh giá trị nhiệt nóng chảy riêng của nước đá đo được với giá trị ở Bảng 5.1 và giải thích nguyên nhân gây ra sự sai khác.</a:t>
            </a:r>
          </a:p>
        </p:txBody>
      </p:sp>
      <p:sp>
        <p:nvSpPr>
          <p:cNvPr id="24" name="TextBox 23" descr="n26 fb Tran Phu">
            <a:extLst>
              <a:ext uri="{FF2B5EF4-FFF2-40B4-BE49-F238E27FC236}">
                <a16:creationId xmlns:a16="http://schemas.microsoft.com/office/drawing/2014/main" id="{FDF8EA46-60EE-4AA2-9D8A-9E5A45DF32C3}"/>
              </a:ext>
            </a:extLst>
          </p:cNvPr>
          <p:cNvSpPr txBox="1"/>
          <p:nvPr/>
        </p:nvSpPr>
        <p:spPr>
          <a:xfrm>
            <a:off x="3599848" y="3977584"/>
            <a:ext cx="3471498" cy="480837"/>
          </a:xfrm>
          <a:prstGeom prst="rect">
            <a:avLst/>
          </a:prstGeom>
          <a:noFill/>
        </p:spPr>
        <p:txBody>
          <a:bodyPr wrap="square">
            <a:spAutoFit/>
          </a:bodyPr>
          <a:lstStyle/>
          <a:p>
            <a:pPr algn="ctr">
              <a:lnSpc>
                <a:spcPct val="115000"/>
              </a:lnSpc>
            </a:pPr>
            <a:r>
              <a:rPr lang="vi-VN" sz="2400" b="1" i="1" dirty="0">
                <a:solidFill>
                  <a:srgbClr val="357BBB"/>
                </a:solidFill>
                <a:effectLst/>
                <a:latin typeface="Cambria" panose="02040503050406030204" pitchFamily="18" charset="0"/>
                <a:ea typeface="Cambria" panose="02040503050406030204" pitchFamily="18" charset="0"/>
              </a:rPr>
              <a:t>+ Điều kiện thử nghiệm</a:t>
            </a:r>
            <a:endParaRPr lang="en-US" sz="2400" b="1" i="1" dirty="0">
              <a:solidFill>
                <a:srgbClr val="357BBB"/>
              </a:solidFill>
              <a:effectLst/>
              <a:latin typeface="Cambria" panose="02040503050406030204" pitchFamily="18" charset="0"/>
              <a:ea typeface="Cambria" panose="02040503050406030204" pitchFamily="18" charset="0"/>
            </a:endParaRPr>
          </a:p>
        </p:txBody>
      </p:sp>
      <p:sp>
        <p:nvSpPr>
          <p:cNvPr id="26" name="TextBox 25" descr="n26 fb Tran Phu">
            <a:extLst>
              <a:ext uri="{FF2B5EF4-FFF2-40B4-BE49-F238E27FC236}">
                <a16:creationId xmlns:a16="http://schemas.microsoft.com/office/drawing/2014/main" id="{46F20C8F-DD6A-41EC-8155-A9CCE050A106}"/>
              </a:ext>
            </a:extLst>
          </p:cNvPr>
          <p:cNvSpPr txBox="1"/>
          <p:nvPr/>
        </p:nvSpPr>
        <p:spPr>
          <a:xfrm>
            <a:off x="7091038" y="3995560"/>
            <a:ext cx="2343450" cy="480837"/>
          </a:xfrm>
          <a:prstGeom prst="rect">
            <a:avLst/>
          </a:prstGeom>
          <a:noFill/>
        </p:spPr>
        <p:txBody>
          <a:bodyPr wrap="square">
            <a:spAutoFit/>
          </a:bodyPr>
          <a:lstStyle/>
          <a:p>
            <a:pPr algn="ctr">
              <a:lnSpc>
                <a:spcPct val="115000"/>
              </a:lnSpc>
            </a:pPr>
            <a:r>
              <a:rPr lang="vi-VN" sz="2400" b="1" i="1" dirty="0">
                <a:solidFill>
                  <a:srgbClr val="357BBB"/>
                </a:solidFill>
                <a:effectLst/>
                <a:latin typeface="Cambria" panose="02040503050406030204" pitchFamily="18" charset="0"/>
                <a:ea typeface="Cambria" panose="02040503050406030204" pitchFamily="18" charset="0"/>
              </a:rPr>
              <a:t>+ Nguyên liệu</a:t>
            </a:r>
            <a:endParaRPr lang="en-US" sz="2400" b="1" i="1" dirty="0">
              <a:solidFill>
                <a:srgbClr val="357BBB"/>
              </a:solidFill>
              <a:effectLst/>
              <a:latin typeface="Cambria" panose="02040503050406030204" pitchFamily="18" charset="0"/>
              <a:ea typeface="Cambria" panose="02040503050406030204" pitchFamily="18" charset="0"/>
            </a:endParaRPr>
          </a:p>
        </p:txBody>
      </p:sp>
      <p:sp>
        <p:nvSpPr>
          <p:cNvPr id="27" name="TextBox 26" descr="n26 fb Tran Phu">
            <a:extLst>
              <a:ext uri="{FF2B5EF4-FFF2-40B4-BE49-F238E27FC236}">
                <a16:creationId xmlns:a16="http://schemas.microsoft.com/office/drawing/2014/main" id="{4A0E9A14-9EFA-4B53-BF46-87DF8E810D1B}"/>
              </a:ext>
            </a:extLst>
          </p:cNvPr>
          <p:cNvSpPr txBox="1"/>
          <p:nvPr/>
        </p:nvSpPr>
        <p:spPr>
          <a:xfrm>
            <a:off x="9120527" y="3716390"/>
            <a:ext cx="3329652" cy="905569"/>
          </a:xfrm>
          <a:prstGeom prst="rect">
            <a:avLst/>
          </a:prstGeom>
          <a:noFill/>
        </p:spPr>
        <p:txBody>
          <a:bodyPr wrap="square">
            <a:spAutoFit/>
          </a:bodyPr>
          <a:lstStyle/>
          <a:p>
            <a:pPr algn="ctr">
              <a:lnSpc>
                <a:spcPct val="115000"/>
              </a:lnSpc>
            </a:pPr>
            <a:r>
              <a:rPr lang="vi-VN" sz="2400" b="1" i="1" dirty="0">
                <a:solidFill>
                  <a:srgbClr val="357BBB"/>
                </a:solidFill>
                <a:effectLst/>
                <a:latin typeface="Cambria" panose="02040503050406030204" pitchFamily="18" charset="0"/>
                <a:ea typeface="Cambria" panose="02040503050406030204" pitchFamily="18" charset="0"/>
              </a:rPr>
              <a:t>+ Độ chính xác của thiết bị đo lường</a:t>
            </a:r>
            <a:endParaRPr lang="vi-VN" sz="2400" dirty="0">
              <a:solidFill>
                <a:srgbClr val="357BBB"/>
              </a:solidFill>
              <a:effectLst/>
              <a:latin typeface="Cambria" panose="02040503050406030204" pitchFamily="18" charset="0"/>
              <a:ea typeface="Cambria" panose="02040503050406030204" pitchFamily="18" charset="0"/>
            </a:endParaRPr>
          </a:p>
        </p:txBody>
      </p:sp>
      <p:pic>
        <p:nvPicPr>
          <p:cNvPr id="28" name="Picture 2" descr="n26 fb Tran Phu">
            <a:extLst>
              <a:ext uri="{FF2B5EF4-FFF2-40B4-BE49-F238E27FC236}">
                <a16:creationId xmlns:a16="http://schemas.microsoft.com/office/drawing/2014/main" id="{B2CD28D9-450D-43A3-ACDC-561A2F6F3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134" y="4607395"/>
            <a:ext cx="2790018" cy="210163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n26 fb Tran Phu">
            <a:extLst>
              <a:ext uri="{FF2B5EF4-FFF2-40B4-BE49-F238E27FC236}">
                <a16:creationId xmlns:a16="http://schemas.microsoft.com/office/drawing/2014/main" id="{5AFD6D2A-D2C4-45B7-8A13-43265C375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0626" y="4811672"/>
            <a:ext cx="2569454" cy="171296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n26 fb Tran Phu">
            <a:extLst>
              <a:ext uri="{FF2B5EF4-FFF2-40B4-BE49-F238E27FC236}">
                <a16:creationId xmlns:a16="http://schemas.microsoft.com/office/drawing/2014/main" id="{E5F1EC98-A9CF-48AA-8962-3A6252FB68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9232" y="4553432"/>
            <a:ext cx="1952625" cy="206748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FFB5ACD9-93AC-418F-9080-8B3BBAF8816B}"/>
              </a:ext>
            </a:extLst>
          </p:cNvPr>
          <p:cNvSpPr txBox="1"/>
          <p:nvPr/>
        </p:nvSpPr>
        <p:spPr>
          <a:xfrm>
            <a:off x="150851" y="4529935"/>
            <a:ext cx="3376880" cy="1384995"/>
          </a:xfrm>
          <a:prstGeom prst="rect">
            <a:avLst/>
          </a:prstGeom>
          <a:noFill/>
        </p:spPr>
        <p:txBody>
          <a:bodyPr wrap="square">
            <a:spAutoFit/>
          </a:bodyPr>
          <a:lstStyle/>
          <a:p>
            <a:pPr marL="0" algn="ctr" rtl="0" eaLnBrk="1" latinLnBrk="0" hangingPunct="1">
              <a:spcBef>
                <a:spcPts val="0"/>
              </a:spcBef>
              <a:spcAft>
                <a:spcPts val="0"/>
              </a:spcAft>
            </a:pPr>
            <a:r>
              <a:rPr lang="vi-VN" sz="2800" b="1" kern="1200" dirty="0">
                <a:solidFill>
                  <a:srgbClr val="FF0000"/>
                </a:solidFill>
                <a:effectLst/>
                <a:latin typeface="#9Slide03 BoosterNextFYBlack" panose="02000A03000000020004"/>
                <a:cs typeface="Calibri" panose="020F0502020204030204" pitchFamily="34" charset="0"/>
              </a:rPr>
              <a:t>II. </a:t>
            </a:r>
            <a:r>
              <a:rPr lang="en-US" sz="2800" b="1" kern="1200" dirty="0">
                <a:solidFill>
                  <a:srgbClr val="FF0000"/>
                </a:solidFill>
                <a:effectLst/>
                <a:latin typeface="#9Slide03 BoosterNextFYBlack" panose="02000A03000000020004"/>
                <a:cs typeface="Calibri" panose="020F0502020204030204" pitchFamily="34" charset="0"/>
              </a:rPr>
              <a:t>THỰC HÀNH ĐO NHIỆT NÓNG CHẢY RIÊNG CỦA NƯỚC ĐÁ</a:t>
            </a:r>
            <a:endParaRPr lang="en-US" dirty="0">
              <a:solidFill>
                <a:srgbClr val="FF0000"/>
              </a:solidFill>
              <a:effectLst/>
            </a:endParaRPr>
          </a:p>
        </p:txBody>
      </p:sp>
    </p:spTree>
    <p:extLst>
      <p:ext uri="{BB962C8B-B14F-4D97-AF65-F5344CB8AC3E}">
        <p14:creationId xmlns:p14="http://schemas.microsoft.com/office/powerpoint/2010/main" val="23293396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2" presetClass="entr" presetSubtype="4"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ppt_x"/>
                                          </p:val>
                                        </p:tav>
                                        <p:tav tm="100000">
                                          <p:val>
                                            <p:strVal val="#ppt_x"/>
                                          </p:val>
                                        </p:tav>
                                      </p:tavLst>
                                    </p:anim>
                                    <p:anim calcmode="lin" valueType="num">
                                      <p:cBhvr additive="base">
                                        <p:cTn id="1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2" presetClass="entr" presetSubtype="4"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2" presetClass="entr" presetSubtype="4"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ppt_x"/>
                                          </p:val>
                                        </p:tav>
                                        <p:tav tm="100000">
                                          <p:val>
                                            <p:strVal val="#ppt_x"/>
                                          </p:val>
                                        </p:tav>
                                      </p:tavLst>
                                    </p:anim>
                                    <p:anim calcmode="lin" valueType="num">
                                      <p:cBhvr additive="base">
                                        <p:cTn id="3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6" grpId="0" animBg="1"/>
      <p:bldP spid="24"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3352FDE9-A4C7-4E3C-89AD-EB4CECAFD2F4}"/>
              </a:ext>
            </a:extLst>
          </p:cNvPr>
          <p:cNvSpPr/>
          <p:nvPr/>
        </p:nvSpPr>
        <p:spPr>
          <a:xfrm>
            <a:off x="-1" y="0"/>
            <a:ext cx="12192001" cy="1044654"/>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5" name="Rectangle: Folded Corner 14">
            <a:extLst>
              <a:ext uri="{FF2B5EF4-FFF2-40B4-BE49-F238E27FC236}">
                <a16:creationId xmlns:a16="http://schemas.microsoft.com/office/drawing/2014/main" id="{C6B21974-883F-41C9-935D-A9E306899C53}"/>
              </a:ext>
            </a:extLst>
          </p:cNvPr>
          <p:cNvSpPr/>
          <p:nvPr/>
        </p:nvSpPr>
        <p:spPr>
          <a:xfrm rot="5400000">
            <a:off x="-1114402" y="2143751"/>
            <a:ext cx="5828651" cy="3599848"/>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8" name="TextBox 17" descr="n26 fb Tran Phu">
            <a:extLst>
              <a:ext uri="{FF2B5EF4-FFF2-40B4-BE49-F238E27FC236}">
                <a16:creationId xmlns:a16="http://schemas.microsoft.com/office/drawing/2014/main" id="{FF63DAC3-4A58-455A-9507-FDE598F46DE3}"/>
              </a:ext>
            </a:extLst>
          </p:cNvPr>
          <p:cNvSpPr txBox="1"/>
          <p:nvPr/>
        </p:nvSpPr>
        <p:spPr>
          <a:xfrm>
            <a:off x="1028619" y="106019"/>
            <a:ext cx="10134759" cy="923330"/>
          </a:xfrm>
          <a:prstGeom prst="rect">
            <a:avLst/>
          </a:prstGeom>
          <a:noFill/>
        </p:spPr>
        <p:txBody>
          <a:bodyPr wrap="square" rtlCol="0">
            <a:spAutoFit/>
          </a:bodyPr>
          <a:lstStyle/>
          <a:p>
            <a:pPr>
              <a:defRPr/>
            </a:pPr>
            <a:r>
              <a:rPr kumimoji="0" lang="en-US" sz="5400" b="0" i="0" u="none" strike="noStrike" kern="1200" cap="none" spc="0" normalizeH="0" baseline="0" noProof="0" dirty="0">
                <a:ln>
                  <a:noFill/>
                </a:ln>
                <a:solidFill>
                  <a:schemeClr val="bg1"/>
                </a:solidFill>
                <a:effectLst/>
                <a:uLnTx/>
                <a:uFillTx/>
                <a:latin typeface="Bahnschrift SemiBold" panose="020B0502040204020203" pitchFamily="34" charset="0"/>
              </a:rPr>
              <a:t>BÀI </a:t>
            </a:r>
            <a:r>
              <a:rPr kumimoji="0" lang="vi-VN" sz="5400" b="0" i="0" u="none" strike="noStrike" kern="1200" cap="none" spc="0" normalizeH="0" baseline="0" noProof="0" dirty="0">
                <a:ln>
                  <a:noFill/>
                </a:ln>
                <a:solidFill>
                  <a:schemeClr val="bg1"/>
                </a:solidFill>
                <a:effectLst/>
                <a:uLnTx/>
                <a:uFillTx/>
                <a:latin typeface="Bahnschrift SemiBold" panose="020B0502040204020203" pitchFamily="34" charset="0"/>
              </a:rPr>
              <a:t>5: </a:t>
            </a:r>
            <a:r>
              <a:rPr lang="en-US" sz="5400" b="1" dirty="0">
                <a:solidFill>
                  <a:schemeClr val="bg1"/>
                </a:solidFill>
                <a:latin typeface="Bahnschrift SemiBold" panose="020B0502040204020203" pitchFamily="34" charset="0"/>
                <a:ea typeface="Cambria" panose="02040503050406030204" pitchFamily="18" charset="0"/>
              </a:rPr>
              <a:t>NHIỆT NÓNG CHẢY RIÊNG</a:t>
            </a:r>
          </a:p>
        </p:txBody>
      </p:sp>
      <p:sp>
        <p:nvSpPr>
          <p:cNvPr id="21" name="TextBox 20" descr="n26 fb Tran Phu">
            <a:extLst>
              <a:ext uri="{FF2B5EF4-FFF2-40B4-BE49-F238E27FC236}">
                <a16:creationId xmlns:a16="http://schemas.microsoft.com/office/drawing/2014/main" id="{2765BE00-0609-4D8F-B4C5-AF959E305E3F}"/>
              </a:ext>
            </a:extLst>
          </p:cNvPr>
          <p:cNvSpPr txBox="1"/>
          <p:nvPr/>
        </p:nvSpPr>
        <p:spPr>
          <a:xfrm>
            <a:off x="293616" y="1841397"/>
            <a:ext cx="3091349" cy="954107"/>
          </a:xfrm>
          <a:prstGeom prst="rect">
            <a:avLst/>
          </a:prstGeom>
          <a:noFill/>
        </p:spPr>
        <p:txBody>
          <a:bodyPr wrap="square" rtlCol="0">
            <a:spAutoFit/>
          </a:bodyPr>
          <a:lstStyle/>
          <a:p>
            <a:pPr algn="ctr"/>
            <a:r>
              <a:rPr lang="vi-VN" sz="2800" b="1" dirty="0">
                <a:solidFill>
                  <a:schemeClr val="bg1"/>
                </a:solidFill>
                <a:latin typeface="#9Slide03 BoosterNextFYBlack" panose="02000A03000000020004" pitchFamily="2" charset="0"/>
                <a:cs typeface="Calibri" panose="020F0502020204030204" pitchFamily="34" charset="0"/>
              </a:rPr>
              <a:t>I. </a:t>
            </a:r>
            <a:r>
              <a:rPr lang="en-US" sz="2800" b="1" dirty="0">
                <a:solidFill>
                  <a:schemeClr val="bg1"/>
                </a:solidFill>
                <a:latin typeface="#9Slide03 BoosterNextFYBlack" panose="02000A03000000020004" pitchFamily="2" charset="0"/>
                <a:cs typeface="Calibri" panose="020F0502020204030204" pitchFamily="34" charset="0"/>
              </a:rPr>
              <a:t>KHÁI NIỆM NHIỆT NÓNG CHẢY RIÊNG</a:t>
            </a:r>
            <a:endParaRPr lang="vi-VN" sz="2800" b="1" dirty="0">
              <a:solidFill>
                <a:schemeClr val="bg1"/>
              </a:solidFill>
              <a:latin typeface="#9Slide03 BoosterNextFYBlack" panose="02000A03000000020004" pitchFamily="2" charset="0"/>
              <a:cs typeface="Calibri" panose="020F0502020204030204" pitchFamily="34" charset="0"/>
            </a:endParaRPr>
          </a:p>
        </p:txBody>
      </p:sp>
      <p:sp>
        <p:nvSpPr>
          <p:cNvPr id="25" name="TextBox 24">
            <a:extLst>
              <a:ext uri="{FF2B5EF4-FFF2-40B4-BE49-F238E27FC236}">
                <a16:creationId xmlns:a16="http://schemas.microsoft.com/office/drawing/2014/main" id="{F686507C-99B1-4EEA-92D1-B665DD4256CE}"/>
              </a:ext>
            </a:extLst>
          </p:cNvPr>
          <p:cNvSpPr txBox="1"/>
          <p:nvPr/>
        </p:nvSpPr>
        <p:spPr>
          <a:xfrm>
            <a:off x="617702" y="2963700"/>
            <a:ext cx="2194509"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1. </a:t>
            </a:r>
            <a:r>
              <a:rPr lang="en-US" sz="2800" b="1" kern="1200" dirty="0" err="1">
                <a:solidFill>
                  <a:schemeClr val="bg1"/>
                </a:solidFill>
                <a:effectLst/>
                <a:latin typeface="Arimo"/>
              </a:rPr>
              <a:t>Hệ</a:t>
            </a:r>
            <a:r>
              <a:rPr lang="en-US" sz="2800" b="1" kern="1200" dirty="0">
                <a:solidFill>
                  <a:schemeClr val="bg1"/>
                </a:solidFill>
                <a:effectLst/>
                <a:latin typeface="Arimo"/>
              </a:rPr>
              <a:t> </a:t>
            </a:r>
            <a:r>
              <a:rPr lang="en-US" sz="2800" b="1" kern="1200" dirty="0" err="1">
                <a:solidFill>
                  <a:schemeClr val="bg1"/>
                </a:solidFill>
                <a:effectLst/>
                <a:latin typeface="Arimo"/>
              </a:rPr>
              <a:t>thức</a:t>
            </a:r>
            <a:endParaRPr lang="en-US" dirty="0">
              <a:solidFill>
                <a:schemeClr val="bg1"/>
              </a:solidFill>
              <a:effectLst/>
            </a:endParaRPr>
          </a:p>
        </p:txBody>
      </p:sp>
      <p:sp>
        <p:nvSpPr>
          <p:cNvPr id="29" name="TextBox 28">
            <a:extLst>
              <a:ext uri="{FF2B5EF4-FFF2-40B4-BE49-F238E27FC236}">
                <a16:creationId xmlns:a16="http://schemas.microsoft.com/office/drawing/2014/main" id="{C5937124-EEBE-47A6-80C4-5E736951838A}"/>
              </a:ext>
            </a:extLst>
          </p:cNvPr>
          <p:cNvSpPr txBox="1"/>
          <p:nvPr/>
        </p:nvSpPr>
        <p:spPr>
          <a:xfrm>
            <a:off x="617702" y="3722386"/>
            <a:ext cx="2507380"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2. </a:t>
            </a:r>
            <a:r>
              <a:rPr lang="en-US" sz="2800" b="1" kern="1200" dirty="0" err="1">
                <a:solidFill>
                  <a:schemeClr val="bg1"/>
                </a:solidFill>
                <a:effectLst/>
                <a:latin typeface="Arimo"/>
              </a:rPr>
              <a:t>Định</a:t>
            </a:r>
            <a:r>
              <a:rPr lang="en-US" sz="2800" b="1" kern="1200" dirty="0">
                <a:solidFill>
                  <a:schemeClr val="bg1"/>
                </a:solidFill>
                <a:effectLst/>
                <a:latin typeface="Arimo"/>
              </a:rPr>
              <a:t> </a:t>
            </a:r>
            <a:r>
              <a:rPr lang="en-US" sz="2800" b="1" kern="1200" dirty="0" err="1">
                <a:solidFill>
                  <a:schemeClr val="bg1"/>
                </a:solidFill>
                <a:effectLst/>
                <a:latin typeface="Arimo"/>
              </a:rPr>
              <a:t>nghĩa</a:t>
            </a:r>
            <a:endParaRPr lang="en-US" dirty="0">
              <a:solidFill>
                <a:schemeClr val="bg1"/>
              </a:solidFill>
              <a:effectLst/>
            </a:endParaRPr>
          </a:p>
        </p:txBody>
      </p:sp>
      <p:sp>
        <p:nvSpPr>
          <p:cNvPr id="42" name="TextBox 41" descr="n26 fb Tran Phu">
            <a:extLst>
              <a:ext uri="{FF2B5EF4-FFF2-40B4-BE49-F238E27FC236}">
                <a16:creationId xmlns:a16="http://schemas.microsoft.com/office/drawing/2014/main" id="{914DFD15-491F-4ABE-847B-4529C434F118}"/>
              </a:ext>
            </a:extLst>
          </p:cNvPr>
          <p:cNvSpPr txBox="1"/>
          <p:nvPr/>
        </p:nvSpPr>
        <p:spPr>
          <a:xfrm>
            <a:off x="3739136" y="1056494"/>
            <a:ext cx="7690864" cy="954107"/>
          </a:xfrm>
          <a:prstGeom prst="rect">
            <a:avLst/>
          </a:prstGeom>
          <a:noFill/>
        </p:spPr>
        <p:txBody>
          <a:bodyPr wrap="square">
            <a:spAutoFit/>
          </a:bodyPr>
          <a:lstStyle/>
          <a:p>
            <a:pPr algn="ctr"/>
            <a:r>
              <a:rPr lang="vi-VN" sz="2800" b="1" i="1" dirty="0">
                <a:latin typeface="Cambria" panose="02040503050406030204" pitchFamily="18" charset="0"/>
                <a:ea typeface="Cambria" panose="02040503050406030204" pitchFamily="18" charset="0"/>
              </a:rPr>
              <a:t>II. THỰC HÀNH ĐO NHIỆT NÓNG CHẢY RIÊNG CỦA NƯỚC ĐÁ</a:t>
            </a:r>
            <a:endParaRPr lang="vi-VN" sz="2800" dirty="0">
              <a:latin typeface="Cambria" panose="02040503050406030204" pitchFamily="18" charset="0"/>
              <a:ea typeface="Cambria" panose="02040503050406030204" pitchFamily="18" charset="0"/>
            </a:endParaRPr>
          </a:p>
        </p:txBody>
      </p:sp>
      <p:sp>
        <p:nvSpPr>
          <p:cNvPr id="20" name="TextBox 19" descr="n26 fb Tran Phu">
            <a:extLst>
              <a:ext uri="{FF2B5EF4-FFF2-40B4-BE49-F238E27FC236}">
                <a16:creationId xmlns:a16="http://schemas.microsoft.com/office/drawing/2014/main" id="{B856F3B0-AD98-4271-BC28-41E21A184E65}"/>
              </a:ext>
            </a:extLst>
          </p:cNvPr>
          <p:cNvSpPr txBox="1"/>
          <p:nvPr/>
        </p:nvSpPr>
        <p:spPr>
          <a:xfrm>
            <a:off x="3821348" y="1705115"/>
            <a:ext cx="8298535" cy="5152885"/>
          </a:xfrm>
          <a:prstGeom prst="rect">
            <a:avLst/>
          </a:prstGeom>
          <a:noFill/>
        </p:spPr>
        <p:txBody>
          <a:bodyPr wrap="square">
            <a:spAutoFit/>
          </a:bodyPr>
          <a:lstStyle/>
          <a:p>
            <a:pPr algn="just">
              <a:lnSpc>
                <a:spcPct val="115000"/>
              </a:lnSpc>
            </a:pPr>
            <a:r>
              <a:rPr lang="vi-VN" sz="2400" dirty="0">
                <a:solidFill>
                  <a:srgbClr val="357BBB"/>
                </a:solidFill>
                <a:effectLst/>
                <a:latin typeface="Cambria" panose="02040503050406030204" pitchFamily="18" charset="0"/>
                <a:ea typeface="Cambria" panose="02040503050406030204" pitchFamily="18" charset="0"/>
              </a:rPr>
              <a:t>Nguyên nhân:</a:t>
            </a:r>
          </a:p>
          <a:p>
            <a:pPr algn="just">
              <a:lnSpc>
                <a:spcPct val="115000"/>
              </a:lnSpc>
            </a:pPr>
            <a:r>
              <a:rPr lang="vi-VN" sz="2400" b="1" i="1" dirty="0">
                <a:solidFill>
                  <a:srgbClr val="357BBB"/>
                </a:solidFill>
                <a:effectLst/>
                <a:latin typeface="Cambria" panose="02040503050406030204" pitchFamily="18" charset="0"/>
                <a:ea typeface="Cambria" panose="02040503050406030204" pitchFamily="18" charset="0"/>
              </a:rPr>
              <a:t>+ Điều kiện thử nghiệm: </a:t>
            </a:r>
            <a:r>
              <a:rPr lang="vi-VN" sz="2400" dirty="0">
                <a:solidFill>
                  <a:srgbClr val="357BBB"/>
                </a:solidFill>
                <a:effectLst/>
                <a:latin typeface="Cambria" panose="02040503050406030204" pitchFamily="18" charset="0"/>
                <a:ea typeface="Cambria" panose="02040503050406030204" pitchFamily="18" charset="0"/>
              </a:rPr>
              <a:t>Các giá trị nhiệt nóng chảy riêng thường phụ thuộc vào điều kiện thử nghiệm cụ thể như áp suất, độ ẩm, và chất lượng của nước. Nếu điều kiện thử nghiệm không giống nhau, sự khác biệt có thể xuất hiện.</a:t>
            </a:r>
          </a:p>
          <a:p>
            <a:pPr algn="just">
              <a:lnSpc>
                <a:spcPct val="115000"/>
              </a:lnSpc>
            </a:pPr>
            <a:r>
              <a:rPr lang="vi-VN" sz="2400" b="1" i="1" dirty="0">
                <a:solidFill>
                  <a:srgbClr val="357BBB"/>
                </a:solidFill>
                <a:effectLst/>
                <a:latin typeface="Cambria" panose="02040503050406030204" pitchFamily="18" charset="0"/>
                <a:ea typeface="Cambria" panose="02040503050406030204" pitchFamily="18" charset="0"/>
              </a:rPr>
              <a:t>+ Nguyên liệu: </a:t>
            </a:r>
            <a:r>
              <a:rPr lang="vi-VN" sz="2400" dirty="0">
                <a:solidFill>
                  <a:srgbClr val="357BBB"/>
                </a:solidFill>
                <a:effectLst/>
                <a:latin typeface="Cambria" panose="02040503050406030204" pitchFamily="18" charset="0"/>
                <a:ea typeface="Cambria" panose="02040503050406030204" pitchFamily="18" charset="0"/>
              </a:rPr>
              <a:t>Nước không phải luôn ở dạng tinh khiết. Nếu nước chứa các chất phụ khác nhau, như muối, khoáng chất, hay chất hữu cơ, thì giá trị nhiệt nóng chảy riêng có thể thay đổi.</a:t>
            </a:r>
          </a:p>
          <a:p>
            <a:pPr algn="just">
              <a:lnSpc>
                <a:spcPct val="115000"/>
              </a:lnSpc>
            </a:pPr>
            <a:r>
              <a:rPr lang="vi-VN" sz="2400" b="1" i="1" dirty="0">
                <a:solidFill>
                  <a:srgbClr val="357BBB"/>
                </a:solidFill>
                <a:effectLst/>
                <a:latin typeface="Cambria" panose="02040503050406030204" pitchFamily="18" charset="0"/>
                <a:ea typeface="Cambria" panose="02040503050406030204" pitchFamily="18" charset="0"/>
              </a:rPr>
              <a:t>+ Độ chính xác của thiết bị đo lường: </a:t>
            </a:r>
            <a:r>
              <a:rPr lang="vi-VN" sz="2400" dirty="0">
                <a:solidFill>
                  <a:srgbClr val="357BBB"/>
                </a:solidFill>
                <a:effectLst/>
                <a:latin typeface="Cambria" panose="02040503050406030204" pitchFamily="18" charset="0"/>
                <a:ea typeface="Cambria" panose="02040503050406030204" pitchFamily="18" charset="0"/>
              </a:rPr>
              <a:t>Các thiết bị đo lường nhiệt độ có thể có độ chính xác khác nhau, và việc sử dụng thiết bị không chính xác có thể dẫn đến sai số trong kết quả đo.</a:t>
            </a:r>
          </a:p>
        </p:txBody>
      </p:sp>
      <p:sp>
        <p:nvSpPr>
          <p:cNvPr id="22" name="TextBox 21">
            <a:extLst>
              <a:ext uri="{FF2B5EF4-FFF2-40B4-BE49-F238E27FC236}">
                <a16:creationId xmlns:a16="http://schemas.microsoft.com/office/drawing/2014/main" id="{40B36489-2ED3-492A-B345-B22509917B0E}"/>
              </a:ext>
            </a:extLst>
          </p:cNvPr>
          <p:cNvSpPr txBox="1"/>
          <p:nvPr/>
        </p:nvSpPr>
        <p:spPr>
          <a:xfrm>
            <a:off x="150851" y="4529935"/>
            <a:ext cx="3376880" cy="1384995"/>
          </a:xfrm>
          <a:prstGeom prst="rect">
            <a:avLst/>
          </a:prstGeom>
          <a:noFill/>
        </p:spPr>
        <p:txBody>
          <a:bodyPr wrap="square">
            <a:spAutoFit/>
          </a:bodyPr>
          <a:lstStyle/>
          <a:p>
            <a:pPr marL="0" algn="ctr" rtl="0" eaLnBrk="1" latinLnBrk="0" hangingPunct="1">
              <a:spcBef>
                <a:spcPts val="0"/>
              </a:spcBef>
              <a:spcAft>
                <a:spcPts val="0"/>
              </a:spcAft>
            </a:pPr>
            <a:r>
              <a:rPr lang="vi-VN" sz="2800" b="1" kern="1200" dirty="0">
                <a:solidFill>
                  <a:srgbClr val="FF0000"/>
                </a:solidFill>
                <a:effectLst/>
                <a:latin typeface="#9Slide03 BoosterNextFYBlack" panose="02000A03000000020004"/>
                <a:cs typeface="Calibri" panose="020F0502020204030204" pitchFamily="34" charset="0"/>
              </a:rPr>
              <a:t>II. </a:t>
            </a:r>
            <a:r>
              <a:rPr lang="en-US" sz="2800" b="1" kern="1200" dirty="0">
                <a:solidFill>
                  <a:srgbClr val="FF0000"/>
                </a:solidFill>
                <a:effectLst/>
                <a:latin typeface="#9Slide03 BoosterNextFYBlack" panose="02000A03000000020004"/>
                <a:cs typeface="Calibri" panose="020F0502020204030204" pitchFamily="34" charset="0"/>
              </a:rPr>
              <a:t>THỰC HÀNH ĐO NHIỆT NÓNG CHẢY RIÊNG CỦA NƯỚC ĐÁ</a:t>
            </a:r>
            <a:endParaRPr lang="en-US" dirty="0">
              <a:solidFill>
                <a:srgbClr val="FF0000"/>
              </a:solidFill>
              <a:effectLst/>
            </a:endParaRPr>
          </a:p>
        </p:txBody>
      </p:sp>
    </p:spTree>
    <p:extLst>
      <p:ext uri="{BB962C8B-B14F-4D97-AF65-F5344CB8AC3E}">
        <p14:creationId xmlns:p14="http://schemas.microsoft.com/office/powerpoint/2010/main" val="11432375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descr="n26 fb Tran Phu"/>
          <p:cNvSpPr/>
          <p:nvPr/>
        </p:nvSpPr>
        <p:spPr>
          <a:xfrm>
            <a:off x="-65789" y="-3581362"/>
            <a:ext cx="13312953" cy="13312953"/>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descr="n26 fb Tran Phu"/>
          <p:cNvGrpSpPr/>
          <p:nvPr/>
        </p:nvGrpSpPr>
        <p:grpSpPr>
          <a:xfrm>
            <a:off x="3763620" y="6081661"/>
            <a:ext cx="404818" cy="617011"/>
            <a:chOff x="0" y="0"/>
            <a:chExt cx="159928" cy="243758"/>
          </a:xfrm>
        </p:grpSpPr>
        <p:sp>
          <p:nvSpPr>
            <p:cNvPr id="7" name="Freeform 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8" name="TextBox 8"/>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 name="Group 9" descr="n26 fb Tran Phu"/>
          <p:cNvGrpSpPr/>
          <p:nvPr/>
        </p:nvGrpSpPr>
        <p:grpSpPr>
          <a:xfrm>
            <a:off x="4393826" y="6081661"/>
            <a:ext cx="404818" cy="617011"/>
            <a:chOff x="0" y="0"/>
            <a:chExt cx="159928" cy="243758"/>
          </a:xfrm>
        </p:grpSpPr>
        <p:sp>
          <p:nvSpPr>
            <p:cNvPr id="10" name="Freeform 1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11" name="TextBox 11"/>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2" name="Group 12" descr="n26 fb Tran Phu"/>
          <p:cNvGrpSpPr/>
          <p:nvPr/>
        </p:nvGrpSpPr>
        <p:grpSpPr>
          <a:xfrm>
            <a:off x="4966533" y="6081661"/>
            <a:ext cx="404818" cy="617011"/>
            <a:chOff x="0" y="0"/>
            <a:chExt cx="159928" cy="243758"/>
          </a:xfrm>
        </p:grpSpPr>
        <p:sp>
          <p:nvSpPr>
            <p:cNvPr id="13" name="Freeform 1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14" name="TextBox 14"/>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5" name="Group 15" descr="n26 fb Tran Phu"/>
          <p:cNvGrpSpPr/>
          <p:nvPr/>
        </p:nvGrpSpPr>
        <p:grpSpPr>
          <a:xfrm>
            <a:off x="5596738" y="6081661"/>
            <a:ext cx="404818" cy="617011"/>
            <a:chOff x="0" y="0"/>
            <a:chExt cx="159928" cy="243758"/>
          </a:xfrm>
        </p:grpSpPr>
        <p:sp>
          <p:nvSpPr>
            <p:cNvPr id="16" name="Freeform 1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17" name="TextBox 17"/>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8" name="Group 18" descr="n26 fb Tran Phu"/>
          <p:cNvGrpSpPr/>
          <p:nvPr/>
        </p:nvGrpSpPr>
        <p:grpSpPr>
          <a:xfrm>
            <a:off x="6190444" y="6081661"/>
            <a:ext cx="404818" cy="617011"/>
            <a:chOff x="0" y="0"/>
            <a:chExt cx="159928" cy="243758"/>
          </a:xfrm>
        </p:grpSpPr>
        <p:sp>
          <p:nvSpPr>
            <p:cNvPr id="19" name="Freeform 19"/>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20" name="TextBox 20"/>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1" name="Group 21" descr="n26 fb Tran Phu"/>
          <p:cNvGrpSpPr/>
          <p:nvPr/>
        </p:nvGrpSpPr>
        <p:grpSpPr>
          <a:xfrm>
            <a:off x="6820650" y="6081661"/>
            <a:ext cx="404818" cy="617011"/>
            <a:chOff x="0" y="0"/>
            <a:chExt cx="159928" cy="243758"/>
          </a:xfrm>
        </p:grpSpPr>
        <p:sp>
          <p:nvSpPr>
            <p:cNvPr id="22" name="Freeform 22"/>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23" name="TextBox 23"/>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4" name="Group 24" descr="n26 fb Tran Phu"/>
          <p:cNvGrpSpPr/>
          <p:nvPr/>
        </p:nvGrpSpPr>
        <p:grpSpPr>
          <a:xfrm>
            <a:off x="7393356" y="6081661"/>
            <a:ext cx="404818" cy="617011"/>
            <a:chOff x="0" y="0"/>
            <a:chExt cx="159928" cy="243758"/>
          </a:xfrm>
        </p:grpSpPr>
        <p:sp>
          <p:nvSpPr>
            <p:cNvPr id="25" name="Freeform 25"/>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26" name="TextBox 26"/>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7" name="Group 27" descr="n26 fb Tran Phu"/>
          <p:cNvGrpSpPr/>
          <p:nvPr/>
        </p:nvGrpSpPr>
        <p:grpSpPr>
          <a:xfrm>
            <a:off x="8023562" y="6081661"/>
            <a:ext cx="404818" cy="617011"/>
            <a:chOff x="0" y="0"/>
            <a:chExt cx="159928" cy="243758"/>
          </a:xfrm>
        </p:grpSpPr>
        <p:sp>
          <p:nvSpPr>
            <p:cNvPr id="28" name="Freeform 28"/>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29" name="TextBox 29"/>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30" name="Group 30" descr="n26 fb Tran Phu"/>
          <p:cNvGrpSpPr/>
          <p:nvPr/>
        </p:nvGrpSpPr>
        <p:grpSpPr>
          <a:xfrm>
            <a:off x="1933640" y="6081661"/>
            <a:ext cx="404818" cy="617011"/>
            <a:chOff x="0" y="0"/>
            <a:chExt cx="159928" cy="243758"/>
          </a:xfrm>
        </p:grpSpPr>
        <p:sp>
          <p:nvSpPr>
            <p:cNvPr id="31" name="Freeform 31"/>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32" name="TextBox 32"/>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33" name="Group 33" descr="n26 fb Tran Phu"/>
          <p:cNvGrpSpPr/>
          <p:nvPr/>
        </p:nvGrpSpPr>
        <p:grpSpPr>
          <a:xfrm>
            <a:off x="2563845" y="6081661"/>
            <a:ext cx="404818" cy="617011"/>
            <a:chOff x="0" y="0"/>
            <a:chExt cx="159928" cy="243758"/>
          </a:xfrm>
        </p:grpSpPr>
        <p:sp>
          <p:nvSpPr>
            <p:cNvPr id="34" name="Freeform 34"/>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35" name="TextBox 35"/>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36" name="Group 36" descr="n26 fb Tran Phu"/>
          <p:cNvGrpSpPr/>
          <p:nvPr/>
        </p:nvGrpSpPr>
        <p:grpSpPr>
          <a:xfrm>
            <a:off x="3136552" y="6081661"/>
            <a:ext cx="404818" cy="617011"/>
            <a:chOff x="0" y="0"/>
            <a:chExt cx="159928" cy="243758"/>
          </a:xfrm>
        </p:grpSpPr>
        <p:sp>
          <p:nvSpPr>
            <p:cNvPr id="37" name="Freeform 3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38" name="TextBox 38"/>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39" name="Group 39" descr="n26 fb Tran Phu"/>
          <p:cNvGrpSpPr/>
          <p:nvPr/>
        </p:nvGrpSpPr>
        <p:grpSpPr>
          <a:xfrm>
            <a:off x="8650630" y="6081661"/>
            <a:ext cx="404818" cy="617011"/>
            <a:chOff x="0" y="0"/>
            <a:chExt cx="159928" cy="243758"/>
          </a:xfrm>
        </p:grpSpPr>
        <p:sp>
          <p:nvSpPr>
            <p:cNvPr id="40" name="Freeform 4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41" name="TextBox 41"/>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42" name="Group 42" descr="n26 fb Tran Phu"/>
          <p:cNvGrpSpPr/>
          <p:nvPr/>
        </p:nvGrpSpPr>
        <p:grpSpPr>
          <a:xfrm>
            <a:off x="9280836" y="6081661"/>
            <a:ext cx="404818" cy="617011"/>
            <a:chOff x="0" y="0"/>
            <a:chExt cx="159928" cy="243758"/>
          </a:xfrm>
        </p:grpSpPr>
        <p:sp>
          <p:nvSpPr>
            <p:cNvPr id="43" name="Freeform 4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44" name="TextBox 44"/>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45" name="Group 45" descr="n26 fb Tran Phu"/>
          <p:cNvGrpSpPr/>
          <p:nvPr/>
        </p:nvGrpSpPr>
        <p:grpSpPr>
          <a:xfrm>
            <a:off x="9853543" y="6081661"/>
            <a:ext cx="404818" cy="617011"/>
            <a:chOff x="0" y="0"/>
            <a:chExt cx="159928" cy="243758"/>
          </a:xfrm>
        </p:grpSpPr>
        <p:sp>
          <p:nvSpPr>
            <p:cNvPr id="46" name="Freeform 4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47" name="TextBox 47"/>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48" name="Group 48" descr="n26 fb Tran Phu"/>
          <p:cNvGrpSpPr/>
          <p:nvPr/>
        </p:nvGrpSpPr>
        <p:grpSpPr>
          <a:xfrm>
            <a:off x="574066" y="-56766"/>
            <a:ext cx="11637573" cy="6429858"/>
            <a:chOff x="-103753" y="-28575"/>
            <a:chExt cx="3611297" cy="1736449"/>
          </a:xfrm>
        </p:grpSpPr>
        <p:sp>
          <p:nvSpPr>
            <p:cNvPr id="49" name="Freeform 49"/>
            <p:cNvSpPr/>
            <p:nvPr/>
          </p:nvSpPr>
          <p:spPr>
            <a:xfrm>
              <a:off x="-103753"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txBody>
            <a:bodyPr/>
            <a:lstStyle/>
            <a:p>
              <a:endParaRPr lang="en-US"/>
            </a:p>
          </p:txBody>
        </p:sp>
        <p:sp>
          <p:nvSpPr>
            <p:cNvPr id="50" name="TextBox 50"/>
            <p:cNvSpPr txBox="1"/>
            <p:nvPr/>
          </p:nvSpPr>
          <p:spPr>
            <a:xfrm>
              <a:off x="0" y="-28575"/>
              <a:ext cx="3507544" cy="1736449"/>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57" name="Freeform 57" descr="n26 fb Tran Phu"/>
          <p:cNvSpPr/>
          <p:nvPr/>
        </p:nvSpPr>
        <p:spPr>
          <a:xfrm rot="5400000">
            <a:off x="-1827908" y="1515186"/>
            <a:ext cx="3836790" cy="483197"/>
          </a:xfrm>
          <a:custGeom>
            <a:avLst/>
            <a:gdLst/>
            <a:ahLst/>
            <a:cxnLst/>
            <a:rect l="l" t="t" r="r" b="b"/>
            <a:pathLst>
              <a:path w="5755185" h="724795">
                <a:moveTo>
                  <a:pt x="0" y="0"/>
                </a:moveTo>
                <a:lnTo>
                  <a:pt x="5755185" y="0"/>
                </a:lnTo>
                <a:lnTo>
                  <a:pt x="5755185" y="724795"/>
                </a:lnTo>
                <a:lnTo>
                  <a:pt x="0" y="724795"/>
                </a:lnTo>
                <a:lnTo>
                  <a:pt x="0" y="0"/>
                </a:lnTo>
                <a:close/>
              </a:path>
            </a:pathLst>
          </a:custGeom>
          <a:blipFill>
            <a:blip r:embed="rId4">
              <a:extLst>
                <a:ext uri="{96DAC541-7B7A-43D3-8B79-37D633B846F1}">
                  <asvg:svgBlip xmlns:asvg="http://schemas.microsoft.com/office/drawing/2016/SVG/main" r:embed="rId5"/>
                </a:ext>
              </a:extLst>
            </a:blip>
            <a:stretch>
              <a:fillRect l="-47373"/>
            </a:stretch>
          </a:blipFill>
        </p:spPr>
        <p:txBody>
          <a:bodyPr/>
          <a:lstStyle/>
          <a:p>
            <a:endParaRPr lang="en-US"/>
          </a:p>
        </p:txBody>
      </p:sp>
      <p:sp>
        <p:nvSpPr>
          <p:cNvPr id="58" name="Freeform 58" descr="n26 fb Tran Phu"/>
          <p:cNvSpPr/>
          <p:nvPr/>
        </p:nvSpPr>
        <p:spPr>
          <a:xfrm rot="5400000" flipV="1">
            <a:off x="10204291" y="1515186"/>
            <a:ext cx="3836790" cy="483197"/>
          </a:xfrm>
          <a:custGeom>
            <a:avLst/>
            <a:gdLst/>
            <a:ahLst/>
            <a:cxnLst/>
            <a:rect l="l" t="t" r="r" b="b"/>
            <a:pathLst>
              <a:path w="5755185" h="724795">
                <a:moveTo>
                  <a:pt x="0" y="724795"/>
                </a:moveTo>
                <a:lnTo>
                  <a:pt x="5755185" y="724795"/>
                </a:lnTo>
                <a:lnTo>
                  <a:pt x="5755185" y="0"/>
                </a:lnTo>
                <a:lnTo>
                  <a:pt x="0" y="0"/>
                </a:lnTo>
                <a:lnTo>
                  <a:pt x="0" y="724795"/>
                </a:lnTo>
                <a:close/>
              </a:path>
            </a:pathLst>
          </a:custGeom>
          <a:blipFill>
            <a:blip r:embed="rId4">
              <a:extLst>
                <a:ext uri="{96DAC541-7B7A-43D3-8B79-37D633B846F1}">
                  <asvg:svgBlip xmlns:asvg="http://schemas.microsoft.com/office/drawing/2016/SVG/main" r:embed="rId5"/>
                </a:ext>
              </a:extLst>
            </a:blip>
            <a:stretch>
              <a:fillRect l="-47373"/>
            </a:stretch>
          </a:blipFill>
        </p:spPr>
        <p:txBody>
          <a:bodyPr/>
          <a:lstStyle/>
          <a:p>
            <a:endParaRPr lang="en-US"/>
          </a:p>
        </p:txBody>
      </p:sp>
      <p:sp>
        <p:nvSpPr>
          <p:cNvPr id="5" name="TextBox 5" descr="n26 fb Tran Phu"/>
          <p:cNvSpPr txBox="1"/>
          <p:nvPr/>
        </p:nvSpPr>
        <p:spPr>
          <a:xfrm>
            <a:off x="1047210" y="34298"/>
            <a:ext cx="10466698" cy="6197291"/>
          </a:xfrm>
          <a:prstGeom prst="rect">
            <a:avLst/>
          </a:prstGeom>
        </p:spPr>
        <p:txBody>
          <a:bodyPr lIns="33867" tIns="33867" rIns="33867" bIns="33867" rtlCol="0" anchor="ctr"/>
          <a:lstStyle/>
          <a:p>
            <a:pPr algn="ctr" defTabSz="609630">
              <a:lnSpc>
                <a:spcPts val="1773"/>
              </a:lnSpc>
              <a:spcBef>
                <a:spcPct val="0"/>
              </a:spcBef>
            </a:pPr>
            <a:endParaRPr sz="2800">
              <a:solidFill>
                <a:prstClr val="black"/>
              </a:solidFill>
              <a:latin typeface="Cambria" panose="02040503050406030204" pitchFamily="18" charset="0"/>
              <a:ea typeface="Cambria" panose="02040503050406030204" pitchFamily="18" charset="0"/>
            </a:endParaRPr>
          </a:p>
        </p:txBody>
      </p:sp>
      <p:sp>
        <p:nvSpPr>
          <p:cNvPr id="59" name="TextBox 58" descr="n26 fb Tran Phu">
            <a:extLst>
              <a:ext uri="{FF2B5EF4-FFF2-40B4-BE49-F238E27FC236}">
                <a16:creationId xmlns:a16="http://schemas.microsoft.com/office/drawing/2014/main" id="{085DF86A-3D54-D5C9-8640-53E87AE25AC0}"/>
              </a:ext>
            </a:extLst>
          </p:cNvPr>
          <p:cNvSpPr txBox="1"/>
          <p:nvPr/>
        </p:nvSpPr>
        <p:spPr>
          <a:xfrm>
            <a:off x="4203471" y="372896"/>
            <a:ext cx="4776281" cy="584775"/>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Hệ thống lại kiến thức:</a:t>
            </a:r>
          </a:p>
        </p:txBody>
      </p:sp>
      <p:sp>
        <p:nvSpPr>
          <p:cNvPr id="60" name="TextBox 59" descr="n26 fb Tran Phu">
            <a:extLst>
              <a:ext uri="{FF2B5EF4-FFF2-40B4-BE49-F238E27FC236}">
                <a16:creationId xmlns:a16="http://schemas.microsoft.com/office/drawing/2014/main" id="{CE9A5432-F826-0E2D-117C-7BC5340F9848}"/>
              </a:ext>
            </a:extLst>
          </p:cNvPr>
          <p:cNvSpPr txBox="1"/>
          <p:nvPr/>
        </p:nvSpPr>
        <p:spPr>
          <a:xfrm>
            <a:off x="1233829" y="1127715"/>
            <a:ext cx="9935161" cy="523220"/>
          </a:xfrm>
          <a:prstGeom prst="rect">
            <a:avLst/>
          </a:prstGeom>
          <a:noFill/>
        </p:spPr>
        <p:txBody>
          <a:bodyPr wrap="square">
            <a:spAutoFit/>
          </a:bodyPr>
          <a:lstStyle/>
          <a:p>
            <a:r>
              <a:rPr lang="vi-VN" sz="2800" i="1" dirty="0">
                <a:effectLst/>
                <a:latin typeface="Cambria" panose="02040503050406030204" pitchFamily="18" charset="0"/>
                <a:ea typeface="Cambria" panose="02040503050406030204" pitchFamily="18" charset="0"/>
              </a:rPr>
              <a:t>- Nhiệt lượng trong quá trình truyền nhiệt khi vật đang nóng chảy </a:t>
            </a:r>
            <a:endParaRPr lang="vi-VN" sz="2800" dirty="0">
              <a:latin typeface="Cambria" panose="02040503050406030204" pitchFamily="18" charset="0"/>
              <a:ea typeface="Cambria" panose="02040503050406030204" pitchFamily="18" charset="0"/>
            </a:endParaRPr>
          </a:p>
        </p:txBody>
      </p:sp>
      <p:sp>
        <p:nvSpPr>
          <p:cNvPr id="61" name="TextBox 60" descr="n26 fb Tran Phu">
            <a:extLst>
              <a:ext uri="{FF2B5EF4-FFF2-40B4-BE49-F238E27FC236}">
                <a16:creationId xmlns:a16="http://schemas.microsoft.com/office/drawing/2014/main" id="{C553FAF8-6B93-6567-30AC-30C67FD47EF8}"/>
              </a:ext>
            </a:extLst>
          </p:cNvPr>
          <p:cNvSpPr txBox="1"/>
          <p:nvPr/>
        </p:nvSpPr>
        <p:spPr>
          <a:xfrm>
            <a:off x="5229493" y="1800549"/>
            <a:ext cx="1733014" cy="544765"/>
          </a:xfrm>
          <a:prstGeom prst="rect">
            <a:avLst/>
          </a:prstGeom>
          <a:noFill/>
          <a:ln>
            <a:solidFill>
              <a:srgbClr val="FF0000"/>
            </a:solidFill>
          </a:ln>
        </p:spPr>
        <p:txBody>
          <a:bodyPr wrap="square">
            <a:spAutoFit/>
          </a:bodyPr>
          <a:lstStyle/>
          <a:p>
            <a:pPr algn="ctr">
              <a:lnSpc>
                <a:spcPct val="115000"/>
              </a:lnSpc>
            </a:pPr>
            <a:r>
              <a:rPr lang="vi-VN" sz="2800" b="1" dirty="0">
                <a:effectLst/>
                <a:latin typeface="Cambria" panose="02040503050406030204" pitchFamily="18" charset="0"/>
                <a:ea typeface="Cambria" panose="02040503050406030204" pitchFamily="18" charset="0"/>
              </a:rPr>
              <a:t>Q = </a:t>
            </a:r>
            <a:r>
              <a:rPr lang="en-US" sz="2800" b="1" dirty="0">
                <a:effectLst/>
                <a:latin typeface="Cambria" panose="02040503050406030204" pitchFamily="18" charset="0"/>
                <a:ea typeface="Cambria" panose="02040503050406030204" pitchFamily="18" charset="0"/>
                <a:sym typeface="Symbol" panose="05050102010706020507" pitchFamily="18" charset="2"/>
              </a:rPr>
              <a:t></a:t>
            </a:r>
            <a:r>
              <a:rPr lang="vi-VN" sz="2800" b="1" dirty="0">
                <a:effectLst/>
                <a:latin typeface="Cambria" panose="02040503050406030204" pitchFamily="18" charset="0"/>
                <a:ea typeface="Cambria" panose="02040503050406030204" pitchFamily="18" charset="0"/>
              </a:rPr>
              <a:t>m</a:t>
            </a:r>
          </a:p>
        </p:txBody>
      </p:sp>
      <p:sp>
        <p:nvSpPr>
          <p:cNvPr id="62" name="TextBox 61" descr="n26 fb Tran Phu">
            <a:extLst>
              <a:ext uri="{FF2B5EF4-FFF2-40B4-BE49-F238E27FC236}">
                <a16:creationId xmlns:a16="http://schemas.microsoft.com/office/drawing/2014/main" id="{9194A6A4-3772-2E44-DB46-1E748B040F15}"/>
              </a:ext>
            </a:extLst>
          </p:cNvPr>
          <p:cNvSpPr txBox="1"/>
          <p:nvPr/>
        </p:nvSpPr>
        <p:spPr>
          <a:xfrm>
            <a:off x="1933640" y="2413289"/>
            <a:ext cx="3730130" cy="523220"/>
          </a:xfrm>
          <a:prstGeom prst="rect">
            <a:avLst/>
          </a:prstGeom>
          <a:noFill/>
        </p:spPr>
        <p:txBody>
          <a:bodyPr wrap="square">
            <a:spAutoFit/>
          </a:bodyPr>
          <a:lstStyle/>
          <a:p>
            <a:r>
              <a:rPr lang="vi-VN" sz="2800" dirty="0">
                <a:effectLst/>
                <a:latin typeface="Cambria" panose="02040503050406030204" pitchFamily="18" charset="0"/>
                <a:ea typeface="Cambria" panose="02040503050406030204" pitchFamily="18" charset="0"/>
              </a:rPr>
              <a:t>Trong đó: </a:t>
            </a:r>
            <a:endParaRPr lang="vi-VN" sz="2800" dirty="0">
              <a:latin typeface="Cambria" panose="02040503050406030204" pitchFamily="18" charset="0"/>
              <a:ea typeface="Cambria" panose="02040503050406030204" pitchFamily="18" charset="0"/>
            </a:endParaRPr>
          </a:p>
        </p:txBody>
      </p:sp>
      <p:sp>
        <p:nvSpPr>
          <p:cNvPr id="63" name="TextBox 62" descr="n26 fb Tran Phu">
            <a:extLst>
              <a:ext uri="{FF2B5EF4-FFF2-40B4-BE49-F238E27FC236}">
                <a16:creationId xmlns:a16="http://schemas.microsoft.com/office/drawing/2014/main" id="{B907B5F2-B71B-69C3-1BFB-B152C9B3EF90}"/>
              </a:ext>
            </a:extLst>
          </p:cNvPr>
          <p:cNvSpPr txBox="1"/>
          <p:nvPr/>
        </p:nvSpPr>
        <p:spPr>
          <a:xfrm>
            <a:off x="2334856" y="2930456"/>
            <a:ext cx="6404799" cy="523220"/>
          </a:xfrm>
          <a:prstGeom prst="rect">
            <a:avLst/>
          </a:prstGeom>
          <a:noFill/>
        </p:spPr>
        <p:txBody>
          <a:bodyPr wrap="square">
            <a:spAutoFit/>
          </a:bodyPr>
          <a:lstStyle/>
          <a:p>
            <a:r>
              <a:rPr lang="en-US" sz="2800" dirty="0">
                <a:effectLst/>
                <a:latin typeface="Cambria" panose="02040503050406030204" pitchFamily="18" charset="0"/>
                <a:ea typeface="Cambria" panose="02040503050406030204" pitchFamily="18" charset="0"/>
              </a:rPr>
              <a:t>+ </a:t>
            </a:r>
            <a:r>
              <a:rPr lang="vi-VN" sz="2800" dirty="0">
                <a:effectLst/>
                <a:latin typeface="Cambria" panose="02040503050406030204" pitchFamily="18" charset="0"/>
                <a:ea typeface="Cambria" panose="02040503050406030204" pitchFamily="18" charset="0"/>
              </a:rPr>
              <a:t>Q </a:t>
            </a:r>
            <a:r>
              <a:rPr lang="en-US" sz="2800" dirty="0">
                <a:effectLst/>
                <a:latin typeface="Cambria" panose="02040503050406030204" pitchFamily="18" charset="0"/>
                <a:ea typeface="Cambria" panose="02040503050406030204" pitchFamily="18" charset="0"/>
              </a:rPr>
              <a:t>(</a:t>
            </a:r>
            <a:r>
              <a:rPr lang="vi-VN" sz="2800" dirty="0">
                <a:latin typeface="Cambria" panose="02040503050406030204" pitchFamily="18" charset="0"/>
                <a:ea typeface="Cambria" panose="02040503050406030204" pitchFamily="18" charset="0"/>
              </a:rPr>
              <a:t>J ) </a:t>
            </a:r>
            <a:r>
              <a:rPr lang="vi-VN" sz="2800" dirty="0">
                <a:effectLst/>
                <a:latin typeface="Cambria" panose="02040503050406030204" pitchFamily="18" charset="0"/>
                <a:ea typeface="Cambria" panose="02040503050406030204" pitchFamily="18" charset="0"/>
              </a:rPr>
              <a:t>là nhiệt lượng cần truyền cho vật;</a:t>
            </a:r>
            <a:endParaRPr lang="vi-VN" sz="2800" dirty="0">
              <a:latin typeface="Cambria" panose="02040503050406030204" pitchFamily="18" charset="0"/>
              <a:ea typeface="Cambria" panose="02040503050406030204" pitchFamily="18" charset="0"/>
            </a:endParaRPr>
          </a:p>
        </p:txBody>
      </p:sp>
      <p:sp>
        <p:nvSpPr>
          <p:cNvPr id="64" name="TextBox 63" descr="n26 fb Tran Phu">
            <a:extLst>
              <a:ext uri="{FF2B5EF4-FFF2-40B4-BE49-F238E27FC236}">
                <a16:creationId xmlns:a16="http://schemas.microsoft.com/office/drawing/2014/main" id="{53A99C08-AC81-ADCE-4356-CBC0F2A9973E}"/>
              </a:ext>
            </a:extLst>
          </p:cNvPr>
          <p:cNvSpPr txBox="1"/>
          <p:nvPr/>
        </p:nvSpPr>
        <p:spPr>
          <a:xfrm>
            <a:off x="2352999" y="3453676"/>
            <a:ext cx="7155354" cy="523220"/>
          </a:xfrm>
          <a:prstGeom prst="rect">
            <a:avLst/>
          </a:prstGeom>
          <a:noFill/>
        </p:spPr>
        <p:txBody>
          <a:bodyPr wrap="square">
            <a:spAutoFit/>
          </a:bodyPr>
          <a:lstStyle/>
          <a:p>
            <a:r>
              <a:rPr lang="en-US" sz="2800" dirty="0">
                <a:effectLst/>
                <a:latin typeface="Cambria" panose="02040503050406030204" pitchFamily="18" charset="0"/>
                <a:ea typeface="Cambria" panose="02040503050406030204" pitchFamily="18" charset="0"/>
              </a:rPr>
              <a:t>+ </a:t>
            </a:r>
            <a:r>
              <a:rPr lang="vi-VN" sz="2800" dirty="0">
                <a:effectLst/>
                <a:latin typeface="Cambria" panose="02040503050406030204" pitchFamily="18" charset="0"/>
                <a:ea typeface="Cambria" panose="02040503050406030204" pitchFamily="18" charset="0"/>
              </a:rPr>
              <a:t>m (kg) là khối lượng của vật;</a:t>
            </a:r>
            <a:endParaRPr lang="vi-VN" sz="2800" dirty="0">
              <a:latin typeface="Cambria" panose="02040503050406030204" pitchFamily="18" charset="0"/>
              <a:ea typeface="Cambria" panose="02040503050406030204" pitchFamily="18" charset="0"/>
            </a:endParaRPr>
          </a:p>
        </p:txBody>
      </p:sp>
      <p:sp>
        <p:nvSpPr>
          <p:cNvPr id="65" name="TextBox 64" descr="n26 fb Tran Phu">
            <a:extLst>
              <a:ext uri="{FF2B5EF4-FFF2-40B4-BE49-F238E27FC236}">
                <a16:creationId xmlns:a16="http://schemas.microsoft.com/office/drawing/2014/main" id="{E44CD7E7-0731-2B02-263A-96B86975545B}"/>
              </a:ext>
            </a:extLst>
          </p:cNvPr>
          <p:cNvSpPr txBox="1"/>
          <p:nvPr/>
        </p:nvSpPr>
        <p:spPr>
          <a:xfrm>
            <a:off x="2334856" y="4079195"/>
            <a:ext cx="8696331" cy="523220"/>
          </a:xfrm>
          <a:prstGeom prst="rect">
            <a:avLst/>
          </a:prstGeom>
          <a:noFill/>
        </p:spPr>
        <p:txBody>
          <a:bodyPr wrap="square">
            <a:spAutoFit/>
          </a:bodyPr>
          <a:lstStyle/>
          <a:p>
            <a:r>
              <a:rPr lang="en-US" sz="2800" dirty="0">
                <a:latin typeface="Cambria" panose="02040503050406030204" pitchFamily="18" charset="0"/>
                <a:ea typeface="Cambria" panose="02040503050406030204" pitchFamily="18" charset="0"/>
              </a:rPr>
              <a:t>+ </a:t>
            </a:r>
            <a:r>
              <a:rPr lang="el-GR" sz="2800" dirty="0">
                <a:latin typeface="Cambria" panose="02040503050406030204" pitchFamily="18" charset="0"/>
                <a:ea typeface="Cambria" panose="02040503050406030204" pitchFamily="18" charset="0"/>
              </a:rPr>
              <a:t>λ</a:t>
            </a:r>
            <a:r>
              <a:rPr lang="vi-VN" sz="2800" dirty="0">
                <a:effectLst/>
                <a:latin typeface="Cambria" panose="02040503050406030204" pitchFamily="18" charset="0"/>
                <a:ea typeface="Cambria" panose="02040503050406030204" pitchFamily="18" charset="0"/>
              </a:rPr>
              <a:t> (J/kg) là nhiệt nóng chảy riêng của chất làm vật;</a:t>
            </a:r>
            <a:endParaRPr lang="vi-VN" sz="2800" dirty="0">
              <a:latin typeface="Cambria" panose="02040503050406030204" pitchFamily="18" charset="0"/>
              <a:ea typeface="Cambria" panose="02040503050406030204" pitchFamily="18" charset="0"/>
            </a:endParaRPr>
          </a:p>
        </p:txBody>
      </p:sp>
      <p:sp>
        <p:nvSpPr>
          <p:cNvPr id="66" name="TextBox 65" descr="n26 fb Tran Phu">
            <a:extLst>
              <a:ext uri="{FF2B5EF4-FFF2-40B4-BE49-F238E27FC236}">
                <a16:creationId xmlns:a16="http://schemas.microsoft.com/office/drawing/2014/main" id="{4755F237-64C9-B04B-689E-B4316BA4E151}"/>
              </a:ext>
            </a:extLst>
          </p:cNvPr>
          <p:cNvSpPr txBox="1"/>
          <p:nvPr/>
        </p:nvSpPr>
        <p:spPr>
          <a:xfrm>
            <a:off x="1233829" y="4810465"/>
            <a:ext cx="10049756" cy="1384995"/>
          </a:xfrm>
          <a:prstGeom prst="rect">
            <a:avLst/>
          </a:prstGeom>
          <a:noFill/>
        </p:spPr>
        <p:txBody>
          <a:bodyPr wrap="square">
            <a:spAutoFit/>
          </a:bodyPr>
          <a:lstStyle/>
          <a:p>
            <a:pPr algn="just"/>
            <a:r>
              <a:rPr lang="vi-VN" sz="2800" i="1" dirty="0">
                <a:effectLst/>
                <a:latin typeface="Cambria" panose="02040503050406030204" pitchFamily="18" charset="0"/>
                <a:ea typeface="Cambria" panose="02040503050406030204" pitchFamily="18" charset="0"/>
              </a:rPr>
              <a:t>- Nhiệt nóng chảy riêng của một chất là nhiệt lượng cần để làm cho một </a:t>
            </a:r>
            <a:r>
              <a:rPr lang="vi-VN" sz="2800" i="1" dirty="0" err="1">
                <a:effectLst/>
                <a:latin typeface="Cambria" panose="02040503050406030204" pitchFamily="18" charset="0"/>
                <a:ea typeface="Cambria" panose="02040503050406030204" pitchFamily="18" charset="0"/>
              </a:rPr>
              <a:t>kilôgam</a:t>
            </a:r>
            <a:r>
              <a:rPr lang="vi-VN" sz="2800" i="1" dirty="0">
                <a:effectLst/>
                <a:latin typeface="Cambria" panose="02040503050406030204" pitchFamily="18" charset="0"/>
                <a:ea typeface="Cambria" panose="02040503050406030204" pitchFamily="18" charset="0"/>
              </a:rPr>
              <a:t> chất đó nóng chảy hoàn toàn ở nhiệt độ nóng chảy.</a:t>
            </a:r>
            <a:endParaRPr lang="vi-VN" sz="2800" i="1" dirty="0">
              <a:latin typeface="Cambria" panose="02040503050406030204" pitchFamily="18" charset="0"/>
              <a:ea typeface="Cambria" panose="02040503050406030204" pitchFamily="18" charset="0"/>
            </a:endParaRPr>
          </a:p>
        </p:txBody>
      </p:sp>
      <p:pic>
        <p:nvPicPr>
          <p:cNvPr id="17410" name="Picture 2" descr="n26 fb Tran Phu">
            <a:extLst>
              <a:ext uri="{FF2B5EF4-FFF2-40B4-BE49-F238E27FC236}">
                <a16:creationId xmlns:a16="http://schemas.microsoft.com/office/drawing/2014/main" id="{048E98C0-8FC3-9C7E-E459-11CEEA1170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2922" y="1685609"/>
            <a:ext cx="2479573" cy="19987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2" presetClass="entr" presetSubtype="4" fill="hold" nodeType="withEffect">
                                  <p:stCondLst>
                                    <p:cond delay="0"/>
                                  </p:stCondLst>
                                  <p:childTnLst>
                                    <p:set>
                                      <p:cBhvr>
                                        <p:cTn id="9" dur="1" fill="hold">
                                          <p:stCondLst>
                                            <p:cond delay="0"/>
                                          </p:stCondLst>
                                        </p:cTn>
                                        <p:tgtEl>
                                          <p:spTgt spid="17410"/>
                                        </p:tgtEl>
                                        <p:attrNameLst>
                                          <p:attrName>style.visibility</p:attrName>
                                        </p:attrNameLst>
                                      </p:cBhvr>
                                      <p:to>
                                        <p:strVal val="visible"/>
                                      </p:to>
                                    </p:set>
                                    <p:anim calcmode="lin" valueType="num">
                                      <p:cBhvr additive="base">
                                        <p:cTn id="10" dur="500" fill="hold"/>
                                        <p:tgtEl>
                                          <p:spTgt spid="17410"/>
                                        </p:tgtEl>
                                        <p:attrNameLst>
                                          <p:attrName>ppt_x</p:attrName>
                                        </p:attrNameLst>
                                      </p:cBhvr>
                                      <p:tavLst>
                                        <p:tav tm="0">
                                          <p:val>
                                            <p:strVal val="#ppt_x"/>
                                          </p:val>
                                        </p:tav>
                                        <p:tav tm="100000">
                                          <p:val>
                                            <p:strVal val="#ppt_x"/>
                                          </p:val>
                                        </p:tav>
                                      </p:tavLst>
                                    </p:anim>
                                    <p:anim calcmode="lin" valueType="num">
                                      <p:cBhvr additive="base">
                                        <p:cTn id="11"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500"/>
                                        <p:tgtEl>
                                          <p:spTgt spid="63"/>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animBg="1"/>
      <p:bldP spid="62" grpId="0"/>
      <p:bldP spid="63" grpId="0"/>
      <p:bldP spid="64" grpId="0"/>
      <p:bldP spid="65" grpId="0"/>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descr="n26 fb Tran Phu">
            <a:extLst>
              <a:ext uri="{FF2B5EF4-FFF2-40B4-BE49-F238E27FC236}">
                <a16:creationId xmlns:a16="http://schemas.microsoft.com/office/drawing/2014/main" id="{D05BEE36-200E-89AC-CB26-7E314A6BC5C1}"/>
              </a:ext>
            </a:extLst>
          </p:cNvPr>
          <p:cNvSpPr/>
          <p:nvPr/>
        </p:nvSpPr>
        <p:spPr>
          <a:xfrm>
            <a:off x="3401292" y="354217"/>
            <a:ext cx="6629072"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srgbClr val="70AD47">
                    <a:lumMod val="75000"/>
                  </a:srgbClr>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rPr>
              <a:t>NHIỆM</a:t>
            </a:r>
            <a:r>
              <a:rPr kumimoji="0" lang="en-US" sz="5400" b="1" i="0" u="none" strike="noStrike" kern="1200" cap="none" spc="0" normalizeH="0" noProof="0" dirty="0">
                <a:ln w="9525">
                  <a:solidFill>
                    <a:prstClr val="white"/>
                  </a:solidFill>
                  <a:prstDash val="solid"/>
                </a:ln>
                <a:solidFill>
                  <a:srgbClr val="70AD47">
                    <a:lumMod val="75000"/>
                  </a:srgbClr>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rPr>
              <a:t> VỤ VỀ NHÀ </a:t>
            </a:r>
            <a:endParaRPr kumimoji="0" lang="en-US" sz="5400" b="1" i="0" u="none" strike="noStrike" kern="1200" cap="none" spc="0" normalizeH="0" baseline="0" noProof="0" dirty="0">
              <a:ln w="9525">
                <a:solidFill>
                  <a:prstClr val="white"/>
                </a:solidFill>
                <a:prstDash val="solid"/>
              </a:ln>
              <a:solidFill>
                <a:srgbClr val="70AD47">
                  <a:lumMod val="75000"/>
                </a:srgbClr>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endParaRPr>
          </a:p>
        </p:txBody>
      </p:sp>
      <p:pic>
        <p:nvPicPr>
          <p:cNvPr id="5" name="Graphic 4" descr="n26 fb Tran Phu">
            <a:hlinkClick r:id="" action="ppaction://noaction"/>
            <a:extLst>
              <a:ext uri="{FF2B5EF4-FFF2-40B4-BE49-F238E27FC236}">
                <a16:creationId xmlns:a16="http://schemas.microsoft.com/office/drawing/2014/main" id="{3B36AA11-C061-9407-2771-4C6646BE7C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57054" y="266164"/>
            <a:ext cx="1011383" cy="1011383"/>
          </a:xfrm>
          <a:prstGeom prst="rect">
            <a:avLst/>
          </a:prstGeom>
        </p:spPr>
      </p:pic>
      <p:graphicFrame>
        <p:nvGraphicFramePr>
          <p:cNvPr id="7" name="Table 6" descr="n26 fb Tran Phu">
            <a:extLst>
              <a:ext uri="{FF2B5EF4-FFF2-40B4-BE49-F238E27FC236}">
                <a16:creationId xmlns:a16="http://schemas.microsoft.com/office/drawing/2014/main" id="{A94B6B1F-69CE-5B8F-9B94-D202BC5E94F1}"/>
              </a:ext>
            </a:extLst>
          </p:cNvPr>
          <p:cNvGraphicFramePr>
            <a:graphicFrameLocks noGrp="1"/>
          </p:cNvGraphicFramePr>
          <p:nvPr>
            <p:extLst>
              <p:ext uri="{D42A27DB-BD31-4B8C-83A1-F6EECF244321}">
                <p14:modId xmlns:p14="http://schemas.microsoft.com/office/powerpoint/2010/main" val="2609482783"/>
              </p:ext>
            </p:extLst>
          </p:nvPr>
        </p:nvGraphicFramePr>
        <p:xfrm>
          <a:off x="1293502" y="1828801"/>
          <a:ext cx="10325432" cy="4239489"/>
        </p:xfrm>
        <a:graphic>
          <a:graphicData uri="http://schemas.openxmlformats.org/drawingml/2006/table">
            <a:tbl>
              <a:tblPr firstRow="1" firstCol="1" bandRow="1">
                <a:tableStyleId>{5C22544A-7EE6-4342-B048-85BDC9FD1C3A}</a:tableStyleId>
              </a:tblPr>
              <a:tblGrid>
                <a:gridCol w="1844720">
                  <a:extLst>
                    <a:ext uri="{9D8B030D-6E8A-4147-A177-3AD203B41FA5}">
                      <a16:colId xmlns:a16="http://schemas.microsoft.com/office/drawing/2014/main" val="3430468726"/>
                    </a:ext>
                  </a:extLst>
                </a:gridCol>
                <a:gridCol w="8480712">
                  <a:extLst>
                    <a:ext uri="{9D8B030D-6E8A-4147-A177-3AD203B41FA5}">
                      <a16:colId xmlns:a16="http://schemas.microsoft.com/office/drawing/2014/main" val="2569582777"/>
                    </a:ext>
                  </a:extLst>
                </a:gridCol>
              </a:tblGrid>
              <a:tr h="1413163">
                <a:tc>
                  <a:txBody>
                    <a:bodyPr/>
                    <a:lstStyle/>
                    <a:p>
                      <a:pPr algn="ctr">
                        <a:lnSpc>
                          <a:spcPct val="115000"/>
                        </a:lnSpc>
                      </a:pPr>
                      <a:r>
                        <a:rPr lang="en-US" sz="2400">
                          <a:solidFill>
                            <a:schemeClr val="tx1"/>
                          </a:solidFill>
                          <a:effectLst/>
                          <a:latin typeface="Cambria" panose="02040503050406030204" pitchFamily="18" charset="0"/>
                          <a:ea typeface="Cambria" panose="02040503050406030204" pitchFamily="18" charset="0"/>
                        </a:rPr>
                        <a:t>Nội dung 1:</a:t>
                      </a:r>
                    </a:p>
                    <a:p>
                      <a:pPr algn="ctr">
                        <a:lnSpc>
                          <a:spcPct val="115000"/>
                        </a:lnSpc>
                      </a:pPr>
                      <a:r>
                        <a:rPr lang="en-US" sz="2400">
                          <a:solidFill>
                            <a:schemeClr val="tx1"/>
                          </a:solidFill>
                          <a:effectLst/>
                          <a:latin typeface="Cambria" panose="02040503050406030204" pitchFamily="18" charset="0"/>
                          <a:ea typeface="Cambria" panose="02040503050406030204" pitchFamily="18" charset="0"/>
                        </a:rPr>
                        <a:t>Vận dụng kiến thức</a:t>
                      </a:r>
                    </a:p>
                  </a:txBody>
                  <a:tcPr marL="68580" marR="68580" marT="0" marB="0" anchor="ctr">
                    <a:solidFill>
                      <a:schemeClr val="accent6">
                        <a:lumMod val="20000"/>
                        <a:lumOff val="80000"/>
                      </a:schemeClr>
                    </a:solidFill>
                  </a:tcPr>
                </a:tc>
                <a:tc>
                  <a:txBody>
                    <a:bodyPr/>
                    <a:lstStyle/>
                    <a:p>
                      <a:pPr algn="just">
                        <a:lnSpc>
                          <a:spcPct val="115000"/>
                        </a:lnSpc>
                      </a:pPr>
                      <a:r>
                        <a:rPr lang="en-US" sz="2400" b="0" dirty="0">
                          <a:solidFill>
                            <a:schemeClr val="tx1"/>
                          </a:solidFill>
                          <a:effectLst/>
                          <a:latin typeface="Cambria" panose="02040503050406030204" pitchFamily="18" charset="0"/>
                          <a:ea typeface="Cambria" panose="02040503050406030204" pitchFamily="18" charset="0"/>
                        </a:rPr>
                        <a:t>- </a:t>
                      </a:r>
                      <a:r>
                        <a:rPr lang="en-US" sz="2400" b="0" dirty="0" err="1">
                          <a:solidFill>
                            <a:schemeClr val="tx1"/>
                          </a:solidFill>
                          <a:effectLst/>
                          <a:latin typeface="Cambria" panose="02040503050406030204" pitchFamily="18" charset="0"/>
                          <a:ea typeface="Cambria" panose="02040503050406030204" pitchFamily="18" charset="0"/>
                        </a:rPr>
                        <a:t>Làm</a:t>
                      </a:r>
                      <a:r>
                        <a:rPr lang="en-US" sz="2400" b="0" dirty="0">
                          <a:solidFill>
                            <a:schemeClr val="tx1"/>
                          </a:solidFill>
                          <a:effectLst/>
                          <a:latin typeface="Cambria" panose="02040503050406030204" pitchFamily="18" charset="0"/>
                          <a:ea typeface="Cambria" panose="02040503050406030204" pitchFamily="18" charset="0"/>
                        </a:rPr>
                        <a:t> </a:t>
                      </a:r>
                      <a:r>
                        <a:rPr lang="en-US" sz="2400" b="0" dirty="0" err="1">
                          <a:solidFill>
                            <a:schemeClr val="tx1"/>
                          </a:solidFill>
                          <a:effectLst/>
                          <a:latin typeface="Cambria" panose="02040503050406030204" pitchFamily="18" charset="0"/>
                          <a:ea typeface="Cambria" panose="02040503050406030204" pitchFamily="18" charset="0"/>
                        </a:rPr>
                        <a:t>bài</a:t>
                      </a:r>
                      <a:r>
                        <a:rPr lang="en-US" sz="2400" b="0" dirty="0">
                          <a:solidFill>
                            <a:schemeClr val="tx1"/>
                          </a:solidFill>
                          <a:effectLst/>
                          <a:latin typeface="Cambria" panose="02040503050406030204" pitchFamily="18" charset="0"/>
                          <a:ea typeface="Cambria" panose="02040503050406030204" pitchFamily="18" charset="0"/>
                        </a:rPr>
                        <a:t> </a:t>
                      </a:r>
                      <a:r>
                        <a:rPr lang="en-US" sz="2400" b="0" dirty="0" err="1">
                          <a:solidFill>
                            <a:schemeClr val="tx1"/>
                          </a:solidFill>
                          <a:effectLst/>
                          <a:latin typeface="Cambria" panose="02040503050406030204" pitchFamily="18" charset="0"/>
                          <a:ea typeface="Cambria" panose="02040503050406030204" pitchFamily="18" charset="0"/>
                        </a:rPr>
                        <a:t>tập</a:t>
                      </a:r>
                      <a:r>
                        <a:rPr lang="en-US" sz="2400" b="0" dirty="0">
                          <a:solidFill>
                            <a:schemeClr val="tx1"/>
                          </a:solidFill>
                          <a:effectLst/>
                          <a:latin typeface="Cambria" panose="02040503050406030204" pitchFamily="18" charset="0"/>
                          <a:ea typeface="Cambria" panose="02040503050406030204" pitchFamily="18" charset="0"/>
                        </a:rPr>
                        <a:t> </a:t>
                      </a:r>
                      <a:r>
                        <a:rPr lang="en-US" sz="2400" b="0" dirty="0" err="1">
                          <a:solidFill>
                            <a:schemeClr val="tx1"/>
                          </a:solidFill>
                          <a:effectLst/>
                          <a:latin typeface="Cambria" panose="02040503050406030204" pitchFamily="18" charset="0"/>
                          <a:ea typeface="Cambria" panose="02040503050406030204" pitchFamily="18" charset="0"/>
                        </a:rPr>
                        <a:t>trong</a:t>
                      </a:r>
                      <a:r>
                        <a:rPr lang="en-US" sz="2400" b="0" dirty="0">
                          <a:solidFill>
                            <a:schemeClr val="tx1"/>
                          </a:solidFill>
                          <a:effectLst/>
                          <a:latin typeface="Cambria" panose="02040503050406030204" pitchFamily="18" charset="0"/>
                          <a:ea typeface="Cambria" panose="02040503050406030204" pitchFamily="18" charset="0"/>
                        </a:rPr>
                        <a:t> SGK</a:t>
                      </a:r>
                    </a:p>
                  </a:txBody>
                  <a:tcPr marL="68580" marR="68580" marT="0" marB="0" anchor="ctr">
                    <a:solidFill>
                      <a:schemeClr val="accent6">
                        <a:lumMod val="20000"/>
                        <a:lumOff val="80000"/>
                      </a:schemeClr>
                    </a:solidFill>
                  </a:tcPr>
                </a:tc>
                <a:extLst>
                  <a:ext uri="{0D108BD9-81ED-4DB2-BD59-A6C34878D82A}">
                    <a16:rowId xmlns:a16="http://schemas.microsoft.com/office/drawing/2014/main" val="1901495777"/>
                  </a:ext>
                </a:extLst>
              </a:tr>
              <a:tr h="1413163">
                <a:tc>
                  <a:txBody>
                    <a:bodyPr/>
                    <a:lstStyle/>
                    <a:p>
                      <a:pPr algn="ctr">
                        <a:lnSpc>
                          <a:spcPct val="115000"/>
                        </a:lnSpc>
                      </a:pPr>
                      <a:r>
                        <a:rPr lang="en-US" sz="2400">
                          <a:solidFill>
                            <a:schemeClr val="tx1"/>
                          </a:solidFill>
                          <a:effectLst/>
                          <a:latin typeface="Cambria" panose="02040503050406030204" pitchFamily="18" charset="0"/>
                          <a:ea typeface="Cambria" panose="02040503050406030204" pitchFamily="18" charset="0"/>
                        </a:rPr>
                        <a:t>Nội dung 2:</a:t>
                      </a:r>
                    </a:p>
                    <a:p>
                      <a:pPr algn="ctr">
                        <a:lnSpc>
                          <a:spcPct val="115000"/>
                        </a:lnSpc>
                      </a:pPr>
                      <a:r>
                        <a:rPr lang="en-US" sz="2400">
                          <a:solidFill>
                            <a:schemeClr val="tx1"/>
                          </a:solidFill>
                          <a:effectLst/>
                          <a:latin typeface="Cambria" panose="02040503050406030204" pitchFamily="18" charset="0"/>
                          <a:ea typeface="Cambria" panose="02040503050406030204" pitchFamily="18" charset="0"/>
                        </a:rPr>
                        <a:t>Mở rộng</a:t>
                      </a:r>
                    </a:p>
                  </a:txBody>
                  <a:tcPr marL="68580" marR="68580" marT="0" marB="0" anchor="ctr">
                    <a:solidFill>
                      <a:schemeClr val="accent6">
                        <a:lumMod val="20000"/>
                        <a:lumOff val="80000"/>
                      </a:schemeClr>
                    </a:solidFill>
                  </a:tcPr>
                </a:tc>
                <a:tc>
                  <a:txBody>
                    <a:bodyPr/>
                    <a:lstStyle/>
                    <a:p>
                      <a:pPr algn="just">
                        <a:lnSpc>
                          <a:spcPct val="115000"/>
                        </a:lnSpc>
                      </a:pPr>
                      <a:r>
                        <a:rPr lang="en-US" sz="2400">
                          <a:solidFill>
                            <a:schemeClr val="tx1"/>
                          </a:solidFill>
                          <a:effectLst/>
                          <a:latin typeface="Cambria" panose="02040503050406030204" pitchFamily="18" charset="0"/>
                          <a:ea typeface="Cambria" panose="02040503050406030204" pitchFamily="18" charset="0"/>
                        </a:rPr>
                        <a:t>- Dùng khái niệm nhiệt nóng chảy riêng để giải thích các hiện tượng thực tế có liên quan. Ví dụ công nghệ phân kim (tách kim loại) bằng nóng chảy, dùng thiếc để hàn,...</a:t>
                      </a:r>
                    </a:p>
                  </a:txBody>
                  <a:tcPr marL="68580" marR="68580" marT="0" marB="0" anchor="ctr">
                    <a:solidFill>
                      <a:schemeClr val="accent6">
                        <a:lumMod val="20000"/>
                        <a:lumOff val="80000"/>
                      </a:schemeClr>
                    </a:solidFill>
                  </a:tcPr>
                </a:tc>
                <a:extLst>
                  <a:ext uri="{0D108BD9-81ED-4DB2-BD59-A6C34878D82A}">
                    <a16:rowId xmlns:a16="http://schemas.microsoft.com/office/drawing/2014/main" val="3687566033"/>
                  </a:ext>
                </a:extLst>
              </a:tr>
              <a:tr h="1413163">
                <a:tc>
                  <a:txBody>
                    <a:bodyPr/>
                    <a:lstStyle/>
                    <a:p>
                      <a:pPr algn="ctr">
                        <a:lnSpc>
                          <a:spcPct val="115000"/>
                        </a:lnSpc>
                      </a:pPr>
                      <a:r>
                        <a:rPr lang="en-US" sz="2400" dirty="0" err="1">
                          <a:solidFill>
                            <a:schemeClr val="tx1"/>
                          </a:solidFill>
                          <a:effectLst/>
                          <a:latin typeface="Cambria" panose="02040503050406030204" pitchFamily="18" charset="0"/>
                          <a:ea typeface="Cambria" panose="02040503050406030204" pitchFamily="18" charset="0"/>
                        </a:rPr>
                        <a:t>Nội</a:t>
                      </a:r>
                      <a:r>
                        <a:rPr lang="en-US" sz="2400" dirty="0">
                          <a:solidFill>
                            <a:schemeClr val="tx1"/>
                          </a:solidFill>
                          <a:effectLst/>
                          <a:latin typeface="Cambria" panose="02040503050406030204" pitchFamily="18" charset="0"/>
                          <a:ea typeface="Cambria" panose="02040503050406030204" pitchFamily="18" charset="0"/>
                        </a:rPr>
                        <a:t> dung 3:</a:t>
                      </a:r>
                    </a:p>
                    <a:p>
                      <a:pPr algn="ctr">
                        <a:lnSpc>
                          <a:spcPct val="115000"/>
                        </a:lnSpc>
                      </a:pPr>
                      <a:r>
                        <a:rPr lang="en-US" sz="2400" dirty="0" err="1">
                          <a:solidFill>
                            <a:schemeClr val="tx1"/>
                          </a:solidFill>
                          <a:effectLst/>
                          <a:latin typeface="Cambria" panose="02040503050406030204" pitchFamily="18" charset="0"/>
                          <a:ea typeface="Cambria" panose="02040503050406030204" pitchFamily="18" charset="0"/>
                        </a:rPr>
                        <a:t>Chuẩn</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bị</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cho</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tiết</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sau</a:t>
                      </a:r>
                      <a:endParaRPr lang="en-US" sz="2400" dirty="0">
                        <a:solidFill>
                          <a:schemeClr val="tx1"/>
                        </a:solidFill>
                        <a:effectLst/>
                        <a:latin typeface="Cambria" panose="02040503050406030204" pitchFamily="18" charset="0"/>
                        <a:ea typeface="Cambria" panose="02040503050406030204" pitchFamily="18" charset="0"/>
                      </a:endParaRPr>
                    </a:p>
                  </a:txBody>
                  <a:tcPr marL="68580" marR="68580" marT="0" marB="0" anchor="ctr">
                    <a:solidFill>
                      <a:schemeClr val="accent6">
                        <a:lumMod val="20000"/>
                        <a:lumOff val="80000"/>
                      </a:schemeClr>
                    </a:solidFill>
                  </a:tcPr>
                </a:tc>
                <a:tc>
                  <a:txBody>
                    <a:bodyPr/>
                    <a:lstStyle/>
                    <a:p>
                      <a:pPr algn="just">
                        <a:lnSpc>
                          <a:spcPct val="115000"/>
                        </a:lnSpc>
                      </a:pPr>
                      <a:r>
                        <a:rPr lang="en-US" sz="2400" dirty="0">
                          <a:solidFill>
                            <a:schemeClr val="tx1"/>
                          </a:solidFill>
                          <a:effectLst/>
                          <a:latin typeface="Cambria" panose="02040503050406030204" pitchFamily="18" charset="0"/>
                          <a:ea typeface="Cambria" panose="02040503050406030204" pitchFamily="18" charset="0"/>
                        </a:rPr>
                        <a:t>-</a:t>
                      </a:r>
                      <a:r>
                        <a:rPr lang="pt-BR" sz="2400" dirty="0">
                          <a:solidFill>
                            <a:schemeClr val="tx1"/>
                          </a:solidFill>
                          <a:effectLst/>
                          <a:latin typeface="Cambria" panose="02040503050406030204" pitchFamily="18" charset="0"/>
                          <a:ea typeface="Cambria" panose="02040503050406030204" pitchFamily="18" charset="0"/>
                        </a:rPr>
                        <a:t> Ôn lại kiến thức về nhiệt dung riêng, nhiệt nóng chảy riêng</a:t>
                      </a:r>
                      <a:r>
                        <a:rPr lang="vi-VN" sz="2400" dirty="0">
                          <a:solidFill>
                            <a:schemeClr val="tx1"/>
                          </a:solidFill>
                          <a:effectLst/>
                          <a:latin typeface="Cambria" panose="02040503050406030204" pitchFamily="18" charset="0"/>
                          <a:ea typeface="Cambria" panose="02040503050406030204" pitchFamily="18" charset="0"/>
                        </a:rPr>
                        <a:t>, sự chuyển thể của các chất </a:t>
                      </a:r>
                      <a:r>
                        <a:rPr lang="en-US" sz="2400" dirty="0" err="1">
                          <a:solidFill>
                            <a:schemeClr val="tx1"/>
                          </a:solidFill>
                          <a:effectLst/>
                          <a:latin typeface="Cambria" panose="02040503050406030204" pitchFamily="18" charset="0"/>
                          <a:ea typeface="Cambria" panose="02040503050406030204" pitchFamily="18" charset="0"/>
                        </a:rPr>
                        <a:t>chuẩn</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bị</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cho</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tiết</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tiếp</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theo.</a:t>
                      </a:r>
                      <a:endParaRPr lang="en-US" sz="2400" dirty="0">
                        <a:solidFill>
                          <a:schemeClr val="tx1"/>
                        </a:solidFill>
                        <a:effectLst/>
                        <a:latin typeface="Cambria" panose="02040503050406030204" pitchFamily="18" charset="0"/>
                        <a:ea typeface="Cambria" panose="020405030504060302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3450873650"/>
                  </a:ext>
                </a:extLst>
              </a:tr>
            </a:tbl>
          </a:graphicData>
        </a:graphic>
      </p:graphicFrame>
    </p:spTree>
    <p:extLst>
      <p:ext uri="{BB962C8B-B14F-4D97-AF65-F5344CB8AC3E}">
        <p14:creationId xmlns:p14="http://schemas.microsoft.com/office/powerpoint/2010/main" val="4039636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8" name="Google Shape;548;p28" descr="n26 fb Tran Phu"/>
          <p:cNvSpPr/>
          <p:nvPr/>
        </p:nvSpPr>
        <p:spPr>
          <a:xfrm>
            <a:off x="8944534" y="2244069"/>
            <a:ext cx="994800" cy="916519"/>
          </a:xfrm>
          <a:prstGeom prst="ellipse">
            <a:avLst/>
          </a:prstGeom>
          <a:solidFill>
            <a:schemeClr val="accent4"/>
          </a:solidFill>
          <a:ln>
            <a:noFill/>
          </a:ln>
        </p:spPr>
        <p:txBody>
          <a:bodyPr spcFirstLastPara="1" wrap="square" lIns="121900" tIns="121900" rIns="121900" bIns="121900" anchor="ctr" anchorCtr="0">
            <a:noAutofit/>
          </a:bodyPr>
          <a:lstStyle/>
          <a:p>
            <a:endParaRPr sz="2400" b="1" dirty="0">
              <a:latin typeface="#9Slide03 BoosterNextFYBlack" panose="02000A03000000020004" pitchFamily="2" charset="0"/>
              <a:cs typeface="Calibri" panose="020F0502020204030204" pitchFamily="34" charset="0"/>
            </a:endParaRPr>
          </a:p>
        </p:txBody>
      </p:sp>
      <p:sp>
        <p:nvSpPr>
          <p:cNvPr id="549" name="Google Shape;549;p28" descr="n26 fb Tran Phu"/>
          <p:cNvSpPr/>
          <p:nvPr/>
        </p:nvSpPr>
        <p:spPr>
          <a:xfrm>
            <a:off x="2503271" y="2244069"/>
            <a:ext cx="994800" cy="994800"/>
          </a:xfrm>
          <a:prstGeom prst="ellipse">
            <a:avLst/>
          </a:prstGeom>
          <a:solidFill>
            <a:schemeClr val="accent4"/>
          </a:solidFill>
          <a:ln>
            <a:noFill/>
          </a:ln>
        </p:spPr>
        <p:txBody>
          <a:bodyPr spcFirstLastPara="1" wrap="square" lIns="121900" tIns="121900" rIns="121900" bIns="121900" anchor="ctr" anchorCtr="0">
            <a:noAutofit/>
          </a:bodyPr>
          <a:lstStyle/>
          <a:p>
            <a:endParaRPr sz="2400" b="1" dirty="0">
              <a:latin typeface="#9Slide03 BoosterNextFYBlack" panose="02000A03000000020004" pitchFamily="2" charset="0"/>
              <a:cs typeface="Calibri" panose="020F0502020204030204" pitchFamily="34" charset="0"/>
            </a:endParaRPr>
          </a:p>
        </p:txBody>
      </p:sp>
      <p:sp>
        <p:nvSpPr>
          <p:cNvPr id="551" name="Google Shape;551;p28" descr="n26 fb Tran Phu"/>
          <p:cNvSpPr txBox="1">
            <a:spLocks noGrp="1"/>
          </p:cNvSpPr>
          <p:nvPr>
            <p:ph type="title" idx="15"/>
          </p:nvPr>
        </p:nvSpPr>
        <p:spPr>
          <a:xfrm>
            <a:off x="1273288" y="684136"/>
            <a:ext cx="10290000" cy="763600"/>
          </a:xfrm>
          <a:prstGeom prst="rect">
            <a:avLst/>
          </a:prstGeom>
        </p:spPr>
        <p:txBody>
          <a:bodyPr spcFirstLastPara="1" vert="horz" wrap="square" lIns="0" tIns="0" rIns="0" bIns="0" rtlCol="0" anchor="b" anchorCtr="0">
            <a:noAutofit/>
          </a:bodyPr>
          <a:lstStyle/>
          <a:p>
            <a:r>
              <a:rPr lang="en" sz="4400" b="1" dirty="0">
                <a:latin typeface="#9Slide03 BoosterNextFYBlack" panose="02000A03000000020004" pitchFamily="2" charset="0"/>
                <a:cs typeface="Calibri" panose="020F0502020204030204" pitchFamily="34" charset="0"/>
              </a:rPr>
              <a:t>NỘI DUNG CHÍNH</a:t>
            </a:r>
            <a:endParaRPr sz="4400" b="1" dirty="0">
              <a:latin typeface="#9Slide03 BoosterNextFYBlack" panose="02000A03000000020004" pitchFamily="2" charset="0"/>
              <a:cs typeface="Calibri" panose="020F0502020204030204" pitchFamily="34" charset="0"/>
            </a:endParaRPr>
          </a:p>
        </p:txBody>
      </p:sp>
      <p:sp>
        <p:nvSpPr>
          <p:cNvPr id="553" name="Google Shape;553;p28" descr="n26 fb Tran Phu"/>
          <p:cNvSpPr txBox="1">
            <a:spLocks noGrp="1"/>
          </p:cNvSpPr>
          <p:nvPr>
            <p:ph type="title"/>
          </p:nvPr>
        </p:nvSpPr>
        <p:spPr>
          <a:xfrm>
            <a:off x="2440071" y="2580901"/>
            <a:ext cx="1121200" cy="474400"/>
          </a:xfrm>
          <a:prstGeom prst="rect">
            <a:avLst/>
          </a:prstGeom>
        </p:spPr>
        <p:txBody>
          <a:bodyPr spcFirstLastPara="1" vert="horz" wrap="square" lIns="0" tIns="0" rIns="0" bIns="0" rtlCol="0" anchor="b" anchorCtr="0">
            <a:noAutofit/>
          </a:bodyPr>
          <a:lstStyle/>
          <a:p>
            <a:r>
              <a:rPr lang="en-US" sz="3733" b="1" dirty="0">
                <a:latin typeface="#9Slide03 BoosterNextFYBlack" panose="02000A03000000020004" pitchFamily="2" charset="0"/>
                <a:cs typeface="Calibri" panose="020F0502020204030204" pitchFamily="34" charset="0"/>
              </a:rPr>
              <a:t>I</a:t>
            </a:r>
            <a:endParaRPr sz="3733" b="1" dirty="0">
              <a:latin typeface="#9Slide03 BoosterNextFYBlack" panose="02000A03000000020004" pitchFamily="2" charset="0"/>
              <a:cs typeface="Calibri" panose="020F0502020204030204" pitchFamily="34" charset="0"/>
            </a:endParaRPr>
          </a:p>
        </p:txBody>
      </p:sp>
      <p:sp>
        <p:nvSpPr>
          <p:cNvPr id="556" name="Google Shape;556;p28" descr="n26 fb Tran Phu"/>
          <p:cNvSpPr txBox="1">
            <a:spLocks noGrp="1"/>
          </p:cNvSpPr>
          <p:nvPr>
            <p:ph type="title" idx="5"/>
          </p:nvPr>
        </p:nvSpPr>
        <p:spPr>
          <a:xfrm>
            <a:off x="8881334" y="2490544"/>
            <a:ext cx="1121200" cy="474400"/>
          </a:xfrm>
          <a:prstGeom prst="rect">
            <a:avLst/>
          </a:prstGeom>
        </p:spPr>
        <p:txBody>
          <a:bodyPr spcFirstLastPara="1" vert="horz" wrap="square" lIns="0" tIns="0" rIns="0" bIns="0" rtlCol="0" anchor="b" anchorCtr="0">
            <a:noAutofit/>
          </a:bodyPr>
          <a:lstStyle/>
          <a:p>
            <a:r>
              <a:rPr lang="en-US" sz="3733" b="1" dirty="0">
                <a:latin typeface="#9Slide03 BoosterNextFYBlack" panose="02000A03000000020004" pitchFamily="2" charset="0"/>
                <a:cs typeface="Calibri" panose="020F0502020204030204" pitchFamily="34" charset="0"/>
              </a:rPr>
              <a:t>II</a:t>
            </a:r>
            <a:endParaRPr sz="3733" b="1" dirty="0">
              <a:latin typeface="#9Slide03 BoosterNextFYBlack" panose="02000A03000000020004" pitchFamily="2" charset="0"/>
              <a:cs typeface="Calibri" panose="020F0502020204030204" pitchFamily="34" charset="0"/>
            </a:endParaRPr>
          </a:p>
        </p:txBody>
      </p:sp>
      <p:sp>
        <p:nvSpPr>
          <p:cNvPr id="2" name="TextBox 1" descr="n26 fb Tran Phu">
            <a:extLst>
              <a:ext uri="{FF2B5EF4-FFF2-40B4-BE49-F238E27FC236}">
                <a16:creationId xmlns:a16="http://schemas.microsoft.com/office/drawing/2014/main" id="{D05E7581-64A5-B1E1-75D1-E7E43C4C3958}"/>
              </a:ext>
            </a:extLst>
          </p:cNvPr>
          <p:cNvSpPr txBox="1"/>
          <p:nvPr/>
        </p:nvSpPr>
        <p:spPr>
          <a:xfrm>
            <a:off x="267868" y="3728693"/>
            <a:ext cx="5959678" cy="523220"/>
          </a:xfrm>
          <a:prstGeom prst="rect">
            <a:avLst/>
          </a:prstGeom>
          <a:noFill/>
        </p:spPr>
        <p:txBody>
          <a:bodyPr wrap="square" rtlCol="0">
            <a:spAutoFit/>
          </a:bodyPr>
          <a:lstStyle/>
          <a:p>
            <a:pPr algn="ctr"/>
            <a:r>
              <a:rPr lang="en-US" sz="2800" b="1" dirty="0">
                <a:solidFill>
                  <a:srgbClr val="0070C0"/>
                </a:solidFill>
                <a:latin typeface="#9Slide03 BoosterNextFYBlack" panose="02000A03000000020004" pitchFamily="2" charset="0"/>
                <a:cs typeface="Calibri" panose="020F0502020204030204" pitchFamily="34" charset="0"/>
              </a:rPr>
              <a:t>KHÁI NIỆM NHIỆT NÓNG CHẢY RIÊNG</a:t>
            </a:r>
            <a:endParaRPr lang="vi-VN" sz="2800" b="1" dirty="0">
              <a:solidFill>
                <a:srgbClr val="0070C0"/>
              </a:solidFill>
              <a:latin typeface="#9Slide03 BoosterNextFYBlack" panose="02000A03000000020004" pitchFamily="2" charset="0"/>
              <a:cs typeface="Calibri" panose="020F0502020204030204" pitchFamily="34" charset="0"/>
            </a:endParaRPr>
          </a:p>
        </p:txBody>
      </p:sp>
      <p:sp>
        <p:nvSpPr>
          <p:cNvPr id="15" name="TextBox 14" descr="n26 fb Tran Phu">
            <a:extLst>
              <a:ext uri="{FF2B5EF4-FFF2-40B4-BE49-F238E27FC236}">
                <a16:creationId xmlns:a16="http://schemas.microsoft.com/office/drawing/2014/main" id="{9F9CC58E-CF42-197C-5CFC-32BE7E1178B5}"/>
              </a:ext>
            </a:extLst>
          </p:cNvPr>
          <p:cNvSpPr txBox="1"/>
          <p:nvPr/>
        </p:nvSpPr>
        <p:spPr>
          <a:xfrm>
            <a:off x="7081042" y="3555271"/>
            <a:ext cx="5110958" cy="954107"/>
          </a:xfrm>
          <a:prstGeom prst="rect">
            <a:avLst/>
          </a:prstGeom>
          <a:noFill/>
        </p:spPr>
        <p:txBody>
          <a:bodyPr wrap="square" rtlCol="0">
            <a:spAutoFit/>
          </a:bodyPr>
          <a:lstStyle/>
          <a:p>
            <a:pPr algn="ctr"/>
            <a:r>
              <a:rPr lang="en-US" sz="2800" b="1" dirty="0">
                <a:solidFill>
                  <a:srgbClr val="0070C0"/>
                </a:solidFill>
                <a:latin typeface="#9Slide03 BoosterNextFYBlack" panose="02000A03000000020004" pitchFamily="2" charset="0"/>
                <a:cs typeface="Calibri" panose="020F0502020204030204" pitchFamily="34" charset="0"/>
              </a:rPr>
              <a:t>THỰC HÀNH ĐO NHIỆT NÓNG CHẢY RIÊNG CỦA NƯỚC ĐÁ</a:t>
            </a:r>
            <a:endParaRPr lang="vi-VN" sz="2800" b="1" dirty="0">
              <a:solidFill>
                <a:srgbClr val="0070C0"/>
              </a:solidFill>
              <a:latin typeface="#9Slide03 BoosterNextFYBlack" panose="02000A03000000020004" pitchFamily="2" charset="0"/>
              <a:cs typeface="Calibri" panose="020F0502020204030204" pitchFamily="34" charset="0"/>
            </a:endParaRPr>
          </a:p>
        </p:txBody>
      </p:sp>
      <p:grpSp>
        <p:nvGrpSpPr>
          <p:cNvPr id="23" name="Group 22">
            <a:extLst>
              <a:ext uri="{FF2B5EF4-FFF2-40B4-BE49-F238E27FC236}">
                <a16:creationId xmlns:a16="http://schemas.microsoft.com/office/drawing/2014/main" id="{4D2D74CE-D616-A4EF-8C48-5300E6E7DA6E}"/>
              </a:ext>
            </a:extLst>
          </p:cNvPr>
          <p:cNvGrpSpPr/>
          <p:nvPr/>
        </p:nvGrpSpPr>
        <p:grpSpPr>
          <a:xfrm>
            <a:off x="1607668" y="4228438"/>
            <a:ext cx="6202692" cy="888377"/>
            <a:chOff x="924294" y="2929286"/>
            <a:chExt cx="4652019" cy="666283"/>
          </a:xfrm>
        </p:grpSpPr>
        <p:grpSp>
          <p:nvGrpSpPr>
            <p:cNvPr id="24" name="Group 2" descr="n26 fb Tran Phu">
              <a:extLst>
                <a:ext uri="{FF2B5EF4-FFF2-40B4-BE49-F238E27FC236}">
                  <a16:creationId xmlns:a16="http://schemas.microsoft.com/office/drawing/2014/main" id="{5C107F7B-B804-4934-6A1D-5CCB79CC60A3}"/>
                </a:ext>
              </a:extLst>
            </p:cNvPr>
            <p:cNvGrpSpPr/>
            <p:nvPr/>
          </p:nvGrpSpPr>
          <p:grpSpPr>
            <a:xfrm>
              <a:off x="924294" y="2929286"/>
              <a:ext cx="567979" cy="666283"/>
              <a:chOff x="76200" y="38100"/>
              <a:chExt cx="660400" cy="774700"/>
            </a:xfrm>
          </p:grpSpPr>
          <p:sp>
            <p:nvSpPr>
              <p:cNvPr id="30" name="Freeform 3">
                <a:extLst>
                  <a:ext uri="{FF2B5EF4-FFF2-40B4-BE49-F238E27FC236}">
                    <a16:creationId xmlns:a16="http://schemas.microsoft.com/office/drawing/2014/main" id="{A8696813-BB17-1B37-1CF4-4EC9F10CD9CD}"/>
                  </a:ext>
                </a:extLst>
              </p:cNvPr>
              <p:cNvSpPr/>
              <p:nvPr/>
            </p:nvSpPr>
            <p:spPr>
              <a:xfrm>
                <a:off x="117566" y="223464"/>
                <a:ext cx="589336" cy="58933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9CC"/>
              </a:solidFill>
            </p:spPr>
            <p:txBody>
              <a:bodyPr/>
              <a:lstStyle/>
              <a:p>
                <a:endParaRPr lang="en-US" sz="3200" b="1" dirty="0">
                  <a:solidFill>
                    <a:schemeClr val="accent4">
                      <a:lumMod val="60000"/>
                      <a:lumOff val="40000"/>
                    </a:schemeClr>
                  </a:solidFill>
                  <a:highlight>
                    <a:srgbClr val="FFFF00"/>
                  </a:highlight>
                </a:endParaRPr>
              </a:p>
            </p:txBody>
          </p:sp>
          <p:sp>
            <p:nvSpPr>
              <p:cNvPr id="31" name="TextBox 4">
                <a:extLst>
                  <a:ext uri="{FF2B5EF4-FFF2-40B4-BE49-F238E27FC236}">
                    <a16:creationId xmlns:a16="http://schemas.microsoft.com/office/drawing/2014/main" id="{721AC830-5C8E-90B8-65A0-FD7919A3317A}"/>
                  </a:ext>
                </a:extLst>
              </p:cNvPr>
              <p:cNvSpPr txBox="1"/>
              <p:nvPr/>
            </p:nvSpPr>
            <p:spPr>
              <a:xfrm>
                <a:off x="76200" y="38100"/>
                <a:ext cx="660400" cy="698500"/>
              </a:xfrm>
              <a:prstGeom prst="rect">
                <a:avLst/>
              </a:prstGeom>
            </p:spPr>
            <p:txBody>
              <a:bodyPr lIns="45156" tIns="45156" rIns="45156" bIns="45156" rtlCol="0" anchor="ctr"/>
              <a:lstStyle/>
              <a:p>
                <a:pPr algn="ctr" defTabSz="812820">
                  <a:lnSpc>
                    <a:spcPts val="2364"/>
                  </a:lnSpc>
                </a:pPr>
                <a:endParaRPr sz="3200" b="1">
                  <a:solidFill>
                    <a:prstClr val="black"/>
                  </a:solidFill>
                  <a:latin typeface="Calibri"/>
                </a:endParaRPr>
              </a:p>
            </p:txBody>
          </p:sp>
        </p:grpSp>
        <p:sp>
          <p:nvSpPr>
            <p:cNvPr id="29" name="TextBox 7">
              <a:extLst>
                <a:ext uri="{FF2B5EF4-FFF2-40B4-BE49-F238E27FC236}">
                  <a16:creationId xmlns:a16="http://schemas.microsoft.com/office/drawing/2014/main" id="{0D2C218D-82D6-D4BC-ECC8-39BC8E93C262}"/>
                </a:ext>
              </a:extLst>
            </p:cNvPr>
            <p:cNvSpPr txBox="1"/>
            <p:nvPr/>
          </p:nvSpPr>
          <p:spPr>
            <a:xfrm rot="18430779">
              <a:off x="1248432" y="2906935"/>
              <a:ext cx="131557" cy="266656"/>
            </a:xfrm>
            <a:prstGeom prst="rect">
              <a:avLst/>
            </a:prstGeom>
          </p:spPr>
          <p:txBody>
            <a:bodyPr lIns="45156" tIns="45156" rIns="45156" bIns="45156" rtlCol="0" anchor="ctr"/>
            <a:lstStyle/>
            <a:p>
              <a:pPr algn="ctr" defTabSz="812820">
                <a:lnSpc>
                  <a:spcPts val="2364"/>
                </a:lnSpc>
              </a:pPr>
              <a:endParaRPr sz="3200" b="1" dirty="0">
                <a:solidFill>
                  <a:prstClr val="black"/>
                </a:solidFill>
                <a:latin typeface="Calibri"/>
              </a:endParaRPr>
            </a:p>
          </p:txBody>
        </p:sp>
        <p:sp>
          <p:nvSpPr>
            <p:cNvPr id="26" name="TextBox 8" descr="n26 fb Tran Phu">
              <a:extLst>
                <a:ext uri="{FF2B5EF4-FFF2-40B4-BE49-F238E27FC236}">
                  <a16:creationId xmlns:a16="http://schemas.microsoft.com/office/drawing/2014/main" id="{CCF15458-88D3-3E26-5CD9-A8F6AC1F3230}"/>
                </a:ext>
              </a:extLst>
            </p:cNvPr>
            <p:cNvSpPr txBox="1"/>
            <p:nvPr/>
          </p:nvSpPr>
          <p:spPr>
            <a:xfrm>
              <a:off x="1743094" y="3206079"/>
              <a:ext cx="3833219" cy="276037"/>
            </a:xfrm>
            <a:prstGeom prst="rect">
              <a:avLst/>
            </a:prstGeom>
          </p:spPr>
          <p:txBody>
            <a:bodyPr wrap="square" lIns="0" tIns="0" rIns="0" bIns="0" rtlCol="0" anchor="t">
              <a:spAutoFit/>
            </a:bodyPr>
            <a:lstStyle/>
            <a:p>
              <a:pPr defTabSz="812820">
                <a:lnSpc>
                  <a:spcPts val="2739"/>
                </a:lnSpc>
              </a:pPr>
              <a:r>
                <a:rPr lang="en-US" sz="2800" b="1" dirty="0" err="1">
                  <a:solidFill>
                    <a:schemeClr val="tx2">
                      <a:lumMod val="75000"/>
                    </a:schemeClr>
                  </a:solidFill>
                  <a:latin typeface="Arimo"/>
                </a:rPr>
                <a:t>Hệ</a:t>
              </a:r>
              <a:r>
                <a:rPr lang="en-US" sz="2800" b="1" dirty="0">
                  <a:solidFill>
                    <a:schemeClr val="tx2">
                      <a:lumMod val="75000"/>
                    </a:schemeClr>
                  </a:solidFill>
                  <a:latin typeface="Arimo"/>
                </a:rPr>
                <a:t> </a:t>
              </a:r>
              <a:r>
                <a:rPr lang="en-US" sz="2800" b="1" dirty="0" err="1">
                  <a:solidFill>
                    <a:schemeClr val="tx2">
                      <a:lumMod val="75000"/>
                    </a:schemeClr>
                  </a:solidFill>
                  <a:latin typeface="Arimo"/>
                </a:rPr>
                <a:t>thức</a:t>
              </a:r>
              <a:endParaRPr lang="en-US" sz="2800" b="1" dirty="0">
                <a:solidFill>
                  <a:schemeClr val="tx2">
                    <a:lumMod val="75000"/>
                  </a:schemeClr>
                </a:solidFill>
                <a:latin typeface="Arimo"/>
              </a:endParaRPr>
            </a:p>
          </p:txBody>
        </p:sp>
        <p:sp>
          <p:nvSpPr>
            <p:cNvPr id="27" name="TextBox 10" descr="n26 fb Tran Phu">
              <a:extLst>
                <a:ext uri="{FF2B5EF4-FFF2-40B4-BE49-F238E27FC236}">
                  <a16:creationId xmlns:a16="http://schemas.microsoft.com/office/drawing/2014/main" id="{D9ED9C77-87B4-A009-F90F-D62F0B7E7DBD}"/>
                </a:ext>
              </a:extLst>
            </p:cNvPr>
            <p:cNvSpPr txBox="1"/>
            <p:nvPr/>
          </p:nvSpPr>
          <p:spPr>
            <a:xfrm>
              <a:off x="959870" y="3195248"/>
              <a:ext cx="469481" cy="276037"/>
            </a:xfrm>
            <a:prstGeom prst="rect">
              <a:avLst/>
            </a:prstGeom>
          </p:spPr>
          <p:txBody>
            <a:bodyPr wrap="square" lIns="0" tIns="0" rIns="0" bIns="0" rtlCol="0" anchor="t">
              <a:spAutoFit/>
            </a:bodyPr>
            <a:lstStyle/>
            <a:p>
              <a:pPr algn="ctr" defTabSz="812820">
                <a:lnSpc>
                  <a:spcPts val="2739"/>
                </a:lnSpc>
              </a:pPr>
              <a:r>
                <a:rPr lang="en-US" sz="3200" b="1" dirty="0">
                  <a:solidFill>
                    <a:srgbClr val="FFFFFF"/>
                  </a:solidFill>
                  <a:latin typeface="Arimo Bold"/>
                </a:rPr>
                <a:t>1</a:t>
              </a:r>
            </a:p>
          </p:txBody>
        </p:sp>
      </p:grpSp>
      <p:grpSp>
        <p:nvGrpSpPr>
          <p:cNvPr id="544" name="Group 543">
            <a:extLst>
              <a:ext uri="{FF2B5EF4-FFF2-40B4-BE49-F238E27FC236}">
                <a16:creationId xmlns:a16="http://schemas.microsoft.com/office/drawing/2014/main" id="{88D440ED-0E99-22CD-5B32-72E5A773BE6A}"/>
              </a:ext>
            </a:extLst>
          </p:cNvPr>
          <p:cNvGrpSpPr/>
          <p:nvPr/>
        </p:nvGrpSpPr>
        <p:grpSpPr>
          <a:xfrm>
            <a:off x="1655103" y="5029434"/>
            <a:ext cx="6155257" cy="850113"/>
            <a:chOff x="959870" y="2957984"/>
            <a:chExt cx="4616443" cy="637585"/>
          </a:xfrm>
        </p:grpSpPr>
        <p:grpSp>
          <p:nvGrpSpPr>
            <p:cNvPr id="545" name="Group 2" descr="n26 fb Tran Phu">
              <a:extLst>
                <a:ext uri="{FF2B5EF4-FFF2-40B4-BE49-F238E27FC236}">
                  <a16:creationId xmlns:a16="http://schemas.microsoft.com/office/drawing/2014/main" id="{C1C8640E-A985-2E89-2CAE-58D963539191}"/>
                </a:ext>
              </a:extLst>
            </p:cNvPr>
            <p:cNvGrpSpPr/>
            <p:nvPr/>
          </p:nvGrpSpPr>
          <p:grpSpPr>
            <a:xfrm>
              <a:off x="959871" y="2957984"/>
              <a:ext cx="603278" cy="637585"/>
              <a:chOff x="117566" y="71468"/>
              <a:chExt cx="701443" cy="741332"/>
            </a:xfrm>
          </p:grpSpPr>
          <p:sp>
            <p:nvSpPr>
              <p:cNvPr id="557" name="Freeform 3">
                <a:extLst>
                  <a:ext uri="{FF2B5EF4-FFF2-40B4-BE49-F238E27FC236}">
                    <a16:creationId xmlns:a16="http://schemas.microsoft.com/office/drawing/2014/main" id="{650CB9E1-DDB6-C8D5-57C0-EAA805F5740C}"/>
                  </a:ext>
                </a:extLst>
              </p:cNvPr>
              <p:cNvSpPr/>
              <p:nvPr/>
            </p:nvSpPr>
            <p:spPr>
              <a:xfrm>
                <a:off x="117566" y="223464"/>
                <a:ext cx="589336" cy="58933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9CC"/>
              </a:solidFill>
            </p:spPr>
            <p:txBody>
              <a:bodyPr/>
              <a:lstStyle/>
              <a:p>
                <a:endParaRPr lang="en-US" sz="3200" b="1" dirty="0">
                  <a:solidFill>
                    <a:schemeClr val="accent4">
                      <a:lumMod val="60000"/>
                      <a:lumOff val="40000"/>
                    </a:schemeClr>
                  </a:solidFill>
                  <a:highlight>
                    <a:srgbClr val="FFFF00"/>
                  </a:highlight>
                </a:endParaRPr>
              </a:p>
            </p:txBody>
          </p:sp>
          <p:sp>
            <p:nvSpPr>
              <p:cNvPr id="558" name="TextBox 4">
                <a:extLst>
                  <a:ext uri="{FF2B5EF4-FFF2-40B4-BE49-F238E27FC236}">
                    <a16:creationId xmlns:a16="http://schemas.microsoft.com/office/drawing/2014/main" id="{D8C9F6A8-29A8-A539-50A8-467026E0780F}"/>
                  </a:ext>
                </a:extLst>
              </p:cNvPr>
              <p:cNvSpPr txBox="1"/>
              <p:nvPr/>
            </p:nvSpPr>
            <p:spPr>
              <a:xfrm>
                <a:off x="158609" y="71468"/>
                <a:ext cx="660400" cy="698500"/>
              </a:xfrm>
              <a:prstGeom prst="rect">
                <a:avLst/>
              </a:prstGeom>
            </p:spPr>
            <p:txBody>
              <a:bodyPr lIns="45156" tIns="45156" rIns="45156" bIns="45156" rtlCol="0" anchor="ctr"/>
              <a:lstStyle/>
              <a:p>
                <a:pPr algn="ctr" defTabSz="812820">
                  <a:lnSpc>
                    <a:spcPts val="2364"/>
                  </a:lnSpc>
                </a:pPr>
                <a:endParaRPr sz="3200" b="1">
                  <a:solidFill>
                    <a:prstClr val="black"/>
                  </a:solidFill>
                  <a:latin typeface="Calibri"/>
                </a:endParaRPr>
              </a:p>
            </p:txBody>
          </p:sp>
        </p:grpSp>
        <p:grpSp>
          <p:nvGrpSpPr>
            <p:cNvPr id="546" name="Group 5" descr="n26 fb Tran Phu">
              <a:extLst>
                <a:ext uri="{FF2B5EF4-FFF2-40B4-BE49-F238E27FC236}">
                  <a16:creationId xmlns:a16="http://schemas.microsoft.com/office/drawing/2014/main" id="{58D3BCE2-E247-DC58-BBC0-05B9069B1804}"/>
                </a:ext>
              </a:extLst>
            </p:cNvPr>
            <p:cNvGrpSpPr/>
            <p:nvPr/>
          </p:nvGrpSpPr>
          <p:grpSpPr>
            <a:xfrm rot="-3169221">
              <a:off x="1192742" y="2934591"/>
              <a:ext cx="240892" cy="347019"/>
              <a:chOff x="-246635" y="38099"/>
              <a:chExt cx="631009" cy="909009"/>
            </a:xfrm>
          </p:grpSpPr>
          <p:sp>
            <p:nvSpPr>
              <p:cNvPr id="554" name="Freeform 6">
                <a:extLst>
                  <a:ext uri="{FF2B5EF4-FFF2-40B4-BE49-F238E27FC236}">
                    <a16:creationId xmlns:a16="http://schemas.microsoft.com/office/drawing/2014/main" id="{B5C0BD34-01E0-3D32-BE1E-EAF9F194454B}"/>
                  </a:ext>
                </a:extLst>
              </p:cNvPr>
              <p:cNvSpPr/>
              <p:nvPr/>
            </p:nvSpPr>
            <p:spPr>
              <a:xfrm>
                <a:off x="-246635" y="273566"/>
                <a:ext cx="351470" cy="673542"/>
              </a:xfrm>
              <a:custGeom>
                <a:avLst/>
                <a:gdLst/>
                <a:ahLst/>
                <a:cxnLst/>
                <a:rect l="l" t="t" r="r" b="b"/>
                <a:pathLst>
                  <a:path w="424137" h="812800">
                    <a:moveTo>
                      <a:pt x="212069" y="0"/>
                    </a:moveTo>
                    <a:cubicBezTo>
                      <a:pt x="94946" y="0"/>
                      <a:pt x="0" y="181951"/>
                      <a:pt x="0" y="406400"/>
                    </a:cubicBezTo>
                    <a:cubicBezTo>
                      <a:pt x="0" y="630849"/>
                      <a:pt x="94946" y="812800"/>
                      <a:pt x="212069" y="812800"/>
                    </a:cubicBezTo>
                    <a:cubicBezTo>
                      <a:pt x="329191" y="812800"/>
                      <a:pt x="424137" y="630849"/>
                      <a:pt x="424137" y="406400"/>
                    </a:cubicBezTo>
                    <a:cubicBezTo>
                      <a:pt x="424137" y="181951"/>
                      <a:pt x="329191" y="0"/>
                      <a:pt x="212069" y="0"/>
                    </a:cubicBezTo>
                    <a:close/>
                  </a:path>
                </a:pathLst>
              </a:custGeom>
              <a:solidFill>
                <a:srgbClr val="FFFFFF"/>
              </a:solidFill>
            </p:spPr>
            <p:txBody>
              <a:bodyPr/>
              <a:lstStyle/>
              <a:p>
                <a:endParaRPr lang="en-US" sz="3200" b="1"/>
              </a:p>
            </p:txBody>
          </p:sp>
          <p:sp>
            <p:nvSpPr>
              <p:cNvPr id="555" name="TextBox 7">
                <a:extLst>
                  <a:ext uri="{FF2B5EF4-FFF2-40B4-BE49-F238E27FC236}">
                    <a16:creationId xmlns:a16="http://schemas.microsoft.com/office/drawing/2014/main" id="{97B1AC3D-76BD-563D-A73E-A737FB01F53A}"/>
                  </a:ext>
                </a:extLst>
              </p:cNvPr>
              <p:cNvSpPr txBox="1"/>
              <p:nvPr/>
            </p:nvSpPr>
            <p:spPr>
              <a:xfrm>
                <a:off x="39764" y="38099"/>
                <a:ext cx="344610" cy="698499"/>
              </a:xfrm>
              <a:prstGeom prst="rect">
                <a:avLst/>
              </a:prstGeom>
            </p:spPr>
            <p:txBody>
              <a:bodyPr lIns="45156" tIns="45156" rIns="45156" bIns="45156" rtlCol="0" anchor="ctr"/>
              <a:lstStyle/>
              <a:p>
                <a:pPr algn="ctr" defTabSz="812820">
                  <a:lnSpc>
                    <a:spcPts val="2364"/>
                  </a:lnSpc>
                </a:pPr>
                <a:endParaRPr sz="3200" b="1" dirty="0">
                  <a:solidFill>
                    <a:prstClr val="black"/>
                  </a:solidFill>
                  <a:latin typeface="Calibri"/>
                </a:endParaRPr>
              </a:p>
            </p:txBody>
          </p:sp>
        </p:grpSp>
        <p:sp>
          <p:nvSpPr>
            <p:cNvPr id="550" name="TextBox 8" descr="n26 fb Tran Phu">
              <a:extLst>
                <a:ext uri="{FF2B5EF4-FFF2-40B4-BE49-F238E27FC236}">
                  <a16:creationId xmlns:a16="http://schemas.microsoft.com/office/drawing/2014/main" id="{061B72BD-3E9C-8606-CE17-7BA01D6169CA}"/>
                </a:ext>
              </a:extLst>
            </p:cNvPr>
            <p:cNvSpPr txBox="1"/>
            <p:nvPr/>
          </p:nvSpPr>
          <p:spPr>
            <a:xfrm>
              <a:off x="1743094" y="3206079"/>
              <a:ext cx="3833219" cy="276037"/>
            </a:xfrm>
            <a:prstGeom prst="rect">
              <a:avLst/>
            </a:prstGeom>
          </p:spPr>
          <p:txBody>
            <a:bodyPr wrap="square" lIns="0" tIns="0" rIns="0" bIns="0" rtlCol="0" anchor="t">
              <a:spAutoFit/>
            </a:bodyPr>
            <a:lstStyle/>
            <a:p>
              <a:pPr defTabSz="812820">
                <a:lnSpc>
                  <a:spcPts val="2739"/>
                </a:lnSpc>
              </a:pPr>
              <a:r>
                <a:rPr lang="en-US" sz="2800" b="1" dirty="0" err="1">
                  <a:solidFill>
                    <a:schemeClr val="tx2">
                      <a:lumMod val="75000"/>
                    </a:schemeClr>
                  </a:solidFill>
                  <a:latin typeface="Arimo"/>
                </a:rPr>
                <a:t>Định</a:t>
              </a:r>
              <a:r>
                <a:rPr lang="en-US" sz="2800" b="1" dirty="0">
                  <a:solidFill>
                    <a:schemeClr val="tx2">
                      <a:lumMod val="75000"/>
                    </a:schemeClr>
                  </a:solidFill>
                  <a:latin typeface="Arimo"/>
                </a:rPr>
                <a:t> </a:t>
              </a:r>
              <a:r>
                <a:rPr lang="en-US" sz="2800" b="1" dirty="0" err="1">
                  <a:solidFill>
                    <a:schemeClr val="tx2">
                      <a:lumMod val="75000"/>
                    </a:schemeClr>
                  </a:solidFill>
                  <a:latin typeface="Arimo"/>
                </a:rPr>
                <a:t>nghĩa</a:t>
              </a:r>
              <a:endParaRPr lang="en-US" sz="2800" b="1" dirty="0">
                <a:solidFill>
                  <a:schemeClr val="tx2">
                    <a:lumMod val="75000"/>
                  </a:schemeClr>
                </a:solidFill>
                <a:latin typeface="Arimo"/>
              </a:endParaRPr>
            </a:p>
          </p:txBody>
        </p:sp>
        <p:sp>
          <p:nvSpPr>
            <p:cNvPr id="552" name="TextBox 10" descr="n26 fb Tran Phu">
              <a:extLst>
                <a:ext uri="{FF2B5EF4-FFF2-40B4-BE49-F238E27FC236}">
                  <a16:creationId xmlns:a16="http://schemas.microsoft.com/office/drawing/2014/main" id="{24F12809-8B6A-526E-344C-67C255808E45}"/>
                </a:ext>
              </a:extLst>
            </p:cNvPr>
            <p:cNvSpPr txBox="1"/>
            <p:nvPr/>
          </p:nvSpPr>
          <p:spPr>
            <a:xfrm>
              <a:off x="959870" y="3195248"/>
              <a:ext cx="469481" cy="276037"/>
            </a:xfrm>
            <a:prstGeom prst="rect">
              <a:avLst/>
            </a:prstGeom>
          </p:spPr>
          <p:txBody>
            <a:bodyPr wrap="square" lIns="0" tIns="0" rIns="0" bIns="0" rtlCol="0" anchor="t">
              <a:spAutoFit/>
            </a:bodyPr>
            <a:lstStyle/>
            <a:p>
              <a:pPr algn="ctr" defTabSz="812820">
                <a:lnSpc>
                  <a:spcPts val="2739"/>
                </a:lnSpc>
              </a:pPr>
              <a:r>
                <a:rPr lang="en-US" sz="3200" b="1" dirty="0">
                  <a:solidFill>
                    <a:srgbClr val="FFFFFF"/>
                  </a:solidFill>
                  <a:latin typeface="Arimo Bold"/>
                </a:rPr>
                <a:t>2</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53"/>
                                        </p:tgtEl>
                                        <p:attrNameLst>
                                          <p:attrName>style.visibility</p:attrName>
                                        </p:attrNameLst>
                                      </p:cBhvr>
                                      <p:to>
                                        <p:strVal val="visible"/>
                                      </p:to>
                                    </p:set>
                                    <p:animEffect transition="in" filter="fade">
                                      <p:cBhvr>
                                        <p:cTn id="7" dur="1000"/>
                                        <p:tgtEl>
                                          <p:spTgt spid="553"/>
                                        </p:tgtEl>
                                      </p:cBhvr>
                                    </p:animEffect>
                                    <p:anim calcmode="lin" valueType="num">
                                      <p:cBhvr>
                                        <p:cTn id="8" dur="1000" fill="hold"/>
                                        <p:tgtEl>
                                          <p:spTgt spid="553"/>
                                        </p:tgtEl>
                                        <p:attrNameLst>
                                          <p:attrName>ppt_x</p:attrName>
                                        </p:attrNameLst>
                                      </p:cBhvr>
                                      <p:tavLst>
                                        <p:tav tm="0">
                                          <p:val>
                                            <p:strVal val="#ppt_x"/>
                                          </p:val>
                                        </p:tav>
                                        <p:tav tm="100000">
                                          <p:val>
                                            <p:strVal val="#ppt_x"/>
                                          </p:val>
                                        </p:tav>
                                      </p:tavLst>
                                    </p:anim>
                                    <p:anim calcmode="lin" valueType="num">
                                      <p:cBhvr>
                                        <p:cTn id="9" dur="1000" fill="hold"/>
                                        <p:tgtEl>
                                          <p:spTgt spid="55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49"/>
                                        </p:tgtEl>
                                        <p:attrNameLst>
                                          <p:attrName>style.visibility</p:attrName>
                                        </p:attrNameLst>
                                      </p:cBhvr>
                                      <p:to>
                                        <p:strVal val="visible"/>
                                      </p:to>
                                    </p:set>
                                    <p:animEffect transition="in" filter="fade">
                                      <p:cBhvr>
                                        <p:cTn id="12" dur="1000"/>
                                        <p:tgtEl>
                                          <p:spTgt spid="549"/>
                                        </p:tgtEl>
                                      </p:cBhvr>
                                    </p:animEffect>
                                    <p:anim calcmode="lin" valueType="num">
                                      <p:cBhvr>
                                        <p:cTn id="13" dur="1000" fill="hold"/>
                                        <p:tgtEl>
                                          <p:spTgt spid="549"/>
                                        </p:tgtEl>
                                        <p:attrNameLst>
                                          <p:attrName>ppt_x</p:attrName>
                                        </p:attrNameLst>
                                      </p:cBhvr>
                                      <p:tavLst>
                                        <p:tav tm="0">
                                          <p:val>
                                            <p:strVal val="#ppt_x"/>
                                          </p:val>
                                        </p:tav>
                                        <p:tav tm="100000">
                                          <p:val>
                                            <p:strVal val="#ppt_x"/>
                                          </p:val>
                                        </p:tav>
                                      </p:tavLst>
                                    </p:anim>
                                    <p:anim calcmode="lin" valueType="num">
                                      <p:cBhvr>
                                        <p:cTn id="14" dur="1000" fill="hold"/>
                                        <p:tgtEl>
                                          <p:spTgt spid="54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556"/>
                                        </p:tgtEl>
                                        <p:attrNameLst>
                                          <p:attrName>style.visibility</p:attrName>
                                        </p:attrNameLst>
                                      </p:cBhvr>
                                      <p:to>
                                        <p:strVal val="visible"/>
                                      </p:to>
                                    </p:set>
                                    <p:animEffect transition="in" filter="fade">
                                      <p:cBhvr>
                                        <p:cTn id="25" dur="1000"/>
                                        <p:tgtEl>
                                          <p:spTgt spid="556"/>
                                        </p:tgtEl>
                                      </p:cBhvr>
                                    </p:animEffect>
                                    <p:anim calcmode="lin" valueType="num">
                                      <p:cBhvr>
                                        <p:cTn id="26" dur="1000" fill="hold"/>
                                        <p:tgtEl>
                                          <p:spTgt spid="556"/>
                                        </p:tgtEl>
                                        <p:attrNameLst>
                                          <p:attrName>ppt_x</p:attrName>
                                        </p:attrNameLst>
                                      </p:cBhvr>
                                      <p:tavLst>
                                        <p:tav tm="0">
                                          <p:val>
                                            <p:strVal val="#ppt_x"/>
                                          </p:val>
                                        </p:tav>
                                        <p:tav tm="100000">
                                          <p:val>
                                            <p:strVal val="#ppt_x"/>
                                          </p:val>
                                        </p:tav>
                                      </p:tavLst>
                                    </p:anim>
                                    <p:anim calcmode="lin" valueType="num">
                                      <p:cBhvr>
                                        <p:cTn id="27" dur="1000" fill="hold"/>
                                        <p:tgtEl>
                                          <p:spTgt spid="556"/>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548"/>
                                        </p:tgtEl>
                                        <p:attrNameLst>
                                          <p:attrName>style.visibility</p:attrName>
                                        </p:attrNameLst>
                                      </p:cBhvr>
                                      <p:to>
                                        <p:strVal val="visible"/>
                                      </p:to>
                                    </p:set>
                                    <p:animEffect transition="in" filter="fade">
                                      <p:cBhvr>
                                        <p:cTn id="30" dur="1000"/>
                                        <p:tgtEl>
                                          <p:spTgt spid="548"/>
                                        </p:tgtEl>
                                      </p:cBhvr>
                                    </p:animEffect>
                                    <p:anim calcmode="lin" valueType="num">
                                      <p:cBhvr>
                                        <p:cTn id="31" dur="1000" fill="hold"/>
                                        <p:tgtEl>
                                          <p:spTgt spid="548"/>
                                        </p:tgtEl>
                                        <p:attrNameLst>
                                          <p:attrName>ppt_x</p:attrName>
                                        </p:attrNameLst>
                                      </p:cBhvr>
                                      <p:tavLst>
                                        <p:tav tm="0">
                                          <p:val>
                                            <p:strVal val="#ppt_x"/>
                                          </p:val>
                                        </p:tav>
                                        <p:tav tm="100000">
                                          <p:val>
                                            <p:strVal val="#ppt_x"/>
                                          </p:val>
                                        </p:tav>
                                      </p:tavLst>
                                    </p:anim>
                                    <p:anim calcmode="lin" valueType="num">
                                      <p:cBhvr>
                                        <p:cTn id="32" dur="1000" fill="hold"/>
                                        <p:tgtEl>
                                          <p:spTgt spid="548"/>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2"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 grpId="0" animBg="1"/>
      <p:bldP spid="549" grpId="0" animBg="1"/>
      <p:bldP spid="553" grpId="0"/>
      <p:bldP spid="556" grpId="0"/>
      <p:bldP spid="2"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n26 fb Tran Phu">
            <a:extLst>
              <a:ext uri="{FF2B5EF4-FFF2-40B4-BE49-F238E27FC236}">
                <a16:creationId xmlns:a16="http://schemas.microsoft.com/office/drawing/2014/main" id="{E4F56400-7090-D96E-33B6-12CE5851BF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33001"/>
            <a:ext cx="2423886" cy="172499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n26 fb Tran Phu">
            <a:extLst>
              <a:ext uri="{FF2B5EF4-FFF2-40B4-BE49-F238E27FC236}">
                <a16:creationId xmlns:a16="http://schemas.microsoft.com/office/drawing/2014/main" id="{7A2D86CB-8DDA-9E6E-594A-FAF8FCE0EE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794" y="1074746"/>
            <a:ext cx="7699829" cy="5935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61140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applause.wav"/>
          </p:stSnd>
        </p:sndAc>
      </p:transition>
    </mc:Choice>
    <mc:Fallback xmlns="">
      <p:transition spd="slow">
        <p:fade/>
        <p:sndAc>
          <p:stSnd>
            <p:snd r:embed="rId5" name="applause.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n26 fb Tran Phu">
            <a:extLst>
              <a:ext uri="{FF2B5EF4-FFF2-40B4-BE49-F238E27FC236}">
                <a16:creationId xmlns:a16="http://schemas.microsoft.com/office/drawing/2014/main" id="{DF9EED90-D6B8-AD56-6958-6582A4EEA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5976" y="4961436"/>
            <a:ext cx="2097741" cy="1966632"/>
          </a:xfrm>
          <a:prstGeom prst="rect">
            <a:avLst/>
          </a:prstGeom>
        </p:spPr>
      </p:pic>
      <p:sp>
        <p:nvSpPr>
          <p:cNvPr id="5" name="Rectangle: Folded Corner 4">
            <a:extLst>
              <a:ext uri="{FF2B5EF4-FFF2-40B4-BE49-F238E27FC236}">
                <a16:creationId xmlns:a16="http://schemas.microsoft.com/office/drawing/2014/main" id="{3352FDE9-A4C7-4E3C-89AD-EB4CECAFD2F4}"/>
              </a:ext>
            </a:extLst>
          </p:cNvPr>
          <p:cNvSpPr/>
          <p:nvPr/>
        </p:nvSpPr>
        <p:spPr>
          <a:xfrm>
            <a:off x="-1" y="0"/>
            <a:ext cx="12192001" cy="1044654"/>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5" name="Rectangle: Folded Corner 14">
            <a:extLst>
              <a:ext uri="{FF2B5EF4-FFF2-40B4-BE49-F238E27FC236}">
                <a16:creationId xmlns:a16="http://schemas.microsoft.com/office/drawing/2014/main" id="{C6B21974-883F-41C9-935D-A9E306899C53}"/>
              </a:ext>
            </a:extLst>
          </p:cNvPr>
          <p:cNvSpPr/>
          <p:nvPr/>
        </p:nvSpPr>
        <p:spPr>
          <a:xfrm rot="5400000">
            <a:off x="-1114402" y="2143751"/>
            <a:ext cx="5828651" cy="3599848"/>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8" name="TextBox 17" descr="n26 fb Tran Phu">
            <a:extLst>
              <a:ext uri="{FF2B5EF4-FFF2-40B4-BE49-F238E27FC236}">
                <a16:creationId xmlns:a16="http://schemas.microsoft.com/office/drawing/2014/main" id="{FF63DAC3-4A58-455A-9507-FDE598F46DE3}"/>
              </a:ext>
            </a:extLst>
          </p:cNvPr>
          <p:cNvSpPr txBox="1"/>
          <p:nvPr/>
        </p:nvSpPr>
        <p:spPr>
          <a:xfrm>
            <a:off x="1028619" y="106019"/>
            <a:ext cx="10134759" cy="923330"/>
          </a:xfrm>
          <a:prstGeom prst="rect">
            <a:avLst/>
          </a:prstGeom>
          <a:noFill/>
        </p:spPr>
        <p:txBody>
          <a:bodyPr wrap="square" rtlCol="0">
            <a:spAutoFit/>
          </a:bodyPr>
          <a:lstStyle/>
          <a:p>
            <a:pPr>
              <a:defRPr/>
            </a:pPr>
            <a:r>
              <a:rPr kumimoji="0" lang="en-US" sz="5400" b="0" i="0" u="none" strike="noStrike" kern="1200" cap="none" spc="0" normalizeH="0" baseline="0" noProof="0" dirty="0">
                <a:ln>
                  <a:noFill/>
                </a:ln>
                <a:solidFill>
                  <a:schemeClr val="bg1"/>
                </a:solidFill>
                <a:effectLst/>
                <a:uLnTx/>
                <a:uFillTx/>
                <a:latin typeface="Bahnschrift SemiBold" panose="020B0502040204020203" pitchFamily="34" charset="0"/>
              </a:rPr>
              <a:t>BÀI </a:t>
            </a:r>
            <a:r>
              <a:rPr kumimoji="0" lang="vi-VN" sz="5400" b="0" i="0" u="none" strike="noStrike" kern="1200" cap="none" spc="0" normalizeH="0" baseline="0" noProof="0" dirty="0">
                <a:ln>
                  <a:noFill/>
                </a:ln>
                <a:solidFill>
                  <a:schemeClr val="bg1"/>
                </a:solidFill>
                <a:effectLst/>
                <a:uLnTx/>
                <a:uFillTx/>
                <a:latin typeface="Bahnschrift SemiBold" panose="020B0502040204020203" pitchFamily="34" charset="0"/>
              </a:rPr>
              <a:t>5: </a:t>
            </a:r>
            <a:r>
              <a:rPr lang="en-US" sz="5400" b="1" dirty="0">
                <a:solidFill>
                  <a:schemeClr val="bg1"/>
                </a:solidFill>
                <a:latin typeface="Bahnschrift SemiBold" panose="020B0502040204020203" pitchFamily="34" charset="0"/>
                <a:ea typeface="Cambria" panose="02040503050406030204" pitchFamily="18" charset="0"/>
              </a:rPr>
              <a:t>NHIỆT NÓNG CHẢY RIÊNG</a:t>
            </a:r>
          </a:p>
        </p:txBody>
      </p:sp>
      <p:sp>
        <p:nvSpPr>
          <p:cNvPr id="21" name="TextBox 20" descr="n26 fb Tran Phu">
            <a:extLst>
              <a:ext uri="{FF2B5EF4-FFF2-40B4-BE49-F238E27FC236}">
                <a16:creationId xmlns:a16="http://schemas.microsoft.com/office/drawing/2014/main" id="{2765BE00-0609-4D8F-B4C5-AF959E305E3F}"/>
              </a:ext>
            </a:extLst>
          </p:cNvPr>
          <p:cNvSpPr txBox="1"/>
          <p:nvPr/>
        </p:nvSpPr>
        <p:spPr>
          <a:xfrm>
            <a:off x="293616" y="1841397"/>
            <a:ext cx="3091349" cy="954107"/>
          </a:xfrm>
          <a:prstGeom prst="rect">
            <a:avLst/>
          </a:prstGeom>
          <a:noFill/>
        </p:spPr>
        <p:txBody>
          <a:bodyPr wrap="square" rtlCol="0">
            <a:spAutoFit/>
          </a:bodyPr>
          <a:lstStyle/>
          <a:p>
            <a:pPr algn="ctr"/>
            <a:r>
              <a:rPr lang="vi-VN" sz="2800" b="1" dirty="0">
                <a:solidFill>
                  <a:srgbClr val="FF0000"/>
                </a:solidFill>
                <a:latin typeface="#9Slide03 BoosterNextFYBlack" panose="02000A03000000020004" pitchFamily="2" charset="0"/>
                <a:cs typeface="Calibri" panose="020F0502020204030204" pitchFamily="34" charset="0"/>
              </a:rPr>
              <a:t>I. </a:t>
            </a:r>
            <a:r>
              <a:rPr lang="en-US" sz="2800" b="1" dirty="0">
                <a:solidFill>
                  <a:srgbClr val="FF0000"/>
                </a:solidFill>
                <a:latin typeface="#9Slide03 BoosterNextFYBlack" panose="02000A03000000020004" pitchFamily="2" charset="0"/>
                <a:cs typeface="Calibri" panose="020F0502020204030204" pitchFamily="34" charset="0"/>
              </a:rPr>
              <a:t>KHÁI NIỆM NHIỆT NÓNG CHẢY RIÊNG</a:t>
            </a:r>
            <a:endParaRPr lang="vi-VN" sz="2800" b="1" dirty="0">
              <a:solidFill>
                <a:srgbClr val="FF0000"/>
              </a:solidFill>
              <a:latin typeface="#9Slide03 BoosterNextFYBlack" panose="02000A03000000020004" pitchFamily="2" charset="0"/>
              <a:cs typeface="Calibri" panose="020F0502020204030204" pitchFamily="34" charset="0"/>
            </a:endParaRPr>
          </a:p>
        </p:txBody>
      </p:sp>
      <p:sp>
        <p:nvSpPr>
          <p:cNvPr id="25" name="TextBox 24">
            <a:extLst>
              <a:ext uri="{FF2B5EF4-FFF2-40B4-BE49-F238E27FC236}">
                <a16:creationId xmlns:a16="http://schemas.microsoft.com/office/drawing/2014/main" id="{F686507C-99B1-4EEA-92D1-B665DD4256CE}"/>
              </a:ext>
            </a:extLst>
          </p:cNvPr>
          <p:cNvSpPr txBox="1"/>
          <p:nvPr/>
        </p:nvSpPr>
        <p:spPr>
          <a:xfrm>
            <a:off x="617702" y="2963700"/>
            <a:ext cx="2194509"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rgbClr val="FF0000"/>
                </a:solidFill>
                <a:effectLst/>
                <a:latin typeface="Arimo"/>
              </a:rPr>
              <a:t>1. </a:t>
            </a:r>
            <a:r>
              <a:rPr lang="en-US" sz="2800" b="1" kern="1200" dirty="0" err="1">
                <a:solidFill>
                  <a:srgbClr val="FF0000"/>
                </a:solidFill>
                <a:effectLst/>
                <a:latin typeface="Arimo"/>
              </a:rPr>
              <a:t>Hệ</a:t>
            </a:r>
            <a:r>
              <a:rPr lang="en-US" sz="2800" b="1" kern="1200" dirty="0">
                <a:solidFill>
                  <a:srgbClr val="FF0000"/>
                </a:solidFill>
                <a:effectLst/>
                <a:latin typeface="Arimo"/>
              </a:rPr>
              <a:t> </a:t>
            </a:r>
            <a:r>
              <a:rPr lang="en-US" sz="2800" b="1" kern="1200" dirty="0" err="1">
                <a:solidFill>
                  <a:srgbClr val="FF0000"/>
                </a:solidFill>
                <a:effectLst/>
                <a:latin typeface="Arimo"/>
              </a:rPr>
              <a:t>thức</a:t>
            </a:r>
            <a:endParaRPr lang="en-US" dirty="0">
              <a:solidFill>
                <a:srgbClr val="FF0000"/>
              </a:solidFill>
              <a:effectLst/>
            </a:endParaRPr>
          </a:p>
        </p:txBody>
      </p:sp>
      <p:sp>
        <p:nvSpPr>
          <p:cNvPr id="29" name="TextBox 28">
            <a:extLst>
              <a:ext uri="{FF2B5EF4-FFF2-40B4-BE49-F238E27FC236}">
                <a16:creationId xmlns:a16="http://schemas.microsoft.com/office/drawing/2014/main" id="{C5937124-EEBE-47A6-80C4-5E736951838A}"/>
              </a:ext>
            </a:extLst>
          </p:cNvPr>
          <p:cNvSpPr txBox="1"/>
          <p:nvPr/>
        </p:nvSpPr>
        <p:spPr>
          <a:xfrm>
            <a:off x="617702" y="3722386"/>
            <a:ext cx="2507380"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2. </a:t>
            </a:r>
            <a:r>
              <a:rPr lang="en-US" sz="2800" b="1" kern="1200" dirty="0" err="1">
                <a:solidFill>
                  <a:schemeClr val="bg1"/>
                </a:solidFill>
                <a:effectLst/>
                <a:latin typeface="Arimo"/>
              </a:rPr>
              <a:t>Định</a:t>
            </a:r>
            <a:r>
              <a:rPr lang="en-US" sz="2800" b="1" kern="1200" dirty="0">
                <a:solidFill>
                  <a:schemeClr val="bg1"/>
                </a:solidFill>
                <a:effectLst/>
                <a:latin typeface="Arimo"/>
              </a:rPr>
              <a:t> </a:t>
            </a:r>
            <a:r>
              <a:rPr lang="en-US" sz="2800" b="1" kern="1200" dirty="0" err="1">
                <a:solidFill>
                  <a:schemeClr val="bg1"/>
                </a:solidFill>
                <a:effectLst/>
                <a:latin typeface="Arimo"/>
              </a:rPr>
              <a:t>nghĩa</a:t>
            </a:r>
            <a:endParaRPr lang="en-US" dirty="0">
              <a:solidFill>
                <a:schemeClr val="bg1"/>
              </a:solidFill>
              <a:effectLst/>
            </a:endParaRPr>
          </a:p>
        </p:txBody>
      </p:sp>
      <p:sp>
        <p:nvSpPr>
          <p:cNvPr id="35" name="TextBox 34">
            <a:extLst>
              <a:ext uri="{FF2B5EF4-FFF2-40B4-BE49-F238E27FC236}">
                <a16:creationId xmlns:a16="http://schemas.microsoft.com/office/drawing/2014/main" id="{7C88B340-CB17-4EF7-8736-92A77EFE68FE}"/>
              </a:ext>
            </a:extLst>
          </p:cNvPr>
          <p:cNvSpPr txBox="1"/>
          <p:nvPr/>
        </p:nvSpPr>
        <p:spPr>
          <a:xfrm>
            <a:off x="150851" y="4529935"/>
            <a:ext cx="3376880" cy="1384995"/>
          </a:xfrm>
          <a:prstGeom prst="rect">
            <a:avLst/>
          </a:prstGeom>
          <a:noFill/>
        </p:spPr>
        <p:txBody>
          <a:bodyPr wrap="square">
            <a:spAutoFit/>
          </a:bodyPr>
          <a:lstStyle/>
          <a:p>
            <a:pPr marL="0" algn="ctr" rtl="0" eaLnBrk="1" latinLnBrk="0" hangingPunct="1">
              <a:spcBef>
                <a:spcPts val="0"/>
              </a:spcBef>
              <a:spcAft>
                <a:spcPts val="0"/>
              </a:spcAft>
            </a:pPr>
            <a:r>
              <a:rPr lang="vi-VN" sz="2800" b="1" kern="1200" dirty="0">
                <a:solidFill>
                  <a:schemeClr val="bg1"/>
                </a:solidFill>
                <a:effectLst/>
                <a:latin typeface="#9Slide03 BoosterNextFYBlack" panose="02000A03000000020004"/>
                <a:cs typeface="Calibri" panose="020F0502020204030204" pitchFamily="34" charset="0"/>
              </a:rPr>
              <a:t>II. </a:t>
            </a:r>
            <a:r>
              <a:rPr lang="en-US" sz="2800" b="1" kern="1200" dirty="0">
                <a:solidFill>
                  <a:schemeClr val="bg1"/>
                </a:solidFill>
                <a:effectLst/>
                <a:latin typeface="#9Slide03 BoosterNextFYBlack" panose="02000A03000000020004"/>
                <a:cs typeface="Calibri" panose="020F0502020204030204" pitchFamily="34" charset="0"/>
              </a:rPr>
              <a:t>THỰC HÀNH ĐO NHIỆT NÓNG CHẢY RIÊNG CỦA NƯỚC ĐÁ</a:t>
            </a:r>
            <a:endParaRPr lang="en-US" dirty="0">
              <a:solidFill>
                <a:schemeClr val="bg1"/>
              </a:solidFill>
              <a:effectLst/>
            </a:endParaRPr>
          </a:p>
        </p:txBody>
      </p:sp>
      <p:sp>
        <p:nvSpPr>
          <p:cNvPr id="42" name="TextBox 41" descr="n26 fb Tran Phu">
            <a:extLst>
              <a:ext uri="{FF2B5EF4-FFF2-40B4-BE49-F238E27FC236}">
                <a16:creationId xmlns:a16="http://schemas.microsoft.com/office/drawing/2014/main" id="{914DFD15-491F-4ABE-847B-4529C434F118}"/>
              </a:ext>
            </a:extLst>
          </p:cNvPr>
          <p:cNvSpPr txBox="1"/>
          <p:nvPr/>
        </p:nvSpPr>
        <p:spPr>
          <a:xfrm>
            <a:off x="3739136" y="1056494"/>
            <a:ext cx="7475710" cy="492443"/>
          </a:xfrm>
          <a:prstGeom prst="rect">
            <a:avLst/>
          </a:prstGeom>
          <a:noFill/>
        </p:spPr>
        <p:txBody>
          <a:bodyPr wrap="square">
            <a:spAutoFit/>
          </a:bodyPr>
          <a:lstStyle/>
          <a:p>
            <a:r>
              <a:rPr lang="vi-VN" sz="2600" b="1" i="1" dirty="0">
                <a:effectLst/>
                <a:latin typeface="Times New Roman" panose="02020603050405020304" pitchFamily="18" charset="0"/>
                <a:ea typeface="Times New Roman" panose="02020603050405020304" pitchFamily="18" charset="0"/>
              </a:rPr>
              <a:t>I. KHÁI NIỆM NHIỆT NÓNG CHẢY RIÊNG</a:t>
            </a:r>
            <a:endParaRPr lang="vi-VN" sz="2600" dirty="0">
              <a:effectLst/>
              <a:latin typeface="Times New Roman" panose="02020603050405020304" pitchFamily="18" charset="0"/>
              <a:ea typeface="Times New Roman" panose="02020603050405020304" pitchFamily="18" charset="0"/>
            </a:endParaRPr>
          </a:p>
        </p:txBody>
      </p:sp>
      <p:sp>
        <p:nvSpPr>
          <p:cNvPr id="43" name="TextBox 42" descr="n26 fb Tran Phu">
            <a:extLst>
              <a:ext uri="{FF2B5EF4-FFF2-40B4-BE49-F238E27FC236}">
                <a16:creationId xmlns:a16="http://schemas.microsoft.com/office/drawing/2014/main" id="{7E3501DA-7DCF-49B0-B96C-5DF0A6169587}"/>
              </a:ext>
            </a:extLst>
          </p:cNvPr>
          <p:cNvSpPr txBox="1"/>
          <p:nvPr/>
        </p:nvSpPr>
        <p:spPr>
          <a:xfrm>
            <a:off x="3799144" y="1474025"/>
            <a:ext cx="7795956" cy="892552"/>
          </a:xfrm>
          <a:prstGeom prst="rect">
            <a:avLst/>
          </a:prstGeom>
          <a:noFill/>
        </p:spPr>
        <p:txBody>
          <a:bodyPr wrap="square">
            <a:spAutoFit/>
          </a:bodyPr>
          <a:lstStyle/>
          <a:p>
            <a:r>
              <a:rPr lang="vi-VN" sz="2600" b="1" i="1" dirty="0">
                <a:effectLst/>
                <a:latin typeface="Cambria" panose="02040503050406030204" pitchFamily="18" charset="0"/>
                <a:ea typeface="Cambria" panose="02040503050406030204" pitchFamily="18" charset="0"/>
              </a:rPr>
              <a:t>1. </a:t>
            </a:r>
            <a:r>
              <a:rPr lang="en-US" sz="2600" b="1" i="1" dirty="0" err="1">
                <a:latin typeface="Cambria" panose="02040503050406030204" pitchFamily="18" charset="0"/>
                <a:ea typeface="Cambria" panose="02040503050406030204" pitchFamily="18" charset="0"/>
              </a:rPr>
              <a:t>Hệ</a:t>
            </a:r>
            <a:r>
              <a:rPr lang="vi-VN" sz="2600" b="1" i="1" dirty="0">
                <a:effectLst/>
                <a:latin typeface="Cambria" panose="02040503050406030204" pitchFamily="18" charset="0"/>
                <a:ea typeface="Cambria" panose="02040503050406030204" pitchFamily="18" charset="0"/>
              </a:rPr>
              <a:t> thức tính nhiệt lượng trong quá trình truyền nhiệt</a:t>
            </a:r>
            <a:r>
              <a:rPr lang="en-US" sz="2600" b="1" i="1" dirty="0">
                <a:effectLst/>
                <a:latin typeface="Cambria" panose="02040503050406030204" pitchFamily="18" charset="0"/>
                <a:ea typeface="Cambria" panose="02040503050406030204" pitchFamily="18" charset="0"/>
              </a:rPr>
              <a:t> </a:t>
            </a:r>
            <a:r>
              <a:rPr lang="en-US" sz="2600" b="1" i="1" dirty="0" err="1">
                <a:effectLst/>
                <a:latin typeface="Cambria" panose="02040503050406030204" pitchFamily="18" charset="0"/>
                <a:ea typeface="Cambria" panose="02040503050406030204" pitchFamily="18" charset="0"/>
              </a:rPr>
              <a:t>để</a:t>
            </a:r>
            <a:r>
              <a:rPr lang="en-US" sz="2600" b="1" i="1" dirty="0">
                <a:effectLst/>
                <a:latin typeface="Cambria" panose="02040503050406030204" pitchFamily="18" charset="0"/>
                <a:ea typeface="Cambria" panose="02040503050406030204" pitchFamily="18" charset="0"/>
              </a:rPr>
              <a:t> </a:t>
            </a:r>
            <a:r>
              <a:rPr lang="en-US" sz="2600" b="1" i="1" dirty="0" err="1">
                <a:effectLst/>
                <a:latin typeface="Cambria" panose="02040503050406030204" pitchFamily="18" charset="0"/>
                <a:ea typeface="Cambria" panose="02040503050406030204" pitchFamily="18" charset="0"/>
              </a:rPr>
              <a:t>làm</a:t>
            </a:r>
            <a:r>
              <a:rPr lang="en-US" sz="2600" b="1" i="1" dirty="0">
                <a:effectLst/>
                <a:latin typeface="Cambria" panose="02040503050406030204" pitchFamily="18" charset="0"/>
                <a:ea typeface="Cambria" panose="02040503050406030204" pitchFamily="18" charset="0"/>
              </a:rPr>
              <a:t> </a:t>
            </a:r>
            <a:r>
              <a:rPr lang="en-US" sz="2600" b="1" i="1" dirty="0" err="1">
                <a:effectLst/>
                <a:latin typeface="Cambria" panose="02040503050406030204" pitchFamily="18" charset="0"/>
                <a:ea typeface="Cambria" panose="02040503050406030204" pitchFamily="18" charset="0"/>
              </a:rPr>
              <a:t>vật</a:t>
            </a:r>
            <a:r>
              <a:rPr lang="en-US" sz="2600" b="1" i="1" dirty="0">
                <a:effectLst/>
                <a:latin typeface="Cambria" panose="02040503050406030204" pitchFamily="18" charset="0"/>
                <a:ea typeface="Cambria" panose="02040503050406030204" pitchFamily="18" charset="0"/>
              </a:rPr>
              <a:t> </a:t>
            </a:r>
            <a:r>
              <a:rPr lang="en-US" sz="2600" b="1" i="1" dirty="0" err="1">
                <a:effectLst/>
                <a:latin typeface="Cambria" panose="02040503050406030204" pitchFamily="18" charset="0"/>
                <a:ea typeface="Cambria" panose="02040503050406030204" pitchFamily="18" charset="0"/>
              </a:rPr>
              <a:t>nóng</a:t>
            </a:r>
            <a:r>
              <a:rPr lang="en-US" sz="2600" b="1" i="1" dirty="0">
                <a:effectLst/>
                <a:latin typeface="Cambria" panose="02040503050406030204" pitchFamily="18" charset="0"/>
                <a:ea typeface="Cambria" panose="02040503050406030204" pitchFamily="18" charset="0"/>
              </a:rPr>
              <a:t> </a:t>
            </a:r>
            <a:r>
              <a:rPr lang="en-US" sz="2600" b="1" i="1" dirty="0" err="1">
                <a:effectLst/>
                <a:latin typeface="Cambria" panose="02040503050406030204" pitchFamily="18" charset="0"/>
                <a:ea typeface="Cambria" panose="02040503050406030204" pitchFamily="18" charset="0"/>
              </a:rPr>
              <a:t>chảy</a:t>
            </a:r>
            <a:r>
              <a:rPr lang="en-US" sz="2600" b="1" i="1" dirty="0">
                <a:effectLst/>
                <a:latin typeface="Cambria" panose="02040503050406030204" pitchFamily="18" charset="0"/>
                <a:ea typeface="Cambria" panose="02040503050406030204" pitchFamily="18" charset="0"/>
              </a:rPr>
              <a:t> </a:t>
            </a:r>
            <a:r>
              <a:rPr lang="en-US" sz="2600" b="1" i="1" dirty="0" err="1">
                <a:effectLst/>
                <a:latin typeface="Cambria" panose="02040503050406030204" pitchFamily="18" charset="0"/>
                <a:ea typeface="Cambria" panose="02040503050406030204" pitchFamily="18" charset="0"/>
              </a:rPr>
              <a:t>hoàn</a:t>
            </a:r>
            <a:r>
              <a:rPr lang="en-US" sz="2600" b="1" i="1" dirty="0">
                <a:effectLst/>
                <a:latin typeface="Cambria" panose="02040503050406030204" pitchFamily="18" charset="0"/>
                <a:ea typeface="Cambria" panose="02040503050406030204" pitchFamily="18" charset="0"/>
              </a:rPr>
              <a:t> </a:t>
            </a:r>
            <a:r>
              <a:rPr lang="en-US" sz="2600" b="1" i="1" dirty="0" err="1">
                <a:effectLst/>
                <a:latin typeface="Cambria" panose="02040503050406030204" pitchFamily="18" charset="0"/>
                <a:ea typeface="Cambria" panose="02040503050406030204" pitchFamily="18" charset="0"/>
              </a:rPr>
              <a:t>toàn</a:t>
            </a:r>
            <a:endParaRPr lang="vi-VN" sz="2600" b="1" i="1" dirty="0">
              <a:effectLst/>
              <a:latin typeface="Cambria" panose="02040503050406030204" pitchFamily="18" charset="0"/>
              <a:ea typeface="Cambria" panose="02040503050406030204" pitchFamily="18" charset="0"/>
            </a:endParaRPr>
          </a:p>
        </p:txBody>
      </p:sp>
      <p:sp>
        <p:nvSpPr>
          <p:cNvPr id="44" name="TextBox 43" descr="n26 fb Tran Phu">
            <a:extLst>
              <a:ext uri="{FF2B5EF4-FFF2-40B4-BE49-F238E27FC236}">
                <a16:creationId xmlns:a16="http://schemas.microsoft.com/office/drawing/2014/main" id="{54550941-CA17-431D-82E2-25C6F0C74D6C}"/>
              </a:ext>
            </a:extLst>
          </p:cNvPr>
          <p:cNvSpPr txBox="1"/>
          <p:nvPr/>
        </p:nvSpPr>
        <p:spPr>
          <a:xfrm>
            <a:off x="4000060" y="2521059"/>
            <a:ext cx="7791728" cy="1815882"/>
          </a:xfrm>
          <a:prstGeom prst="rect">
            <a:avLst/>
          </a:prstGeom>
          <a:solidFill>
            <a:srgbClr val="F7DBF0"/>
          </a:solidFill>
        </p:spPr>
        <p:txBody>
          <a:bodyPr wrap="square">
            <a:spAutoFit/>
          </a:bodyPr>
          <a:lstStyle/>
          <a:p>
            <a:pPr algn="just"/>
            <a:r>
              <a:rPr lang="fr-FR" sz="2800" b="1" dirty="0" err="1">
                <a:effectLst/>
                <a:latin typeface="Times New Roman" panose="02020603050405020304" pitchFamily="18" charset="0"/>
                <a:ea typeface="Times New Roman" panose="02020603050405020304" pitchFamily="18" charset="0"/>
              </a:rPr>
              <a:t>Câu</a:t>
            </a:r>
            <a:r>
              <a:rPr lang="fr-FR" sz="2800" b="1" dirty="0">
                <a:effectLst/>
                <a:latin typeface="Times New Roman" panose="02020603050405020304" pitchFamily="18" charset="0"/>
                <a:ea typeface="Times New Roman" panose="02020603050405020304" pitchFamily="18" charset="0"/>
              </a:rPr>
              <a:t> 1: </a:t>
            </a:r>
            <a:r>
              <a:rPr lang="fr-FR" sz="2800" b="1" dirty="0" err="1">
                <a:effectLst/>
                <a:latin typeface="Times New Roman" panose="02020603050405020304" pitchFamily="18" charset="0"/>
                <a:ea typeface="Times New Roman" panose="02020603050405020304" pitchFamily="18" charset="0"/>
              </a:rPr>
              <a:t>Điền</a:t>
            </a:r>
            <a:r>
              <a:rPr lang="fr-FR" sz="2800" b="1" dirty="0">
                <a:effectLst/>
                <a:latin typeface="Times New Roman" panose="02020603050405020304" pitchFamily="18" charset="0"/>
                <a:ea typeface="Times New Roman" panose="02020603050405020304" pitchFamily="18" charset="0"/>
              </a:rPr>
              <a:t> </a:t>
            </a:r>
            <a:r>
              <a:rPr lang="fr-FR" sz="2800" b="1" dirty="0" err="1">
                <a:effectLst/>
                <a:latin typeface="Times New Roman" panose="02020603050405020304" pitchFamily="18" charset="0"/>
                <a:ea typeface="Times New Roman" panose="02020603050405020304" pitchFamily="18" charset="0"/>
              </a:rPr>
              <a:t>vào</a:t>
            </a:r>
            <a:r>
              <a:rPr lang="fr-FR" sz="2800" b="1" dirty="0">
                <a:effectLst/>
                <a:latin typeface="Times New Roman" panose="02020603050405020304" pitchFamily="18" charset="0"/>
                <a:ea typeface="Times New Roman" panose="02020603050405020304" pitchFamily="18" charset="0"/>
              </a:rPr>
              <a:t> ô </a:t>
            </a:r>
            <a:r>
              <a:rPr lang="fr-FR" sz="2800" b="1" dirty="0" err="1">
                <a:effectLst/>
                <a:latin typeface="Times New Roman" panose="02020603050405020304" pitchFamily="18" charset="0"/>
                <a:ea typeface="Times New Roman" panose="02020603050405020304" pitchFamily="18" charset="0"/>
              </a:rPr>
              <a:t>trống</a:t>
            </a:r>
            <a:r>
              <a:rPr lang="fr-FR" sz="2800" b="1" dirty="0">
                <a:effectLst/>
                <a:latin typeface="Times New Roman" panose="02020603050405020304" pitchFamily="18" charset="0"/>
                <a:ea typeface="Times New Roman" panose="02020603050405020304" pitchFamily="18" charset="0"/>
              </a:rPr>
              <a:t> :</a:t>
            </a:r>
            <a:endParaRPr lang="vi-VN" sz="2800" b="1" dirty="0">
              <a:effectLst/>
              <a:latin typeface="Times New Roman" panose="02020603050405020304" pitchFamily="18" charset="0"/>
              <a:ea typeface="Times New Roman" panose="02020603050405020304" pitchFamily="18" charset="0"/>
            </a:endParaRPr>
          </a:p>
          <a:p>
            <a:pPr algn="just"/>
            <a:r>
              <a:rPr lang="en-US" sz="2800" dirty="0" err="1">
                <a:effectLst/>
                <a:latin typeface="Times New Roman" panose="02020603050405020304" pitchFamily="18" charset="0"/>
                <a:ea typeface="Times New Roman" panose="02020603050405020304" pitchFamily="18" charset="0"/>
              </a:rPr>
              <a:t>Nhiệt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truyền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bắt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đầu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nóng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nóng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toàn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phụ</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thuộc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a:t>
            </a:r>
            <a:endParaRPr lang="vi-VN" sz="2800" b="1" dirty="0">
              <a:effectLst/>
              <a:latin typeface="Times New Roman" panose="02020603050405020304" pitchFamily="18" charset="0"/>
              <a:ea typeface="Times New Roman" panose="02020603050405020304" pitchFamily="18" charset="0"/>
            </a:endParaRPr>
          </a:p>
        </p:txBody>
      </p:sp>
      <p:sp>
        <p:nvSpPr>
          <p:cNvPr id="45" name="Rectangle: Rounded Corners 44" descr="n26 fb Tran Phu">
            <a:extLst>
              <a:ext uri="{FF2B5EF4-FFF2-40B4-BE49-F238E27FC236}">
                <a16:creationId xmlns:a16="http://schemas.microsoft.com/office/drawing/2014/main" id="{898302E1-0B85-4AF7-B71A-902945546389}"/>
              </a:ext>
            </a:extLst>
          </p:cNvPr>
          <p:cNvSpPr/>
          <p:nvPr/>
        </p:nvSpPr>
        <p:spPr>
          <a:xfrm>
            <a:off x="4000060" y="3847491"/>
            <a:ext cx="1661532" cy="476166"/>
          </a:xfrm>
          <a:prstGeom prst="round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solidFill>
                <a:schemeClr val="tx1"/>
              </a:solidFill>
            </a:endParaRPr>
          </a:p>
        </p:txBody>
      </p:sp>
      <p:sp>
        <p:nvSpPr>
          <p:cNvPr id="46" name="Rectangle: Rounded Corners 45" descr="n26 fb Tran Phu">
            <a:extLst>
              <a:ext uri="{FF2B5EF4-FFF2-40B4-BE49-F238E27FC236}">
                <a16:creationId xmlns:a16="http://schemas.microsoft.com/office/drawing/2014/main" id="{FE9A31DE-9EB0-45CF-B62E-9D637B052BCB}"/>
              </a:ext>
            </a:extLst>
          </p:cNvPr>
          <p:cNvSpPr/>
          <p:nvPr/>
        </p:nvSpPr>
        <p:spPr>
          <a:xfrm>
            <a:off x="7210919" y="3842981"/>
            <a:ext cx="1320873" cy="493959"/>
          </a:xfrm>
          <a:prstGeom prst="round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solidFill>
                <a:schemeClr val="tx1"/>
              </a:solidFill>
            </a:endParaRPr>
          </a:p>
        </p:txBody>
      </p:sp>
      <p:pic>
        <p:nvPicPr>
          <p:cNvPr id="47" name="Picture 46" descr="n26 fb Tran Phu">
            <a:extLst>
              <a:ext uri="{FF2B5EF4-FFF2-40B4-BE49-F238E27FC236}">
                <a16:creationId xmlns:a16="http://schemas.microsoft.com/office/drawing/2014/main" id="{E22DBB40-34FF-4849-8398-6C03FE9C0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5976" y="4961436"/>
            <a:ext cx="2097741" cy="1966632"/>
          </a:xfrm>
          <a:prstGeom prst="rect">
            <a:avLst/>
          </a:prstGeom>
        </p:spPr>
      </p:pic>
      <p:pic>
        <p:nvPicPr>
          <p:cNvPr id="48" name="Picture 47" descr="n26 fb Tran Phu">
            <a:extLst>
              <a:ext uri="{FF2B5EF4-FFF2-40B4-BE49-F238E27FC236}">
                <a16:creationId xmlns:a16="http://schemas.microsoft.com/office/drawing/2014/main" id="{B803E782-9A81-4E73-9D49-2FC4704450A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389257" y="4498355"/>
            <a:ext cx="2969412" cy="2232826"/>
          </a:xfrm>
          <a:prstGeom prst="rect">
            <a:avLst/>
          </a:prstGeom>
          <a:noFill/>
          <a:ln>
            <a:noFill/>
          </a:ln>
        </p:spPr>
      </p:pic>
    </p:spTree>
    <p:extLst>
      <p:ext uri="{BB962C8B-B14F-4D97-AF65-F5344CB8AC3E}">
        <p14:creationId xmlns:p14="http://schemas.microsoft.com/office/powerpoint/2010/main" val="3049814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1000" fill="hold"/>
                                        <p:tgtEl>
                                          <p:spTgt spid="47"/>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45"/>
                                        </p:tgtEl>
                                      </p:cBhvr>
                                    </p:animEffect>
                                    <p:anim calcmode="lin" valueType="num">
                                      <p:cBhvr>
                                        <p:cTn id="35" dur="1000"/>
                                        <p:tgtEl>
                                          <p:spTgt spid="45"/>
                                        </p:tgtEl>
                                        <p:attrNameLst>
                                          <p:attrName>ppt_x</p:attrName>
                                        </p:attrNameLst>
                                      </p:cBhvr>
                                      <p:tavLst>
                                        <p:tav tm="0">
                                          <p:val>
                                            <p:strVal val="ppt_x"/>
                                          </p:val>
                                        </p:tav>
                                        <p:tav tm="100000">
                                          <p:val>
                                            <p:strVal val="ppt_x"/>
                                          </p:val>
                                        </p:tav>
                                      </p:tavLst>
                                    </p:anim>
                                    <p:anim calcmode="lin" valueType="num">
                                      <p:cBhvr>
                                        <p:cTn id="36" dur="1000"/>
                                        <p:tgtEl>
                                          <p:spTgt spid="45"/>
                                        </p:tgtEl>
                                        <p:attrNameLst>
                                          <p:attrName>ppt_y</p:attrName>
                                        </p:attrNameLst>
                                      </p:cBhvr>
                                      <p:tavLst>
                                        <p:tav tm="0">
                                          <p:val>
                                            <p:strVal val="ppt_y"/>
                                          </p:val>
                                        </p:tav>
                                        <p:tav tm="100000">
                                          <p:val>
                                            <p:strVal val="ppt_y+.1"/>
                                          </p:val>
                                        </p:tav>
                                      </p:tavLst>
                                    </p:anim>
                                    <p:set>
                                      <p:cBhvr>
                                        <p:cTn id="37" dur="1" fill="hold">
                                          <p:stCondLst>
                                            <p:cond delay="999"/>
                                          </p:stCondLst>
                                        </p:cTn>
                                        <p:tgtEl>
                                          <p:spTgt spid="45"/>
                                        </p:tgtEl>
                                        <p:attrNameLst>
                                          <p:attrName>style.visibility</p:attrName>
                                        </p:attrNameLst>
                                      </p:cBhvr>
                                      <p:to>
                                        <p:strVal val="hidden"/>
                                      </p:to>
                                    </p:set>
                                  </p:childTnLst>
                                </p:cTn>
                              </p:par>
                            </p:childTnLst>
                          </p:cTn>
                        </p:par>
                        <p:par>
                          <p:cTn id="38" fill="hold">
                            <p:stCondLst>
                              <p:cond delay="1000"/>
                            </p:stCondLst>
                            <p:childTnLst>
                              <p:par>
                                <p:cTn id="39" presetID="42" presetClass="exit" presetSubtype="0" fill="hold" grpId="1" nodeType="afterEffect">
                                  <p:stCondLst>
                                    <p:cond delay="0"/>
                                  </p:stCondLst>
                                  <p:childTnLst>
                                    <p:animEffect transition="out" filter="fade">
                                      <p:cBhvr>
                                        <p:cTn id="40" dur="1000"/>
                                        <p:tgtEl>
                                          <p:spTgt spid="46"/>
                                        </p:tgtEl>
                                      </p:cBhvr>
                                    </p:animEffect>
                                    <p:anim calcmode="lin" valueType="num">
                                      <p:cBhvr>
                                        <p:cTn id="41" dur="1000"/>
                                        <p:tgtEl>
                                          <p:spTgt spid="46"/>
                                        </p:tgtEl>
                                        <p:attrNameLst>
                                          <p:attrName>ppt_x</p:attrName>
                                        </p:attrNameLst>
                                      </p:cBhvr>
                                      <p:tavLst>
                                        <p:tav tm="0">
                                          <p:val>
                                            <p:strVal val="ppt_x"/>
                                          </p:val>
                                        </p:tav>
                                        <p:tav tm="100000">
                                          <p:val>
                                            <p:strVal val="ppt_x"/>
                                          </p:val>
                                        </p:tav>
                                      </p:tavLst>
                                    </p:anim>
                                    <p:anim calcmode="lin" valueType="num">
                                      <p:cBhvr>
                                        <p:cTn id="42" dur="1000"/>
                                        <p:tgtEl>
                                          <p:spTgt spid="46"/>
                                        </p:tgtEl>
                                        <p:attrNameLst>
                                          <p:attrName>ppt_y</p:attrName>
                                        </p:attrNameLst>
                                      </p:cBhvr>
                                      <p:tavLst>
                                        <p:tav tm="0">
                                          <p:val>
                                            <p:strVal val="ppt_y"/>
                                          </p:val>
                                        </p:tav>
                                        <p:tav tm="100000">
                                          <p:val>
                                            <p:strVal val="ppt_y+.1"/>
                                          </p:val>
                                        </p:tav>
                                      </p:tavLst>
                                    </p:anim>
                                    <p:set>
                                      <p:cBhvr>
                                        <p:cTn id="43" dur="1" fill="hold">
                                          <p:stCondLst>
                                            <p:cond delay="999"/>
                                          </p:stCondLst>
                                        </p:cTn>
                                        <p:tgtEl>
                                          <p:spTgt spid="4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additive="base">
                                        <p:cTn id="48" dur="500" fill="hold"/>
                                        <p:tgtEl>
                                          <p:spTgt spid="48"/>
                                        </p:tgtEl>
                                        <p:attrNameLst>
                                          <p:attrName>ppt_x</p:attrName>
                                        </p:attrNameLst>
                                      </p:cBhvr>
                                      <p:tavLst>
                                        <p:tav tm="0">
                                          <p:val>
                                            <p:strVal val="#ppt_x"/>
                                          </p:val>
                                        </p:tav>
                                        <p:tav tm="100000">
                                          <p:val>
                                            <p:strVal val="#ppt_x"/>
                                          </p:val>
                                        </p:tav>
                                      </p:tavLst>
                                    </p:anim>
                                    <p:anim calcmode="lin" valueType="num">
                                      <p:cBhvr additive="base">
                                        <p:cTn id="49"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animBg="1"/>
      <p:bldP spid="45" grpId="0" animBg="1"/>
      <p:bldP spid="45" grpId="1" animBg="1"/>
      <p:bldP spid="46" grpId="0" animBg="1"/>
      <p:bldP spid="4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3352FDE9-A4C7-4E3C-89AD-EB4CECAFD2F4}"/>
              </a:ext>
            </a:extLst>
          </p:cNvPr>
          <p:cNvSpPr/>
          <p:nvPr/>
        </p:nvSpPr>
        <p:spPr>
          <a:xfrm>
            <a:off x="-1" y="0"/>
            <a:ext cx="12192001" cy="1044654"/>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5" name="Rectangle: Folded Corner 14">
            <a:extLst>
              <a:ext uri="{FF2B5EF4-FFF2-40B4-BE49-F238E27FC236}">
                <a16:creationId xmlns:a16="http://schemas.microsoft.com/office/drawing/2014/main" id="{C6B21974-883F-41C9-935D-A9E306899C53}"/>
              </a:ext>
            </a:extLst>
          </p:cNvPr>
          <p:cNvSpPr/>
          <p:nvPr/>
        </p:nvSpPr>
        <p:spPr>
          <a:xfrm rot="5400000">
            <a:off x="-1114402" y="2143751"/>
            <a:ext cx="5828651" cy="3599848"/>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8" name="TextBox 17" descr="n26 fb Tran Phu">
            <a:extLst>
              <a:ext uri="{FF2B5EF4-FFF2-40B4-BE49-F238E27FC236}">
                <a16:creationId xmlns:a16="http://schemas.microsoft.com/office/drawing/2014/main" id="{FF63DAC3-4A58-455A-9507-FDE598F46DE3}"/>
              </a:ext>
            </a:extLst>
          </p:cNvPr>
          <p:cNvSpPr txBox="1"/>
          <p:nvPr/>
        </p:nvSpPr>
        <p:spPr>
          <a:xfrm>
            <a:off x="1028619" y="106019"/>
            <a:ext cx="10134759" cy="923330"/>
          </a:xfrm>
          <a:prstGeom prst="rect">
            <a:avLst/>
          </a:prstGeom>
          <a:noFill/>
        </p:spPr>
        <p:txBody>
          <a:bodyPr wrap="square" rtlCol="0">
            <a:spAutoFit/>
          </a:bodyPr>
          <a:lstStyle/>
          <a:p>
            <a:pPr>
              <a:defRPr/>
            </a:pPr>
            <a:r>
              <a:rPr kumimoji="0" lang="en-US" sz="5400" b="0" i="0" u="none" strike="noStrike" kern="1200" cap="none" spc="0" normalizeH="0" baseline="0" noProof="0" dirty="0">
                <a:ln>
                  <a:noFill/>
                </a:ln>
                <a:solidFill>
                  <a:schemeClr val="bg1"/>
                </a:solidFill>
                <a:effectLst/>
                <a:uLnTx/>
                <a:uFillTx/>
                <a:latin typeface="Bahnschrift SemiBold" panose="020B0502040204020203" pitchFamily="34" charset="0"/>
              </a:rPr>
              <a:t>BÀI </a:t>
            </a:r>
            <a:r>
              <a:rPr kumimoji="0" lang="vi-VN" sz="5400" b="0" i="0" u="none" strike="noStrike" kern="1200" cap="none" spc="0" normalizeH="0" baseline="0" noProof="0" dirty="0">
                <a:ln>
                  <a:noFill/>
                </a:ln>
                <a:solidFill>
                  <a:schemeClr val="bg1"/>
                </a:solidFill>
                <a:effectLst/>
                <a:uLnTx/>
                <a:uFillTx/>
                <a:latin typeface="Bahnschrift SemiBold" panose="020B0502040204020203" pitchFamily="34" charset="0"/>
              </a:rPr>
              <a:t>5: </a:t>
            </a:r>
            <a:r>
              <a:rPr lang="en-US" sz="5400" b="1" dirty="0">
                <a:solidFill>
                  <a:schemeClr val="bg1"/>
                </a:solidFill>
                <a:latin typeface="Bahnschrift SemiBold" panose="020B0502040204020203" pitchFamily="34" charset="0"/>
                <a:ea typeface="Cambria" panose="02040503050406030204" pitchFamily="18" charset="0"/>
              </a:rPr>
              <a:t>NHIỆT NÓNG CHẢY RIÊNG</a:t>
            </a:r>
          </a:p>
        </p:txBody>
      </p:sp>
      <p:sp>
        <p:nvSpPr>
          <p:cNvPr id="29" name="TextBox 28">
            <a:extLst>
              <a:ext uri="{FF2B5EF4-FFF2-40B4-BE49-F238E27FC236}">
                <a16:creationId xmlns:a16="http://schemas.microsoft.com/office/drawing/2014/main" id="{C5937124-EEBE-47A6-80C4-5E736951838A}"/>
              </a:ext>
            </a:extLst>
          </p:cNvPr>
          <p:cNvSpPr txBox="1"/>
          <p:nvPr/>
        </p:nvSpPr>
        <p:spPr>
          <a:xfrm>
            <a:off x="617702" y="3722386"/>
            <a:ext cx="2507380"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2. </a:t>
            </a:r>
            <a:r>
              <a:rPr lang="en-US" sz="2800" b="1" kern="1200" dirty="0" err="1">
                <a:solidFill>
                  <a:schemeClr val="bg1"/>
                </a:solidFill>
                <a:effectLst/>
                <a:latin typeface="Arimo"/>
              </a:rPr>
              <a:t>Định</a:t>
            </a:r>
            <a:r>
              <a:rPr lang="en-US" sz="2800" b="1" kern="1200" dirty="0">
                <a:solidFill>
                  <a:schemeClr val="bg1"/>
                </a:solidFill>
                <a:effectLst/>
                <a:latin typeface="Arimo"/>
              </a:rPr>
              <a:t> </a:t>
            </a:r>
            <a:r>
              <a:rPr lang="en-US" sz="2800" b="1" kern="1200" dirty="0" err="1">
                <a:solidFill>
                  <a:schemeClr val="bg1"/>
                </a:solidFill>
                <a:effectLst/>
                <a:latin typeface="Arimo"/>
              </a:rPr>
              <a:t>nghĩa</a:t>
            </a:r>
            <a:endParaRPr lang="en-US" dirty="0">
              <a:solidFill>
                <a:schemeClr val="bg1"/>
              </a:solidFill>
              <a:effectLst/>
            </a:endParaRPr>
          </a:p>
        </p:txBody>
      </p:sp>
      <p:sp>
        <p:nvSpPr>
          <p:cNvPr id="35" name="TextBox 34">
            <a:extLst>
              <a:ext uri="{FF2B5EF4-FFF2-40B4-BE49-F238E27FC236}">
                <a16:creationId xmlns:a16="http://schemas.microsoft.com/office/drawing/2014/main" id="{7C88B340-CB17-4EF7-8736-92A77EFE68FE}"/>
              </a:ext>
            </a:extLst>
          </p:cNvPr>
          <p:cNvSpPr txBox="1"/>
          <p:nvPr/>
        </p:nvSpPr>
        <p:spPr>
          <a:xfrm>
            <a:off x="150851" y="4529935"/>
            <a:ext cx="3376880" cy="1384995"/>
          </a:xfrm>
          <a:prstGeom prst="rect">
            <a:avLst/>
          </a:prstGeom>
          <a:noFill/>
        </p:spPr>
        <p:txBody>
          <a:bodyPr wrap="square">
            <a:spAutoFit/>
          </a:bodyPr>
          <a:lstStyle/>
          <a:p>
            <a:pPr marL="0" algn="ctr" rtl="0" eaLnBrk="1" latinLnBrk="0" hangingPunct="1">
              <a:spcBef>
                <a:spcPts val="0"/>
              </a:spcBef>
              <a:spcAft>
                <a:spcPts val="0"/>
              </a:spcAft>
            </a:pPr>
            <a:r>
              <a:rPr lang="vi-VN" sz="2800" b="1" kern="1200" dirty="0">
                <a:solidFill>
                  <a:schemeClr val="bg1"/>
                </a:solidFill>
                <a:effectLst/>
                <a:latin typeface="#9Slide03 BoosterNextFYBlack" panose="02000A03000000020004"/>
                <a:cs typeface="Calibri" panose="020F0502020204030204" pitchFamily="34" charset="0"/>
              </a:rPr>
              <a:t>II. </a:t>
            </a:r>
            <a:r>
              <a:rPr lang="en-US" sz="2800" b="1" kern="1200" dirty="0">
                <a:solidFill>
                  <a:schemeClr val="bg1"/>
                </a:solidFill>
                <a:effectLst/>
                <a:latin typeface="#9Slide03 BoosterNextFYBlack" panose="02000A03000000020004"/>
                <a:cs typeface="Calibri" panose="020F0502020204030204" pitchFamily="34" charset="0"/>
              </a:rPr>
              <a:t>THỰC HÀNH ĐO NHIỆT NÓNG CHẢY RIÊNG CỦA NƯỚC ĐÁ</a:t>
            </a:r>
            <a:endParaRPr lang="en-US" dirty="0">
              <a:solidFill>
                <a:schemeClr val="bg1"/>
              </a:solidFill>
              <a:effectLst/>
            </a:endParaRPr>
          </a:p>
        </p:txBody>
      </p:sp>
      <p:sp>
        <p:nvSpPr>
          <p:cNvPr id="42" name="TextBox 41" descr="n26 fb Tran Phu">
            <a:extLst>
              <a:ext uri="{FF2B5EF4-FFF2-40B4-BE49-F238E27FC236}">
                <a16:creationId xmlns:a16="http://schemas.microsoft.com/office/drawing/2014/main" id="{914DFD15-491F-4ABE-847B-4529C434F118}"/>
              </a:ext>
            </a:extLst>
          </p:cNvPr>
          <p:cNvSpPr txBox="1"/>
          <p:nvPr/>
        </p:nvSpPr>
        <p:spPr>
          <a:xfrm>
            <a:off x="3739136" y="1056494"/>
            <a:ext cx="7475710" cy="492443"/>
          </a:xfrm>
          <a:prstGeom prst="rect">
            <a:avLst/>
          </a:prstGeom>
          <a:noFill/>
        </p:spPr>
        <p:txBody>
          <a:bodyPr wrap="square">
            <a:spAutoFit/>
          </a:bodyPr>
          <a:lstStyle/>
          <a:p>
            <a:r>
              <a:rPr lang="vi-VN" sz="2600" b="1" i="1" dirty="0">
                <a:effectLst/>
                <a:latin typeface="Times New Roman" panose="02020603050405020304" pitchFamily="18" charset="0"/>
                <a:ea typeface="Times New Roman" panose="02020603050405020304" pitchFamily="18" charset="0"/>
              </a:rPr>
              <a:t>I. KHÁI NIỆM NHIỆT NÓNG CHẢY RIÊNG</a:t>
            </a:r>
            <a:endParaRPr lang="vi-VN" sz="2600" dirty="0">
              <a:effectLst/>
              <a:latin typeface="Times New Roman" panose="02020603050405020304" pitchFamily="18" charset="0"/>
              <a:ea typeface="Times New Roman" panose="02020603050405020304" pitchFamily="18" charset="0"/>
            </a:endParaRPr>
          </a:p>
        </p:txBody>
      </p:sp>
      <p:sp>
        <p:nvSpPr>
          <p:cNvPr id="43" name="TextBox 42" descr="n26 fb Tran Phu">
            <a:extLst>
              <a:ext uri="{FF2B5EF4-FFF2-40B4-BE49-F238E27FC236}">
                <a16:creationId xmlns:a16="http://schemas.microsoft.com/office/drawing/2014/main" id="{7E3501DA-7DCF-49B0-B96C-5DF0A6169587}"/>
              </a:ext>
            </a:extLst>
          </p:cNvPr>
          <p:cNvSpPr txBox="1"/>
          <p:nvPr/>
        </p:nvSpPr>
        <p:spPr>
          <a:xfrm>
            <a:off x="3799144" y="1474025"/>
            <a:ext cx="7795956" cy="892552"/>
          </a:xfrm>
          <a:prstGeom prst="rect">
            <a:avLst/>
          </a:prstGeom>
          <a:noFill/>
        </p:spPr>
        <p:txBody>
          <a:bodyPr wrap="square">
            <a:spAutoFit/>
          </a:bodyPr>
          <a:lstStyle/>
          <a:p>
            <a:r>
              <a:rPr lang="vi-VN" sz="2600" b="1" i="1" dirty="0">
                <a:effectLst/>
                <a:latin typeface="Cambria" panose="02040503050406030204" pitchFamily="18" charset="0"/>
                <a:ea typeface="Cambria" panose="02040503050406030204" pitchFamily="18" charset="0"/>
              </a:rPr>
              <a:t>1. </a:t>
            </a:r>
            <a:r>
              <a:rPr lang="en-US" sz="2600" b="1" i="1" dirty="0" err="1">
                <a:latin typeface="Cambria" panose="02040503050406030204" pitchFamily="18" charset="0"/>
                <a:ea typeface="Cambria" panose="02040503050406030204" pitchFamily="18" charset="0"/>
              </a:rPr>
              <a:t>Hệ</a:t>
            </a:r>
            <a:r>
              <a:rPr lang="vi-VN" sz="2600" b="1" i="1" dirty="0">
                <a:effectLst/>
                <a:latin typeface="Cambria" panose="02040503050406030204" pitchFamily="18" charset="0"/>
                <a:ea typeface="Cambria" panose="02040503050406030204" pitchFamily="18" charset="0"/>
              </a:rPr>
              <a:t> thức tính nhiệt lượng trong quá trình truyền nhiệt</a:t>
            </a:r>
            <a:r>
              <a:rPr lang="en-US" sz="2600" b="1" i="1" dirty="0">
                <a:effectLst/>
                <a:latin typeface="Cambria" panose="02040503050406030204" pitchFamily="18" charset="0"/>
                <a:ea typeface="Cambria" panose="02040503050406030204" pitchFamily="18" charset="0"/>
              </a:rPr>
              <a:t> </a:t>
            </a:r>
            <a:r>
              <a:rPr lang="en-US" sz="2600" b="1" i="1" dirty="0" err="1">
                <a:effectLst/>
                <a:latin typeface="Cambria" panose="02040503050406030204" pitchFamily="18" charset="0"/>
                <a:ea typeface="Cambria" panose="02040503050406030204" pitchFamily="18" charset="0"/>
              </a:rPr>
              <a:t>để</a:t>
            </a:r>
            <a:r>
              <a:rPr lang="en-US" sz="2600" b="1" i="1" dirty="0">
                <a:effectLst/>
                <a:latin typeface="Cambria" panose="02040503050406030204" pitchFamily="18" charset="0"/>
                <a:ea typeface="Cambria" panose="02040503050406030204" pitchFamily="18" charset="0"/>
              </a:rPr>
              <a:t> </a:t>
            </a:r>
            <a:r>
              <a:rPr lang="en-US" sz="2600" b="1" i="1" dirty="0" err="1">
                <a:effectLst/>
                <a:latin typeface="Cambria" panose="02040503050406030204" pitchFamily="18" charset="0"/>
                <a:ea typeface="Cambria" panose="02040503050406030204" pitchFamily="18" charset="0"/>
              </a:rPr>
              <a:t>làm</a:t>
            </a:r>
            <a:r>
              <a:rPr lang="en-US" sz="2600" b="1" i="1" dirty="0">
                <a:effectLst/>
                <a:latin typeface="Cambria" panose="02040503050406030204" pitchFamily="18" charset="0"/>
                <a:ea typeface="Cambria" panose="02040503050406030204" pitchFamily="18" charset="0"/>
              </a:rPr>
              <a:t> </a:t>
            </a:r>
            <a:r>
              <a:rPr lang="en-US" sz="2600" b="1" i="1" dirty="0" err="1">
                <a:effectLst/>
                <a:latin typeface="Cambria" panose="02040503050406030204" pitchFamily="18" charset="0"/>
                <a:ea typeface="Cambria" panose="02040503050406030204" pitchFamily="18" charset="0"/>
              </a:rPr>
              <a:t>vật</a:t>
            </a:r>
            <a:r>
              <a:rPr lang="en-US" sz="2600" b="1" i="1" dirty="0">
                <a:effectLst/>
                <a:latin typeface="Cambria" panose="02040503050406030204" pitchFamily="18" charset="0"/>
                <a:ea typeface="Cambria" panose="02040503050406030204" pitchFamily="18" charset="0"/>
              </a:rPr>
              <a:t> </a:t>
            </a:r>
            <a:r>
              <a:rPr lang="en-US" sz="2600" b="1" i="1" dirty="0" err="1">
                <a:effectLst/>
                <a:latin typeface="Cambria" panose="02040503050406030204" pitchFamily="18" charset="0"/>
                <a:ea typeface="Cambria" panose="02040503050406030204" pitchFamily="18" charset="0"/>
              </a:rPr>
              <a:t>nóng</a:t>
            </a:r>
            <a:r>
              <a:rPr lang="en-US" sz="2600" b="1" i="1" dirty="0">
                <a:effectLst/>
                <a:latin typeface="Cambria" panose="02040503050406030204" pitchFamily="18" charset="0"/>
                <a:ea typeface="Cambria" panose="02040503050406030204" pitchFamily="18" charset="0"/>
              </a:rPr>
              <a:t> </a:t>
            </a:r>
            <a:r>
              <a:rPr lang="en-US" sz="2600" b="1" i="1" dirty="0" err="1">
                <a:effectLst/>
                <a:latin typeface="Cambria" panose="02040503050406030204" pitchFamily="18" charset="0"/>
                <a:ea typeface="Cambria" panose="02040503050406030204" pitchFamily="18" charset="0"/>
              </a:rPr>
              <a:t>chảy</a:t>
            </a:r>
            <a:r>
              <a:rPr lang="en-US" sz="2600" b="1" i="1" dirty="0">
                <a:effectLst/>
                <a:latin typeface="Cambria" panose="02040503050406030204" pitchFamily="18" charset="0"/>
                <a:ea typeface="Cambria" panose="02040503050406030204" pitchFamily="18" charset="0"/>
              </a:rPr>
              <a:t> </a:t>
            </a:r>
            <a:r>
              <a:rPr lang="en-US" sz="2600" b="1" i="1" dirty="0" err="1">
                <a:effectLst/>
                <a:latin typeface="Cambria" panose="02040503050406030204" pitchFamily="18" charset="0"/>
                <a:ea typeface="Cambria" panose="02040503050406030204" pitchFamily="18" charset="0"/>
              </a:rPr>
              <a:t>hoàn</a:t>
            </a:r>
            <a:r>
              <a:rPr lang="en-US" sz="2600" b="1" i="1" dirty="0">
                <a:effectLst/>
                <a:latin typeface="Cambria" panose="02040503050406030204" pitchFamily="18" charset="0"/>
                <a:ea typeface="Cambria" panose="02040503050406030204" pitchFamily="18" charset="0"/>
              </a:rPr>
              <a:t> </a:t>
            </a:r>
            <a:r>
              <a:rPr lang="en-US" sz="2600" b="1" i="1" dirty="0" err="1">
                <a:effectLst/>
                <a:latin typeface="Cambria" panose="02040503050406030204" pitchFamily="18" charset="0"/>
                <a:ea typeface="Cambria" panose="02040503050406030204" pitchFamily="18" charset="0"/>
              </a:rPr>
              <a:t>toàn</a:t>
            </a:r>
            <a:endParaRPr lang="vi-VN" sz="2600" b="1" i="1" dirty="0">
              <a:effectLst/>
              <a:latin typeface="Cambria" panose="02040503050406030204" pitchFamily="18" charset="0"/>
              <a:ea typeface="Cambria" panose="02040503050406030204" pitchFamily="18" charset="0"/>
            </a:endParaRPr>
          </a:p>
        </p:txBody>
      </p:sp>
      <p:sp>
        <p:nvSpPr>
          <p:cNvPr id="17" name="TextBox 16" descr="n26 fb Tran Phu">
            <a:extLst>
              <a:ext uri="{FF2B5EF4-FFF2-40B4-BE49-F238E27FC236}">
                <a16:creationId xmlns:a16="http://schemas.microsoft.com/office/drawing/2014/main" id="{3CB6310D-0842-4444-92CD-5E947781C76E}"/>
              </a:ext>
            </a:extLst>
          </p:cNvPr>
          <p:cNvSpPr txBox="1"/>
          <p:nvPr/>
        </p:nvSpPr>
        <p:spPr>
          <a:xfrm>
            <a:off x="4761736" y="2556014"/>
            <a:ext cx="2305721" cy="611706"/>
          </a:xfrm>
          <a:prstGeom prst="rect">
            <a:avLst/>
          </a:prstGeom>
          <a:noFill/>
          <a:ln>
            <a:solidFill>
              <a:srgbClr val="FF0000"/>
            </a:solidFill>
          </a:ln>
        </p:spPr>
        <p:txBody>
          <a:bodyPr wrap="square">
            <a:spAutoFit/>
          </a:bodyPr>
          <a:lstStyle/>
          <a:p>
            <a:pPr algn="ctr">
              <a:lnSpc>
                <a:spcPct val="115000"/>
              </a:lnSpc>
            </a:pPr>
            <a:r>
              <a:rPr lang="vi-VN" sz="3200" dirty="0">
                <a:effectLst/>
                <a:latin typeface="Times New Roman" panose="02020603050405020304" pitchFamily="18" charset="0"/>
                <a:ea typeface="Times New Roman" panose="02020603050405020304" pitchFamily="18" charset="0"/>
              </a:rPr>
              <a:t>Q = </a:t>
            </a:r>
            <a:r>
              <a:rPr lang="en-US" sz="3200" dirty="0">
                <a:effectLst/>
                <a:latin typeface="Times New Roman" panose="02020603050405020304" pitchFamily="18" charset="0"/>
                <a:ea typeface="Times New Roman" panose="02020603050405020304" pitchFamily="18" charset="0"/>
                <a:sym typeface="Symbol" panose="05050102010706020507" pitchFamily="18" charset="2"/>
              </a:rPr>
              <a:t></a:t>
            </a:r>
            <a:r>
              <a:rPr lang="vi-VN" sz="3200" dirty="0">
                <a:effectLst/>
                <a:latin typeface="Times New Roman" panose="02020603050405020304" pitchFamily="18" charset="0"/>
                <a:ea typeface="Times New Roman" panose="02020603050405020304" pitchFamily="18" charset="0"/>
              </a:rPr>
              <a:t>m</a:t>
            </a:r>
          </a:p>
        </p:txBody>
      </p:sp>
      <p:sp>
        <p:nvSpPr>
          <p:cNvPr id="19" name="TextBox 18" descr="n26 fb Tran Phu">
            <a:extLst>
              <a:ext uri="{FF2B5EF4-FFF2-40B4-BE49-F238E27FC236}">
                <a16:creationId xmlns:a16="http://schemas.microsoft.com/office/drawing/2014/main" id="{BE93F00E-5DDE-4474-A7E4-0B9691496B91}"/>
              </a:ext>
            </a:extLst>
          </p:cNvPr>
          <p:cNvSpPr txBox="1"/>
          <p:nvPr/>
        </p:nvSpPr>
        <p:spPr>
          <a:xfrm>
            <a:off x="3599848" y="3254853"/>
            <a:ext cx="3730130" cy="492443"/>
          </a:xfrm>
          <a:prstGeom prst="rect">
            <a:avLst/>
          </a:prstGeom>
          <a:noFill/>
        </p:spPr>
        <p:txBody>
          <a:bodyPr wrap="square">
            <a:spAutoFit/>
          </a:bodyPr>
          <a:lstStyle/>
          <a:p>
            <a:r>
              <a:rPr lang="vi-VN" sz="2600" dirty="0">
                <a:effectLst/>
                <a:latin typeface="Times New Roman" panose="02020603050405020304" pitchFamily="18" charset="0"/>
                <a:ea typeface="Times New Roman" panose="02020603050405020304" pitchFamily="18" charset="0"/>
              </a:rPr>
              <a:t>Trong đó: </a:t>
            </a:r>
            <a:endParaRPr lang="vi-VN" sz="2600" dirty="0"/>
          </a:p>
        </p:txBody>
      </p:sp>
      <p:sp>
        <p:nvSpPr>
          <p:cNvPr id="20" name="TextBox 19" descr="n26 fb Tran Phu">
            <a:extLst>
              <a:ext uri="{FF2B5EF4-FFF2-40B4-BE49-F238E27FC236}">
                <a16:creationId xmlns:a16="http://schemas.microsoft.com/office/drawing/2014/main" id="{64EF1AC3-6C72-42DD-8C4E-286CC9C705C2}"/>
              </a:ext>
            </a:extLst>
          </p:cNvPr>
          <p:cNvSpPr txBox="1"/>
          <p:nvPr/>
        </p:nvSpPr>
        <p:spPr>
          <a:xfrm>
            <a:off x="3732991" y="3710535"/>
            <a:ext cx="3466706" cy="892552"/>
          </a:xfrm>
          <a:prstGeom prst="rect">
            <a:avLst/>
          </a:prstGeom>
          <a:noFill/>
        </p:spPr>
        <p:txBody>
          <a:bodyPr wrap="square">
            <a:spAutoFit/>
          </a:bodyPr>
          <a:lstStyle/>
          <a:p>
            <a:r>
              <a:rPr lang="en-US" sz="2600" dirty="0">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Q </a:t>
            </a:r>
            <a:r>
              <a:rPr lang="en-US" sz="2600" dirty="0">
                <a:effectLst/>
                <a:latin typeface="Times New Roman" panose="02020603050405020304" pitchFamily="18" charset="0"/>
                <a:ea typeface="Times New Roman" panose="02020603050405020304" pitchFamily="18" charset="0"/>
              </a:rPr>
              <a:t>(</a:t>
            </a:r>
            <a:r>
              <a:rPr lang="vi-VN" sz="2600" dirty="0">
                <a:latin typeface="Times New Roman" panose="02020603050405020304" pitchFamily="18" charset="0"/>
                <a:ea typeface="Times New Roman" panose="02020603050405020304" pitchFamily="18" charset="0"/>
              </a:rPr>
              <a:t>J ) </a:t>
            </a:r>
            <a:r>
              <a:rPr lang="vi-VN" sz="2600" dirty="0">
                <a:effectLst/>
                <a:latin typeface="Times New Roman" panose="02020603050405020304" pitchFamily="18" charset="0"/>
                <a:ea typeface="Times New Roman" panose="02020603050405020304" pitchFamily="18" charset="0"/>
              </a:rPr>
              <a:t>là nhiệt lượng cần truyền cho vật;</a:t>
            </a:r>
            <a:endParaRPr lang="vi-VN" sz="2600" dirty="0"/>
          </a:p>
        </p:txBody>
      </p:sp>
      <p:sp>
        <p:nvSpPr>
          <p:cNvPr id="22" name="TextBox 21" descr="n26 fb Tran Phu">
            <a:extLst>
              <a:ext uri="{FF2B5EF4-FFF2-40B4-BE49-F238E27FC236}">
                <a16:creationId xmlns:a16="http://schemas.microsoft.com/office/drawing/2014/main" id="{140F2AC6-1A47-4930-BCDA-1BF9843D67DD}"/>
              </a:ext>
            </a:extLst>
          </p:cNvPr>
          <p:cNvSpPr txBox="1"/>
          <p:nvPr/>
        </p:nvSpPr>
        <p:spPr>
          <a:xfrm>
            <a:off x="3730128" y="4550153"/>
            <a:ext cx="3599850" cy="892552"/>
          </a:xfrm>
          <a:prstGeom prst="rect">
            <a:avLst/>
          </a:prstGeom>
          <a:noFill/>
        </p:spPr>
        <p:txBody>
          <a:bodyPr wrap="square">
            <a:spAutoFit/>
          </a:bodyPr>
          <a:lstStyle/>
          <a:p>
            <a:r>
              <a:rPr lang="en-US" sz="260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m (kg) là khối lượng của vật;</a:t>
            </a:r>
            <a:endParaRPr lang="vi-VN" sz="2600" dirty="0"/>
          </a:p>
        </p:txBody>
      </p:sp>
      <p:sp>
        <p:nvSpPr>
          <p:cNvPr id="23" name="TextBox 22" descr="n26 fb Tran Phu">
            <a:extLst>
              <a:ext uri="{FF2B5EF4-FFF2-40B4-BE49-F238E27FC236}">
                <a16:creationId xmlns:a16="http://schemas.microsoft.com/office/drawing/2014/main" id="{B2176A5E-74C4-4EFB-B257-30B2D10BBCE9}"/>
              </a:ext>
            </a:extLst>
          </p:cNvPr>
          <p:cNvSpPr txBox="1"/>
          <p:nvPr/>
        </p:nvSpPr>
        <p:spPr>
          <a:xfrm>
            <a:off x="3730128" y="5410782"/>
            <a:ext cx="3948960" cy="892552"/>
          </a:xfrm>
          <a:prstGeom prst="rect">
            <a:avLst/>
          </a:prstGeom>
          <a:noFill/>
        </p:spPr>
        <p:txBody>
          <a:bodyPr wrap="square">
            <a:spAutoFit/>
          </a:bodyPr>
          <a:lstStyle/>
          <a:p>
            <a:r>
              <a:rPr lang="en-US" sz="2600" dirty="0">
                <a:latin typeface="Times New Roman" panose="02020603050405020304" pitchFamily="18" charset="0"/>
                <a:ea typeface="Times New Roman" panose="02020603050405020304" pitchFamily="18" charset="0"/>
              </a:rPr>
              <a:t>+ </a:t>
            </a:r>
            <a:r>
              <a:rPr lang="el-GR" sz="2600" dirty="0">
                <a:latin typeface="Times New Roman" panose="02020603050405020304" pitchFamily="18" charset="0"/>
                <a:ea typeface="Times New Roman" panose="02020603050405020304" pitchFamily="18" charset="0"/>
              </a:rPr>
              <a:t>λ</a:t>
            </a:r>
            <a:r>
              <a:rPr lang="vi-VN" sz="2600" dirty="0">
                <a:effectLst/>
                <a:latin typeface="Times New Roman" panose="02020603050405020304" pitchFamily="18" charset="0"/>
                <a:ea typeface="Times New Roman" panose="02020603050405020304" pitchFamily="18" charset="0"/>
              </a:rPr>
              <a:t> (J/kg) là nhiệt nóng chảy riêng của chất làm vật;</a:t>
            </a:r>
            <a:endParaRPr lang="vi-VN" sz="2600" dirty="0"/>
          </a:p>
        </p:txBody>
      </p:sp>
      <p:sp>
        <p:nvSpPr>
          <p:cNvPr id="24" name="Speech Bubble: Rectangle 23" descr="n26 fb Tran Phu">
            <a:extLst>
              <a:ext uri="{FF2B5EF4-FFF2-40B4-BE49-F238E27FC236}">
                <a16:creationId xmlns:a16="http://schemas.microsoft.com/office/drawing/2014/main" id="{55F78BB5-168A-4110-A578-D1767761D533}"/>
              </a:ext>
            </a:extLst>
          </p:cNvPr>
          <p:cNvSpPr/>
          <p:nvPr/>
        </p:nvSpPr>
        <p:spPr>
          <a:xfrm>
            <a:off x="7389986" y="2366578"/>
            <a:ext cx="4651162" cy="2236510"/>
          </a:xfrm>
          <a:prstGeom prst="wedgeRectCallout">
            <a:avLst>
              <a:gd name="adj1" fmla="val 34181"/>
              <a:gd name="adj2" fmla="val 71768"/>
            </a:avLst>
          </a:prstGeom>
          <a:solidFill>
            <a:srgbClr val="F7DB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solidFill>
                  <a:schemeClr val="tx1"/>
                </a:solidFill>
                <a:latin typeface="+mj-lt"/>
              </a:rPr>
              <a:t>Câu 2: </a:t>
            </a:r>
            <a:r>
              <a:rPr lang="vi-VN" sz="2800" dirty="0">
                <a:solidFill>
                  <a:schemeClr val="tx1"/>
                </a:solidFill>
                <a:latin typeface="+mj-lt"/>
              </a:rPr>
              <a:t>Viết hệ thức tính nhiệt lượng trong quá trình truyền nhiệt để làm vật nóng chảy hoàn toàn. Giải thích đơn vị.</a:t>
            </a:r>
          </a:p>
        </p:txBody>
      </p:sp>
      <p:pic>
        <p:nvPicPr>
          <p:cNvPr id="26" name="Picture 25" descr="n26 fb Tran Phu">
            <a:extLst>
              <a:ext uri="{FF2B5EF4-FFF2-40B4-BE49-F238E27FC236}">
                <a16:creationId xmlns:a16="http://schemas.microsoft.com/office/drawing/2014/main" id="{55142A97-9B78-49C5-A02F-ABAD45C03E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535068" y="5142761"/>
            <a:ext cx="1712330" cy="1693094"/>
          </a:xfrm>
          <a:prstGeom prst="rect">
            <a:avLst/>
          </a:prstGeom>
        </p:spPr>
      </p:pic>
      <p:sp>
        <p:nvSpPr>
          <p:cNvPr id="27" name="TextBox 26" descr="n26 fb Tran Phu">
            <a:extLst>
              <a:ext uri="{FF2B5EF4-FFF2-40B4-BE49-F238E27FC236}">
                <a16:creationId xmlns:a16="http://schemas.microsoft.com/office/drawing/2014/main" id="{1F07369B-AFB2-4E12-84D6-EADDFE9C1A97}"/>
              </a:ext>
            </a:extLst>
          </p:cNvPr>
          <p:cNvSpPr txBox="1"/>
          <p:nvPr/>
        </p:nvSpPr>
        <p:spPr>
          <a:xfrm>
            <a:off x="293616" y="1841397"/>
            <a:ext cx="3091349" cy="954107"/>
          </a:xfrm>
          <a:prstGeom prst="rect">
            <a:avLst/>
          </a:prstGeom>
          <a:noFill/>
        </p:spPr>
        <p:txBody>
          <a:bodyPr wrap="square" rtlCol="0">
            <a:spAutoFit/>
          </a:bodyPr>
          <a:lstStyle/>
          <a:p>
            <a:pPr algn="ctr"/>
            <a:r>
              <a:rPr lang="vi-VN" sz="2800" b="1" dirty="0">
                <a:solidFill>
                  <a:srgbClr val="FF0000"/>
                </a:solidFill>
                <a:latin typeface="#9Slide03 BoosterNextFYBlack" panose="02000A03000000020004" pitchFamily="2" charset="0"/>
                <a:cs typeface="Calibri" panose="020F0502020204030204" pitchFamily="34" charset="0"/>
              </a:rPr>
              <a:t>I. </a:t>
            </a:r>
            <a:r>
              <a:rPr lang="en-US" sz="2800" b="1" dirty="0">
                <a:solidFill>
                  <a:srgbClr val="FF0000"/>
                </a:solidFill>
                <a:latin typeface="#9Slide03 BoosterNextFYBlack" panose="02000A03000000020004" pitchFamily="2" charset="0"/>
                <a:cs typeface="Calibri" panose="020F0502020204030204" pitchFamily="34" charset="0"/>
              </a:rPr>
              <a:t>KHÁI NIỆM NHIỆT NÓNG CHẢY RIÊNG</a:t>
            </a:r>
            <a:endParaRPr lang="vi-VN" sz="2800" b="1" dirty="0">
              <a:solidFill>
                <a:srgbClr val="FF0000"/>
              </a:solidFill>
              <a:latin typeface="#9Slide03 BoosterNextFYBlack" panose="02000A03000000020004" pitchFamily="2" charset="0"/>
              <a:cs typeface="Calibri" panose="020F0502020204030204" pitchFamily="34" charset="0"/>
            </a:endParaRPr>
          </a:p>
        </p:txBody>
      </p:sp>
      <p:sp>
        <p:nvSpPr>
          <p:cNvPr id="28" name="TextBox 27">
            <a:extLst>
              <a:ext uri="{FF2B5EF4-FFF2-40B4-BE49-F238E27FC236}">
                <a16:creationId xmlns:a16="http://schemas.microsoft.com/office/drawing/2014/main" id="{80625A98-856B-462A-B269-1284A47C3FD4}"/>
              </a:ext>
            </a:extLst>
          </p:cNvPr>
          <p:cNvSpPr txBox="1"/>
          <p:nvPr/>
        </p:nvSpPr>
        <p:spPr>
          <a:xfrm>
            <a:off x="617702" y="2963700"/>
            <a:ext cx="2194509"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rgbClr val="FF0000"/>
                </a:solidFill>
                <a:effectLst/>
                <a:latin typeface="Arimo"/>
              </a:rPr>
              <a:t>1. </a:t>
            </a:r>
            <a:r>
              <a:rPr lang="en-US" sz="2800" b="1" kern="1200" dirty="0" err="1">
                <a:solidFill>
                  <a:srgbClr val="FF0000"/>
                </a:solidFill>
                <a:effectLst/>
                <a:latin typeface="Arimo"/>
              </a:rPr>
              <a:t>Hệ</a:t>
            </a:r>
            <a:r>
              <a:rPr lang="en-US" sz="2800" b="1" kern="1200" dirty="0">
                <a:solidFill>
                  <a:srgbClr val="FF0000"/>
                </a:solidFill>
                <a:effectLst/>
                <a:latin typeface="Arimo"/>
              </a:rPr>
              <a:t> </a:t>
            </a:r>
            <a:r>
              <a:rPr lang="en-US" sz="2800" b="1" kern="1200" dirty="0" err="1">
                <a:solidFill>
                  <a:srgbClr val="FF0000"/>
                </a:solidFill>
                <a:effectLst/>
                <a:latin typeface="Arimo"/>
              </a:rPr>
              <a:t>thức</a:t>
            </a:r>
            <a:endParaRPr lang="en-US" dirty="0">
              <a:solidFill>
                <a:srgbClr val="FF0000"/>
              </a:solidFill>
              <a:effectLst/>
            </a:endParaRPr>
          </a:p>
        </p:txBody>
      </p:sp>
    </p:spTree>
    <p:extLst>
      <p:ext uri="{BB962C8B-B14F-4D97-AF65-F5344CB8AC3E}">
        <p14:creationId xmlns:p14="http://schemas.microsoft.com/office/powerpoint/2010/main" val="30852246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17" grpId="0" animBg="1"/>
      <p:bldP spid="19" grpId="0"/>
      <p:bldP spid="20" grpId="0"/>
      <p:bldP spid="22" grpId="0"/>
      <p:bldP spid="23" grpId="0"/>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3352FDE9-A4C7-4E3C-89AD-EB4CECAFD2F4}"/>
              </a:ext>
            </a:extLst>
          </p:cNvPr>
          <p:cNvSpPr/>
          <p:nvPr/>
        </p:nvSpPr>
        <p:spPr>
          <a:xfrm>
            <a:off x="-1" y="0"/>
            <a:ext cx="12192001" cy="1044654"/>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5" name="Rectangle: Folded Corner 14">
            <a:extLst>
              <a:ext uri="{FF2B5EF4-FFF2-40B4-BE49-F238E27FC236}">
                <a16:creationId xmlns:a16="http://schemas.microsoft.com/office/drawing/2014/main" id="{C6B21974-883F-41C9-935D-A9E306899C53}"/>
              </a:ext>
            </a:extLst>
          </p:cNvPr>
          <p:cNvSpPr/>
          <p:nvPr/>
        </p:nvSpPr>
        <p:spPr>
          <a:xfrm rot="5400000">
            <a:off x="-1114402" y="2143751"/>
            <a:ext cx="5828651" cy="3599848"/>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8" name="TextBox 17" descr="n26 fb Tran Phu">
            <a:extLst>
              <a:ext uri="{FF2B5EF4-FFF2-40B4-BE49-F238E27FC236}">
                <a16:creationId xmlns:a16="http://schemas.microsoft.com/office/drawing/2014/main" id="{FF63DAC3-4A58-455A-9507-FDE598F46DE3}"/>
              </a:ext>
            </a:extLst>
          </p:cNvPr>
          <p:cNvSpPr txBox="1"/>
          <p:nvPr/>
        </p:nvSpPr>
        <p:spPr>
          <a:xfrm>
            <a:off x="1028619" y="106019"/>
            <a:ext cx="10134759" cy="923330"/>
          </a:xfrm>
          <a:prstGeom prst="rect">
            <a:avLst/>
          </a:prstGeom>
          <a:noFill/>
        </p:spPr>
        <p:txBody>
          <a:bodyPr wrap="square" rtlCol="0">
            <a:spAutoFit/>
          </a:bodyPr>
          <a:lstStyle/>
          <a:p>
            <a:pPr>
              <a:defRPr/>
            </a:pPr>
            <a:r>
              <a:rPr kumimoji="0" lang="en-US" sz="5400" b="0" i="0" u="none" strike="noStrike" kern="1200" cap="none" spc="0" normalizeH="0" baseline="0" noProof="0" dirty="0">
                <a:ln>
                  <a:noFill/>
                </a:ln>
                <a:solidFill>
                  <a:schemeClr val="bg1"/>
                </a:solidFill>
                <a:effectLst/>
                <a:uLnTx/>
                <a:uFillTx/>
                <a:latin typeface="Bahnschrift SemiBold" panose="020B0502040204020203" pitchFamily="34" charset="0"/>
              </a:rPr>
              <a:t>BÀI </a:t>
            </a:r>
            <a:r>
              <a:rPr kumimoji="0" lang="vi-VN" sz="5400" b="0" i="0" u="none" strike="noStrike" kern="1200" cap="none" spc="0" normalizeH="0" baseline="0" noProof="0" dirty="0">
                <a:ln>
                  <a:noFill/>
                </a:ln>
                <a:solidFill>
                  <a:schemeClr val="bg1"/>
                </a:solidFill>
                <a:effectLst/>
                <a:uLnTx/>
                <a:uFillTx/>
                <a:latin typeface="Bahnschrift SemiBold" panose="020B0502040204020203" pitchFamily="34" charset="0"/>
              </a:rPr>
              <a:t>5: </a:t>
            </a:r>
            <a:r>
              <a:rPr lang="en-US" sz="5400" b="1" dirty="0">
                <a:solidFill>
                  <a:schemeClr val="bg1"/>
                </a:solidFill>
                <a:latin typeface="Bahnschrift SemiBold" panose="020B0502040204020203" pitchFamily="34" charset="0"/>
                <a:ea typeface="Cambria" panose="02040503050406030204" pitchFamily="18" charset="0"/>
              </a:rPr>
              <a:t>NHIỆT NÓNG CHẢY RIÊNG</a:t>
            </a:r>
          </a:p>
        </p:txBody>
      </p:sp>
      <p:sp>
        <p:nvSpPr>
          <p:cNvPr id="21" name="TextBox 20" descr="n26 fb Tran Phu">
            <a:extLst>
              <a:ext uri="{FF2B5EF4-FFF2-40B4-BE49-F238E27FC236}">
                <a16:creationId xmlns:a16="http://schemas.microsoft.com/office/drawing/2014/main" id="{2765BE00-0609-4D8F-B4C5-AF959E305E3F}"/>
              </a:ext>
            </a:extLst>
          </p:cNvPr>
          <p:cNvSpPr txBox="1"/>
          <p:nvPr/>
        </p:nvSpPr>
        <p:spPr>
          <a:xfrm>
            <a:off x="293616" y="1841397"/>
            <a:ext cx="3091349" cy="954107"/>
          </a:xfrm>
          <a:prstGeom prst="rect">
            <a:avLst/>
          </a:prstGeom>
          <a:noFill/>
        </p:spPr>
        <p:txBody>
          <a:bodyPr wrap="square" rtlCol="0">
            <a:spAutoFit/>
          </a:bodyPr>
          <a:lstStyle/>
          <a:p>
            <a:pPr algn="ctr"/>
            <a:r>
              <a:rPr lang="vi-VN" sz="2800" b="1" dirty="0">
                <a:solidFill>
                  <a:srgbClr val="FF0000"/>
                </a:solidFill>
                <a:latin typeface="#9Slide03 BoosterNextFYBlack" panose="02000A03000000020004" pitchFamily="2" charset="0"/>
                <a:cs typeface="Calibri" panose="020F0502020204030204" pitchFamily="34" charset="0"/>
              </a:rPr>
              <a:t>I. </a:t>
            </a:r>
            <a:r>
              <a:rPr lang="en-US" sz="2800" b="1" dirty="0">
                <a:solidFill>
                  <a:srgbClr val="FF0000"/>
                </a:solidFill>
                <a:latin typeface="#9Slide03 BoosterNextFYBlack" panose="02000A03000000020004" pitchFamily="2" charset="0"/>
                <a:cs typeface="Calibri" panose="020F0502020204030204" pitchFamily="34" charset="0"/>
              </a:rPr>
              <a:t>KHÁI NIỆM NHIỆT NÓNG CHẢY RIÊNG</a:t>
            </a:r>
            <a:endParaRPr lang="vi-VN" sz="2800" b="1" dirty="0">
              <a:solidFill>
                <a:srgbClr val="FF0000"/>
              </a:solidFill>
              <a:latin typeface="#9Slide03 BoosterNextFYBlack" panose="02000A03000000020004" pitchFamily="2" charset="0"/>
              <a:cs typeface="Calibri" panose="020F0502020204030204" pitchFamily="34" charset="0"/>
            </a:endParaRPr>
          </a:p>
        </p:txBody>
      </p:sp>
      <p:sp>
        <p:nvSpPr>
          <p:cNvPr id="25" name="TextBox 24">
            <a:extLst>
              <a:ext uri="{FF2B5EF4-FFF2-40B4-BE49-F238E27FC236}">
                <a16:creationId xmlns:a16="http://schemas.microsoft.com/office/drawing/2014/main" id="{F686507C-99B1-4EEA-92D1-B665DD4256CE}"/>
              </a:ext>
            </a:extLst>
          </p:cNvPr>
          <p:cNvSpPr txBox="1"/>
          <p:nvPr/>
        </p:nvSpPr>
        <p:spPr>
          <a:xfrm>
            <a:off x="617702" y="2963700"/>
            <a:ext cx="2194509"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1. </a:t>
            </a:r>
            <a:r>
              <a:rPr lang="en-US" sz="2800" b="1" kern="1200" dirty="0" err="1">
                <a:solidFill>
                  <a:schemeClr val="bg1"/>
                </a:solidFill>
                <a:effectLst/>
                <a:latin typeface="Arimo"/>
              </a:rPr>
              <a:t>Hệ</a:t>
            </a:r>
            <a:r>
              <a:rPr lang="en-US" sz="2800" b="1" kern="1200" dirty="0">
                <a:solidFill>
                  <a:schemeClr val="bg1"/>
                </a:solidFill>
                <a:effectLst/>
                <a:latin typeface="Arimo"/>
              </a:rPr>
              <a:t> </a:t>
            </a:r>
            <a:r>
              <a:rPr lang="en-US" sz="2800" b="1" kern="1200" dirty="0" err="1">
                <a:solidFill>
                  <a:schemeClr val="bg1"/>
                </a:solidFill>
                <a:effectLst/>
                <a:latin typeface="Arimo"/>
              </a:rPr>
              <a:t>thức</a:t>
            </a:r>
            <a:endParaRPr lang="en-US" dirty="0">
              <a:solidFill>
                <a:schemeClr val="bg1"/>
              </a:solidFill>
              <a:effectLst/>
            </a:endParaRPr>
          </a:p>
        </p:txBody>
      </p:sp>
      <p:sp>
        <p:nvSpPr>
          <p:cNvPr id="29" name="TextBox 28">
            <a:extLst>
              <a:ext uri="{FF2B5EF4-FFF2-40B4-BE49-F238E27FC236}">
                <a16:creationId xmlns:a16="http://schemas.microsoft.com/office/drawing/2014/main" id="{C5937124-EEBE-47A6-80C4-5E736951838A}"/>
              </a:ext>
            </a:extLst>
          </p:cNvPr>
          <p:cNvSpPr txBox="1"/>
          <p:nvPr/>
        </p:nvSpPr>
        <p:spPr>
          <a:xfrm>
            <a:off x="617702" y="3722386"/>
            <a:ext cx="2507380"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rgbClr val="FF0000"/>
                </a:solidFill>
                <a:effectLst/>
                <a:latin typeface="Arimo"/>
              </a:rPr>
              <a:t>2. </a:t>
            </a:r>
            <a:r>
              <a:rPr lang="en-US" sz="2800" b="1" kern="1200" dirty="0" err="1">
                <a:solidFill>
                  <a:srgbClr val="FF0000"/>
                </a:solidFill>
                <a:effectLst/>
                <a:latin typeface="Arimo"/>
              </a:rPr>
              <a:t>Định</a:t>
            </a:r>
            <a:r>
              <a:rPr lang="en-US" sz="2800" b="1" kern="1200" dirty="0">
                <a:solidFill>
                  <a:srgbClr val="FF0000"/>
                </a:solidFill>
                <a:effectLst/>
                <a:latin typeface="Arimo"/>
              </a:rPr>
              <a:t> </a:t>
            </a:r>
            <a:r>
              <a:rPr lang="en-US" sz="2800" b="1" kern="1200" dirty="0" err="1">
                <a:solidFill>
                  <a:srgbClr val="FF0000"/>
                </a:solidFill>
                <a:effectLst/>
                <a:latin typeface="Arimo"/>
              </a:rPr>
              <a:t>nghĩa</a:t>
            </a:r>
            <a:endParaRPr lang="en-US" dirty="0">
              <a:solidFill>
                <a:srgbClr val="FF0000"/>
              </a:solidFill>
              <a:effectLst/>
            </a:endParaRPr>
          </a:p>
        </p:txBody>
      </p:sp>
      <p:sp>
        <p:nvSpPr>
          <p:cNvPr id="35" name="TextBox 34">
            <a:extLst>
              <a:ext uri="{FF2B5EF4-FFF2-40B4-BE49-F238E27FC236}">
                <a16:creationId xmlns:a16="http://schemas.microsoft.com/office/drawing/2014/main" id="{7C88B340-CB17-4EF7-8736-92A77EFE68FE}"/>
              </a:ext>
            </a:extLst>
          </p:cNvPr>
          <p:cNvSpPr txBox="1"/>
          <p:nvPr/>
        </p:nvSpPr>
        <p:spPr>
          <a:xfrm>
            <a:off x="150851" y="4529935"/>
            <a:ext cx="3376880" cy="1384995"/>
          </a:xfrm>
          <a:prstGeom prst="rect">
            <a:avLst/>
          </a:prstGeom>
          <a:noFill/>
        </p:spPr>
        <p:txBody>
          <a:bodyPr wrap="square">
            <a:spAutoFit/>
          </a:bodyPr>
          <a:lstStyle/>
          <a:p>
            <a:pPr marL="0" algn="ctr" rtl="0" eaLnBrk="1" latinLnBrk="0" hangingPunct="1">
              <a:spcBef>
                <a:spcPts val="0"/>
              </a:spcBef>
              <a:spcAft>
                <a:spcPts val="0"/>
              </a:spcAft>
            </a:pPr>
            <a:r>
              <a:rPr lang="vi-VN" sz="2800" b="1" kern="1200" dirty="0">
                <a:solidFill>
                  <a:schemeClr val="bg1"/>
                </a:solidFill>
                <a:effectLst/>
                <a:latin typeface="#9Slide03 BoosterNextFYBlack" panose="02000A03000000020004"/>
                <a:cs typeface="Calibri" panose="020F0502020204030204" pitchFamily="34" charset="0"/>
              </a:rPr>
              <a:t>II. </a:t>
            </a:r>
            <a:r>
              <a:rPr lang="en-US" sz="2800" b="1" kern="1200" dirty="0">
                <a:solidFill>
                  <a:schemeClr val="bg1"/>
                </a:solidFill>
                <a:effectLst/>
                <a:latin typeface="#9Slide03 BoosterNextFYBlack" panose="02000A03000000020004"/>
                <a:cs typeface="Calibri" panose="020F0502020204030204" pitchFamily="34" charset="0"/>
              </a:rPr>
              <a:t>THỰC HÀNH ĐO NHIỆT NÓNG CHẢY RIÊNG CỦA NƯỚC ĐÁ</a:t>
            </a:r>
            <a:endParaRPr lang="en-US" dirty="0">
              <a:solidFill>
                <a:schemeClr val="bg1"/>
              </a:solidFill>
              <a:effectLst/>
            </a:endParaRPr>
          </a:p>
        </p:txBody>
      </p:sp>
      <p:sp>
        <p:nvSpPr>
          <p:cNvPr id="42" name="TextBox 41" descr="n26 fb Tran Phu">
            <a:extLst>
              <a:ext uri="{FF2B5EF4-FFF2-40B4-BE49-F238E27FC236}">
                <a16:creationId xmlns:a16="http://schemas.microsoft.com/office/drawing/2014/main" id="{914DFD15-491F-4ABE-847B-4529C434F118}"/>
              </a:ext>
            </a:extLst>
          </p:cNvPr>
          <p:cNvSpPr txBox="1"/>
          <p:nvPr/>
        </p:nvSpPr>
        <p:spPr>
          <a:xfrm>
            <a:off x="3739136" y="1056494"/>
            <a:ext cx="7475710" cy="492443"/>
          </a:xfrm>
          <a:prstGeom prst="rect">
            <a:avLst/>
          </a:prstGeom>
          <a:noFill/>
        </p:spPr>
        <p:txBody>
          <a:bodyPr wrap="square">
            <a:spAutoFit/>
          </a:bodyPr>
          <a:lstStyle/>
          <a:p>
            <a:r>
              <a:rPr lang="vi-VN" sz="2600" b="1" i="1" dirty="0">
                <a:effectLst/>
                <a:latin typeface="Times New Roman" panose="02020603050405020304" pitchFamily="18" charset="0"/>
                <a:ea typeface="Times New Roman" panose="02020603050405020304" pitchFamily="18" charset="0"/>
              </a:rPr>
              <a:t>I. KHÁI NIỆM NHIỆT NÓNG CHẢY RIÊNG</a:t>
            </a:r>
            <a:endParaRPr lang="vi-VN" sz="2600" dirty="0">
              <a:effectLst/>
              <a:latin typeface="Times New Roman" panose="02020603050405020304" pitchFamily="18" charset="0"/>
              <a:ea typeface="Times New Roman" panose="02020603050405020304" pitchFamily="18" charset="0"/>
            </a:endParaRPr>
          </a:p>
        </p:txBody>
      </p:sp>
      <p:sp>
        <p:nvSpPr>
          <p:cNvPr id="27" name="Speech Bubble: Rectangle 26" descr="n26 fb Tran Phu">
            <a:extLst>
              <a:ext uri="{FF2B5EF4-FFF2-40B4-BE49-F238E27FC236}">
                <a16:creationId xmlns:a16="http://schemas.microsoft.com/office/drawing/2014/main" id="{57487DBD-A50D-4602-BF7B-95DBE6827F83}"/>
              </a:ext>
            </a:extLst>
          </p:cNvPr>
          <p:cNvSpPr/>
          <p:nvPr/>
        </p:nvSpPr>
        <p:spPr>
          <a:xfrm>
            <a:off x="7250526" y="2062549"/>
            <a:ext cx="4518174" cy="1717822"/>
          </a:xfrm>
          <a:prstGeom prst="wedgeRectCallout">
            <a:avLst>
              <a:gd name="adj1" fmla="val 35394"/>
              <a:gd name="adj2" fmla="val 104301"/>
            </a:avLst>
          </a:prstGeom>
          <a:solidFill>
            <a:srgbClr val="FFCCCC"/>
          </a:solidFill>
          <a:ln>
            <a:solidFill>
              <a:srgbClr val="FF99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solidFill>
                  <a:schemeClr val="tx1"/>
                </a:solidFill>
                <a:latin typeface="+mj-lt"/>
              </a:rPr>
              <a:t>Câu 3: </a:t>
            </a:r>
            <a:r>
              <a:rPr lang="vi-VN" sz="2800" dirty="0">
                <a:solidFill>
                  <a:schemeClr val="tx1"/>
                </a:solidFill>
                <a:latin typeface="+mj-lt"/>
              </a:rPr>
              <a:t>Phát biểu định nghĩa nhiệt nóng chảy riêng của một chất?</a:t>
            </a:r>
          </a:p>
        </p:txBody>
      </p:sp>
      <p:pic>
        <p:nvPicPr>
          <p:cNvPr id="28" name="Picture 2" descr="n26 fb Tran Phu">
            <a:extLst>
              <a:ext uri="{FF2B5EF4-FFF2-40B4-BE49-F238E27FC236}">
                <a16:creationId xmlns:a16="http://schemas.microsoft.com/office/drawing/2014/main" id="{08C62364-6049-468F-8F78-DA344D169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731940" y="4160218"/>
            <a:ext cx="2784827" cy="269778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descr="n26 fb Tran Phu">
            <a:extLst>
              <a:ext uri="{FF2B5EF4-FFF2-40B4-BE49-F238E27FC236}">
                <a16:creationId xmlns:a16="http://schemas.microsoft.com/office/drawing/2014/main" id="{0DBE6990-6F7A-4402-AB01-3882F822148F}"/>
              </a:ext>
            </a:extLst>
          </p:cNvPr>
          <p:cNvSpPr txBox="1"/>
          <p:nvPr/>
        </p:nvSpPr>
        <p:spPr>
          <a:xfrm>
            <a:off x="3821348" y="1482400"/>
            <a:ext cx="11062446" cy="523220"/>
          </a:xfrm>
          <a:prstGeom prst="rect">
            <a:avLst/>
          </a:prstGeom>
          <a:noFill/>
        </p:spPr>
        <p:txBody>
          <a:bodyPr wrap="square">
            <a:spAutoFit/>
          </a:bodyPr>
          <a:lstStyle/>
          <a:p>
            <a:r>
              <a:rPr lang="vi-VN" sz="2800" b="1" i="1" dirty="0">
                <a:effectLst/>
                <a:latin typeface="Times New Roman" panose="02020603050405020304" pitchFamily="18" charset="0"/>
                <a:ea typeface="Times New Roman" panose="02020603050405020304" pitchFamily="18" charset="0"/>
              </a:rPr>
              <a:t>2. Định nghĩa nhiệt nóng chảy riêng</a:t>
            </a:r>
            <a:endParaRPr lang="vi-VN" sz="28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31" name="TextBox 30" descr="n26 fb Tran Phu">
                <a:extLst>
                  <a:ext uri="{FF2B5EF4-FFF2-40B4-BE49-F238E27FC236}">
                    <a16:creationId xmlns:a16="http://schemas.microsoft.com/office/drawing/2014/main" id="{47D4C516-6F1E-410E-B083-00EDF355A571}"/>
                  </a:ext>
                </a:extLst>
              </p:cNvPr>
              <p:cNvSpPr txBox="1"/>
              <p:nvPr/>
            </p:nvSpPr>
            <p:spPr>
              <a:xfrm>
                <a:off x="4011848" y="4220458"/>
                <a:ext cx="6096000" cy="2003947"/>
              </a:xfrm>
              <a:prstGeom prst="rect">
                <a:avLst/>
              </a:prstGeom>
              <a:noFill/>
            </p:spPr>
            <p:txBody>
              <a:bodyPr wrap="square">
                <a:spAutoFit/>
              </a:bodyPr>
              <a:lstStyle/>
              <a:p>
                <a:pPr algn="just"/>
                <a:r>
                  <a:rPr lang="vi-VN" sz="2600" dirty="0">
                    <a:solidFill>
                      <a:schemeClr val="tx1"/>
                    </a:solidFill>
                    <a:effectLst/>
                    <a:latin typeface="Times New Roman" panose="02020603050405020304" pitchFamily="18" charset="0"/>
                    <a:ea typeface="Times New Roman" panose="02020603050405020304" pitchFamily="18" charset="0"/>
                  </a:rPr>
                  <a:t>Nhiệt nóng chảy riêng của một chất là nhiệt lượng cần để làm cho một kilôgam chất đó nóng chảy hoàn toàn ở nhiệt độ nóng chảy.</a:t>
                </a:r>
                <a:endParaRPr lang="en-US" sz="2600" dirty="0">
                  <a:solidFill>
                    <a:schemeClr val="tx1"/>
                  </a:solidFill>
                  <a:effectLst/>
                  <a:latin typeface="Times New Roman" panose="02020603050405020304" pitchFamily="18" charset="0"/>
                  <a:ea typeface="Times New Roman" panose="02020603050405020304" pitchFamily="18" charset="0"/>
                </a:endParaRPr>
              </a:p>
              <a:p>
                <a:pPr algn="ctr"/>
                <a:r>
                  <a:rPr lang="en-US" sz="3200" dirty="0">
                    <a:solidFill>
                      <a:schemeClr val="tx1"/>
                    </a:solidFill>
                    <a:latin typeface="Cambria" panose="02040503050406030204" pitchFamily="18" charset="0"/>
                    <a:ea typeface="Cambria" panose="02040503050406030204" pitchFamily="18" charset="0"/>
                    <a:sym typeface="Symbol" panose="05050102010706020507" pitchFamily="18" charset="2"/>
                  </a:rPr>
                  <a:t></a:t>
                </a:r>
                <a:r>
                  <a:rPr lang="en-US" sz="3200" dirty="0">
                    <a:solidFill>
                      <a:schemeClr val="tx1"/>
                    </a:solidFill>
                    <a:latin typeface="Cambria" panose="02040503050406030204" pitchFamily="18" charset="0"/>
                    <a:ea typeface="Cambria" panose="02040503050406030204" pitchFamily="18" charset="0"/>
                  </a:rPr>
                  <a:t> = </a:t>
                </a:r>
                <a14:m>
                  <m:oMath xmlns:m="http://schemas.openxmlformats.org/officeDocument/2006/math">
                    <m:f>
                      <m:fPr>
                        <m:ctrlPr>
                          <a:rPr lang="en-US" sz="3200" i="1">
                            <a:solidFill>
                              <a:schemeClr val="tx1"/>
                            </a:solidFill>
                            <a:latin typeface="Cambria Math" panose="02040503050406030204" pitchFamily="18" charset="0"/>
                          </a:rPr>
                        </m:ctrlPr>
                      </m:fPr>
                      <m:num>
                        <m:r>
                          <a:rPr lang="en-US" sz="3200" i="1">
                            <a:solidFill>
                              <a:schemeClr val="tx1"/>
                            </a:solidFill>
                            <a:latin typeface="Cambria Math" panose="02040503050406030204" pitchFamily="18" charset="0"/>
                          </a:rPr>
                          <m:t>𝑄</m:t>
                        </m:r>
                      </m:num>
                      <m:den>
                        <m:r>
                          <a:rPr lang="en-US" sz="3200" i="1">
                            <a:solidFill>
                              <a:schemeClr val="tx1"/>
                            </a:solidFill>
                            <a:latin typeface="Cambria Math" panose="02040503050406030204" pitchFamily="18" charset="0"/>
                          </a:rPr>
                          <m:t>𝑚</m:t>
                        </m:r>
                      </m:den>
                    </m:f>
                  </m:oMath>
                </a14:m>
                <a:endParaRPr lang="en-US" sz="3200" dirty="0">
                  <a:solidFill>
                    <a:schemeClr val="tx1"/>
                  </a:solidFill>
                  <a:latin typeface="Cambria" panose="02040503050406030204" pitchFamily="18" charset="0"/>
                  <a:ea typeface="Cambria" panose="02040503050406030204" pitchFamily="18" charset="0"/>
                </a:endParaRPr>
              </a:p>
            </p:txBody>
          </p:sp>
        </mc:Choice>
        <mc:Fallback>
          <p:sp>
            <p:nvSpPr>
              <p:cNvPr id="31" name="TextBox 30" descr="n26 fb Tran Phu">
                <a:extLst>
                  <a:ext uri="{FF2B5EF4-FFF2-40B4-BE49-F238E27FC236}">
                    <a16:creationId xmlns:a16="http://schemas.microsoft.com/office/drawing/2014/main" id="{47D4C516-6F1E-410E-B083-00EDF355A571}"/>
                  </a:ext>
                </a:extLst>
              </p:cNvPr>
              <p:cNvSpPr txBox="1">
                <a:spLocks noRot="1" noChangeAspect="1" noMove="1" noResize="1" noEditPoints="1" noAdjustHandles="1" noChangeArrowheads="1" noChangeShapeType="1" noTextEdit="1"/>
              </p:cNvSpPr>
              <p:nvPr/>
            </p:nvSpPr>
            <p:spPr>
              <a:xfrm>
                <a:off x="4011848" y="4220458"/>
                <a:ext cx="6096000" cy="2003947"/>
              </a:xfrm>
              <a:prstGeom prst="rect">
                <a:avLst/>
              </a:prstGeom>
              <a:blipFill>
                <a:blip r:embed="rId3"/>
                <a:stretch>
                  <a:fillRect l="-1800" t="-2736" r="-1800" b="-2736"/>
                </a:stretch>
              </a:blipFill>
            </p:spPr>
            <p:txBody>
              <a:bodyPr/>
              <a:lstStyle/>
              <a:p>
                <a:r>
                  <a:rPr lang="en-US">
                    <a:noFill/>
                  </a:rPr>
                  <a:t> </a:t>
                </a:r>
              </a:p>
            </p:txBody>
          </p:sp>
        </mc:Fallback>
      </mc:AlternateContent>
    </p:spTree>
    <p:extLst>
      <p:ext uri="{BB962C8B-B14F-4D97-AF65-F5344CB8AC3E}">
        <p14:creationId xmlns:p14="http://schemas.microsoft.com/office/powerpoint/2010/main" val="19341197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7" grpId="0" animBg="1"/>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n26 fb Tran Phu">
            <a:extLst>
              <a:ext uri="{FF2B5EF4-FFF2-40B4-BE49-F238E27FC236}">
                <a16:creationId xmlns:a16="http://schemas.microsoft.com/office/drawing/2014/main" id="{DB13AF9E-F955-E87C-4FB3-C8CD8025FDAB}"/>
              </a:ext>
            </a:extLst>
          </p:cNvPr>
          <p:cNvSpPr txBox="1"/>
          <p:nvPr/>
        </p:nvSpPr>
        <p:spPr>
          <a:xfrm>
            <a:off x="1603981" y="131621"/>
            <a:ext cx="9672153" cy="461665"/>
          </a:xfrm>
          <a:prstGeom prst="rect">
            <a:avLst/>
          </a:prstGeom>
          <a:noFill/>
        </p:spPr>
        <p:txBody>
          <a:bodyPr wrap="square">
            <a:spAutoFit/>
          </a:bodyPr>
          <a:lstStyle/>
          <a:p>
            <a:r>
              <a:rPr lang="vi-VN" sz="2400" b="1" i="1" dirty="0">
                <a:solidFill>
                  <a:srgbClr val="000000"/>
                </a:solidFill>
                <a:effectLst/>
                <a:latin typeface="+mj-lt"/>
              </a:rPr>
              <a:t>Bảng nhiệt độ nóng chảy riêng của một số chất rắn kết tinh:</a:t>
            </a:r>
            <a:endParaRPr lang="vi-VN" sz="2400" b="1" i="1" dirty="0">
              <a:latin typeface="+mj-lt"/>
            </a:endParaRPr>
          </a:p>
        </p:txBody>
      </p:sp>
      <p:graphicFrame>
        <p:nvGraphicFramePr>
          <p:cNvPr id="3" name="Table 2" descr="n26 fb Tran Phu">
            <a:extLst>
              <a:ext uri="{FF2B5EF4-FFF2-40B4-BE49-F238E27FC236}">
                <a16:creationId xmlns:a16="http://schemas.microsoft.com/office/drawing/2014/main" id="{02719D43-4AC6-6529-7800-CE1D22D8B015}"/>
              </a:ext>
            </a:extLst>
          </p:cNvPr>
          <p:cNvGraphicFramePr>
            <a:graphicFrameLocks noGrp="1"/>
          </p:cNvGraphicFramePr>
          <p:nvPr>
            <p:extLst>
              <p:ext uri="{D42A27DB-BD31-4B8C-83A1-F6EECF244321}">
                <p14:modId xmlns:p14="http://schemas.microsoft.com/office/powerpoint/2010/main" val="1818558302"/>
              </p:ext>
            </p:extLst>
          </p:nvPr>
        </p:nvGraphicFramePr>
        <p:xfrm>
          <a:off x="924560" y="690664"/>
          <a:ext cx="10341847" cy="5804884"/>
        </p:xfrm>
        <a:graphic>
          <a:graphicData uri="http://schemas.openxmlformats.org/drawingml/2006/table">
            <a:tbl>
              <a:tblPr firstRow="1" bandRow="1">
                <a:tableStyleId>{5C22544A-7EE6-4342-B048-85BDC9FD1C3A}</a:tableStyleId>
              </a:tblPr>
              <a:tblGrid>
                <a:gridCol w="5171524">
                  <a:extLst>
                    <a:ext uri="{9D8B030D-6E8A-4147-A177-3AD203B41FA5}">
                      <a16:colId xmlns:a16="http://schemas.microsoft.com/office/drawing/2014/main" val="1282706815"/>
                    </a:ext>
                  </a:extLst>
                </a:gridCol>
                <a:gridCol w="5170323">
                  <a:extLst>
                    <a:ext uri="{9D8B030D-6E8A-4147-A177-3AD203B41FA5}">
                      <a16:colId xmlns:a16="http://schemas.microsoft.com/office/drawing/2014/main" val="3552881235"/>
                    </a:ext>
                  </a:extLst>
                </a:gridCol>
              </a:tblGrid>
              <a:tr h="909838">
                <a:tc>
                  <a:txBody>
                    <a:bodyPr/>
                    <a:lstStyle/>
                    <a:p>
                      <a:pPr algn="ctr"/>
                      <a:r>
                        <a:rPr lang="vi-VN" sz="2400" dirty="0">
                          <a:latin typeface="+mj-lt"/>
                        </a:rPr>
                        <a:t>CHẤT RẮN</a:t>
                      </a:r>
                    </a:p>
                  </a:txBody>
                  <a:tcPr anchor="ctr"/>
                </a:tc>
                <a:tc>
                  <a:txBody>
                    <a:bodyPr/>
                    <a:lstStyle/>
                    <a:p>
                      <a:pPr algn="ctr"/>
                      <a:r>
                        <a:rPr lang="vi-VN" sz="2400" dirty="0">
                          <a:latin typeface="+mj-lt"/>
                        </a:rPr>
                        <a:t>NHIỆT ĐỘ NÓNG CHẢY RIÊNG</a:t>
                      </a:r>
                    </a:p>
                    <a:p>
                      <a:pPr algn="ctr"/>
                      <a:r>
                        <a:rPr lang="vi-VN" sz="2400" dirty="0">
                          <a:latin typeface="+mj-lt"/>
                        </a:rPr>
                        <a:t>λ </a:t>
                      </a:r>
                      <a:r>
                        <a:rPr lang="en-US" sz="2400" dirty="0">
                          <a:latin typeface="+mj-lt"/>
                        </a:rPr>
                        <a:t>(J/kg)</a:t>
                      </a:r>
                      <a:endParaRPr lang="vi-VN" sz="2400" dirty="0">
                        <a:latin typeface="+mj-lt"/>
                      </a:endParaRPr>
                    </a:p>
                  </a:txBody>
                  <a:tcPr/>
                </a:tc>
                <a:extLst>
                  <a:ext uri="{0D108BD9-81ED-4DB2-BD59-A6C34878D82A}">
                    <a16:rowId xmlns:a16="http://schemas.microsoft.com/office/drawing/2014/main" val="3466180416"/>
                  </a:ext>
                </a:extLst>
              </a:tr>
              <a:tr h="815841">
                <a:tc>
                  <a:txBody>
                    <a:bodyPr/>
                    <a:lstStyle/>
                    <a:p>
                      <a:pPr algn="ctr"/>
                      <a:r>
                        <a:rPr lang="vi-VN" sz="2800" dirty="0">
                          <a:latin typeface="+mj-lt"/>
                        </a:rPr>
                        <a:t>Nước đá</a:t>
                      </a:r>
                    </a:p>
                  </a:txBody>
                  <a:tcPr anchor="ctr"/>
                </a:tc>
                <a:tc>
                  <a:txBody>
                    <a:bodyPr/>
                    <a:lstStyle/>
                    <a:p>
                      <a:pPr algn="ctr"/>
                      <a:r>
                        <a:rPr lang="vi-VN" sz="2800" dirty="0">
                          <a:latin typeface="+mj-lt"/>
                        </a:rPr>
                        <a:t>3,33.10</a:t>
                      </a:r>
                      <a:r>
                        <a:rPr lang="vi-VN" sz="2800" baseline="30000" dirty="0">
                          <a:latin typeface="+mj-lt"/>
                        </a:rPr>
                        <a:t>5</a:t>
                      </a:r>
                    </a:p>
                  </a:txBody>
                  <a:tcPr anchor="ctr"/>
                </a:tc>
                <a:extLst>
                  <a:ext uri="{0D108BD9-81ED-4DB2-BD59-A6C34878D82A}">
                    <a16:rowId xmlns:a16="http://schemas.microsoft.com/office/drawing/2014/main" val="2978605013"/>
                  </a:ext>
                </a:extLst>
              </a:tr>
              <a:tr h="815841">
                <a:tc>
                  <a:txBody>
                    <a:bodyPr/>
                    <a:lstStyle/>
                    <a:p>
                      <a:pPr algn="ctr"/>
                      <a:r>
                        <a:rPr lang="vi-VN" sz="2800" dirty="0">
                          <a:latin typeface="+mj-lt"/>
                        </a:rPr>
                        <a:t>Nhôm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kern="1200">
                          <a:solidFill>
                            <a:schemeClr val="dk1"/>
                          </a:solidFill>
                          <a:latin typeface="+mj-lt"/>
                          <a:ea typeface="+mn-ea"/>
                          <a:cs typeface="+mn-cs"/>
                        </a:rPr>
                        <a:t>3,97.10</a:t>
                      </a:r>
                      <a:r>
                        <a:rPr lang="vi-VN" sz="2800" kern="1200" baseline="30000">
                          <a:solidFill>
                            <a:schemeClr val="dk1"/>
                          </a:solidFill>
                          <a:latin typeface="+mj-lt"/>
                          <a:ea typeface="+mn-ea"/>
                          <a:cs typeface="+mn-cs"/>
                        </a:rPr>
                        <a:t>5</a:t>
                      </a:r>
                      <a:endParaRPr lang="vi-VN" sz="2800" kern="1200" baseline="30000" dirty="0">
                        <a:solidFill>
                          <a:schemeClr val="dk1"/>
                        </a:solidFill>
                        <a:latin typeface="+mj-lt"/>
                        <a:ea typeface="+mn-ea"/>
                        <a:cs typeface="+mn-cs"/>
                      </a:endParaRPr>
                    </a:p>
                  </a:txBody>
                  <a:tcPr anchor="ctr"/>
                </a:tc>
                <a:extLst>
                  <a:ext uri="{0D108BD9-81ED-4DB2-BD59-A6C34878D82A}">
                    <a16:rowId xmlns:a16="http://schemas.microsoft.com/office/drawing/2014/main" val="2250023077"/>
                  </a:ext>
                </a:extLst>
              </a:tr>
              <a:tr h="815841">
                <a:tc>
                  <a:txBody>
                    <a:bodyPr/>
                    <a:lstStyle/>
                    <a:p>
                      <a:pPr algn="ctr"/>
                      <a:r>
                        <a:rPr lang="vi-VN" sz="2800" dirty="0">
                          <a:latin typeface="+mj-lt"/>
                        </a:rPr>
                        <a:t>Sắt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kern="1200">
                          <a:solidFill>
                            <a:schemeClr val="dk1"/>
                          </a:solidFill>
                          <a:latin typeface="+mj-lt"/>
                          <a:ea typeface="+mn-ea"/>
                          <a:cs typeface="+mn-cs"/>
                        </a:rPr>
                        <a:t>2,72.10</a:t>
                      </a:r>
                      <a:r>
                        <a:rPr lang="vi-VN" sz="2800" kern="1200" baseline="30000">
                          <a:solidFill>
                            <a:schemeClr val="dk1"/>
                          </a:solidFill>
                          <a:latin typeface="+mj-lt"/>
                          <a:ea typeface="+mn-ea"/>
                          <a:cs typeface="+mn-cs"/>
                        </a:rPr>
                        <a:t>5</a:t>
                      </a:r>
                      <a:endParaRPr lang="vi-VN" sz="2800" kern="1200" baseline="30000" dirty="0">
                        <a:solidFill>
                          <a:schemeClr val="dk1"/>
                        </a:solidFill>
                        <a:latin typeface="+mj-lt"/>
                        <a:ea typeface="+mn-ea"/>
                        <a:cs typeface="+mn-cs"/>
                      </a:endParaRPr>
                    </a:p>
                  </a:txBody>
                  <a:tcPr anchor="ctr"/>
                </a:tc>
                <a:extLst>
                  <a:ext uri="{0D108BD9-81ED-4DB2-BD59-A6C34878D82A}">
                    <a16:rowId xmlns:a16="http://schemas.microsoft.com/office/drawing/2014/main" val="1536483782"/>
                  </a:ext>
                </a:extLst>
              </a:tr>
              <a:tr h="815841">
                <a:tc>
                  <a:txBody>
                    <a:bodyPr/>
                    <a:lstStyle/>
                    <a:p>
                      <a:pPr algn="ctr"/>
                      <a:r>
                        <a:rPr lang="vi-VN" sz="2800" dirty="0">
                          <a:latin typeface="+mj-lt"/>
                        </a:rPr>
                        <a:t>Chì</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mj-lt"/>
                          <a:ea typeface="+mn-ea"/>
                          <a:cs typeface="+mn-cs"/>
                        </a:rPr>
                        <a:t>0,25.10</a:t>
                      </a:r>
                      <a:r>
                        <a:rPr kumimoji="0" lang="vi-VN" sz="2800" b="0" i="0" u="none" strike="noStrike" kern="1200" cap="none" spc="0" normalizeH="0" baseline="30000" noProof="0" dirty="0">
                          <a:ln>
                            <a:noFill/>
                          </a:ln>
                          <a:solidFill>
                            <a:prstClr val="black"/>
                          </a:solidFill>
                          <a:effectLst/>
                          <a:uLnTx/>
                          <a:uFillTx/>
                          <a:latin typeface="+mj-lt"/>
                          <a:ea typeface="+mn-ea"/>
                          <a:cs typeface="+mn-cs"/>
                        </a:rPr>
                        <a:t>5</a:t>
                      </a:r>
                    </a:p>
                  </a:txBody>
                  <a:tcPr anchor="ctr"/>
                </a:tc>
                <a:extLst>
                  <a:ext uri="{0D108BD9-81ED-4DB2-BD59-A6C34878D82A}">
                    <a16:rowId xmlns:a16="http://schemas.microsoft.com/office/drawing/2014/main" val="2514240757"/>
                  </a:ext>
                </a:extLst>
              </a:tr>
              <a:tr h="815841">
                <a:tc>
                  <a:txBody>
                    <a:bodyPr/>
                    <a:lstStyle/>
                    <a:p>
                      <a:pPr algn="ctr"/>
                      <a:r>
                        <a:rPr lang="vi-VN" sz="2800" dirty="0">
                          <a:latin typeface="+mj-lt"/>
                        </a:rPr>
                        <a:t>Bạc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mj-lt"/>
                          <a:ea typeface="+mn-ea"/>
                          <a:cs typeface="+mn-cs"/>
                        </a:rPr>
                        <a:t>0,88.10</a:t>
                      </a:r>
                      <a:r>
                        <a:rPr kumimoji="0" lang="vi-VN" sz="2800" b="0" i="0" u="none" strike="noStrike" kern="1200" cap="none" spc="0" normalizeH="0" baseline="30000" noProof="0" dirty="0">
                          <a:ln>
                            <a:noFill/>
                          </a:ln>
                          <a:solidFill>
                            <a:prstClr val="black"/>
                          </a:solidFill>
                          <a:effectLst/>
                          <a:uLnTx/>
                          <a:uFillTx/>
                          <a:latin typeface="+mj-lt"/>
                          <a:ea typeface="+mn-ea"/>
                          <a:cs typeface="+mn-cs"/>
                        </a:rPr>
                        <a:t>5</a:t>
                      </a:r>
                    </a:p>
                  </a:txBody>
                  <a:tcPr anchor="ctr"/>
                </a:tc>
                <a:extLst>
                  <a:ext uri="{0D108BD9-81ED-4DB2-BD59-A6C34878D82A}">
                    <a16:rowId xmlns:a16="http://schemas.microsoft.com/office/drawing/2014/main" val="4151492150"/>
                  </a:ext>
                </a:extLst>
              </a:tr>
              <a:tr h="815841">
                <a:tc>
                  <a:txBody>
                    <a:bodyPr/>
                    <a:lstStyle/>
                    <a:p>
                      <a:pPr algn="ctr"/>
                      <a:r>
                        <a:rPr lang="vi-VN" sz="2800" dirty="0">
                          <a:latin typeface="+mj-lt"/>
                        </a:rPr>
                        <a:t>Vàng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mj-lt"/>
                          <a:ea typeface="+mn-ea"/>
                          <a:cs typeface="+mn-cs"/>
                        </a:rPr>
                        <a:t>0,64.10</a:t>
                      </a:r>
                      <a:r>
                        <a:rPr kumimoji="0" lang="vi-VN" sz="2800" b="0" i="0" u="none" strike="noStrike" kern="1200" cap="none" spc="0" normalizeH="0" baseline="30000" noProof="0" dirty="0">
                          <a:ln>
                            <a:noFill/>
                          </a:ln>
                          <a:solidFill>
                            <a:prstClr val="black"/>
                          </a:solidFill>
                          <a:effectLst/>
                          <a:uLnTx/>
                          <a:uFillTx/>
                          <a:latin typeface="+mj-lt"/>
                          <a:ea typeface="+mn-ea"/>
                          <a:cs typeface="+mn-cs"/>
                        </a:rPr>
                        <a:t>5</a:t>
                      </a:r>
                    </a:p>
                  </a:txBody>
                  <a:tcPr anchor="ctr"/>
                </a:tc>
                <a:extLst>
                  <a:ext uri="{0D108BD9-81ED-4DB2-BD59-A6C34878D82A}">
                    <a16:rowId xmlns:a16="http://schemas.microsoft.com/office/drawing/2014/main" val="3020548885"/>
                  </a:ext>
                </a:extLst>
              </a:tr>
            </a:tbl>
          </a:graphicData>
        </a:graphic>
      </p:graphicFrame>
      <p:pic>
        <p:nvPicPr>
          <p:cNvPr id="4" name="Picture 3" descr="n26 fb Tran Phu">
            <a:extLst>
              <a:ext uri="{FF2B5EF4-FFF2-40B4-BE49-F238E27FC236}">
                <a16:creationId xmlns:a16="http://schemas.microsoft.com/office/drawing/2014/main" id="{0C916263-7688-1A09-CE60-37B02D5B4F99}"/>
              </a:ext>
            </a:extLst>
          </p:cNvPr>
          <p:cNvPicPr>
            <a:picLocks noChangeAspect="1"/>
          </p:cNvPicPr>
          <p:nvPr/>
        </p:nvPicPr>
        <p:blipFill>
          <a:blip r:embed="rId2"/>
          <a:stretch>
            <a:fillRect/>
          </a:stretch>
        </p:blipFill>
        <p:spPr>
          <a:xfrm>
            <a:off x="4612834" y="1632105"/>
            <a:ext cx="1184850" cy="745242"/>
          </a:xfrm>
          <a:prstGeom prst="rect">
            <a:avLst/>
          </a:prstGeom>
        </p:spPr>
      </p:pic>
      <p:pic>
        <p:nvPicPr>
          <p:cNvPr id="11" name="Picture 10" descr="n26 fb Tran Phu">
            <a:extLst>
              <a:ext uri="{FF2B5EF4-FFF2-40B4-BE49-F238E27FC236}">
                <a16:creationId xmlns:a16="http://schemas.microsoft.com/office/drawing/2014/main" id="{B8175E04-2EA4-253F-23D5-F24BE4FBADE0}"/>
              </a:ext>
            </a:extLst>
          </p:cNvPr>
          <p:cNvPicPr>
            <a:picLocks noChangeAspect="1"/>
          </p:cNvPicPr>
          <p:nvPr/>
        </p:nvPicPr>
        <p:blipFill>
          <a:blip r:embed="rId3"/>
          <a:stretch>
            <a:fillRect/>
          </a:stretch>
        </p:blipFill>
        <p:spPr>
          <a:xfrm>
            <a:off x="4608309" y="5647685"/>
            <a:ext cx="1220016" cy="811865"/>
          </a:xfrm>
          <a:prstGeom prst="rect">
            <a:avLst/>
          </a:prstGeom>
        </p:spPr>
      </p:pic>
      <p:pic>
        <p:nvPicPr>
          <p:cNvPr id="13" name="Picture 12" descr="n26 fb Tran Phu">
            <a:extLst>
              <a:ext uri="{FF2B5EF4-FFF2-40B4-BE49-F238E27FC236}">
                <a16:creationId xmlns:a16="http://schemas.microsoft.com/office/drawing/2014/main" id="{BC8960E7-7647-8578-B87D-DCC30BD2880C}"/>
              </a:ext>
            </a:extLst>
          </p:cNvPr>
          <p:cNvPicPr>
            <a:picLocks noChangeAspect="1"/>
          </p:cNvPicPr>
          <p:nvPr/>
        </p:nvPicPr>
        <p:blipFill>
          <a:blip r:embed="rId4"/>
          <a:stretch>
            <a:fillRect/>
          </a:stretch>
        </p:blipFill>
        <p:spPr>
          <a:xfrm>
            <a:off x="4608309" y="2431503"/>
            <a:ext cx="1184850" cy="788464"/>
          </a:xfrm>
          <a:prstGeom prst="rect">
            <a:avLst/>
          </a:prstGeom>
        </p:spPr>
      </p:pic>
      <p:pic>
        <p:nvPicPr>
          <p:cNvPr id="15" name="Picture 14" descr="n26 fb Tran Phu">
            <a:extLst>
              <a:ext uri="{FF2B5EF4-FFF2-40B4-BE49-F238E27FC236}">
                <a16:creationId xmlns:a16="http://schemas.microsoft.com/office/drawing/2014/main" id="{732054F1-E658-4B03-EFF5-C9CFDBFB1F47}"/>
              </a:ext>
            </a:extLst>
          </p:cNvPr>
          <p:cNvPicPr>
            <a:picLocks noChangeAspect="1"/>
          </p:cNvPicPr>
          <p:nvPr/>
        </p:nvPicPr>
        <p:blipFill>
          <a:blip r:embed="rId5"/>
          <a:stretch>
            <a:fillRect/>
          </a:stretch>
        </p:blipFill>
        <p:spPr>
          <a:xfrm>
            <a:off x="4608309" y="3245591"/>
            <a:ext cx="1220016" cy="811865"/>
          </a:xfrm>
          <a:prstGeom prst="rect">
            <a:avLst/>
          </a:prstGeom>
        </p:spPr>
      </p:pic>
      <p:pic>
        <p:nvPicPr>
          <p:cNvPr id="16" name="Picture 15" descr="n26 fb Tran Phu">
            <a:extLst>
              <a:ext uri="{FF2B5EF4-FFF2-40B4-BE49-F238E27FC236}">
                <a16:creationId xmlns:a16="http://schemas.microsoft.com/office/drawing/2014/main" id="{075B8007-C7BC-3B48-AB6D-79C0A344E0CA}"/>
              </a:ext>
            </a:extLst>
          </p:cNvPr>
          <p:cNvPicPr>
            <a:picLocks noChangeAspect="1"/>
          </p:cNvPicPr>
          <p:nvPr/>
        </p:nvPicPr>
        <p:blipFill>
          <a:blip r:embed="rId6"/>
          <a:stretch>
            <a:fillRect/>
          </a:stretch>
        </p:blipFill>
        <p:spPr>
          <a:xfrm>
            <a:off x="4608309" y="4069238"/>
            <a:ext cx="1220016" cy="788464"/>
          </a:xfrm>
          <a:prstGeom prst="rect">
            <a:avLst/>
          </a:prstGeom>
        </p:spPr>
      </p:pic>
      <p:pic>
        <p:nvPicPr>
          <p:cNvPr id="17" name="Picture 16" descr="n26 fb Tran Phu">
            <a:extLst>
              <a:ext uri="{FF2B5EF4-FFF2-40B4-BE49-F238E27FC236}">
                <a16:creationId xmlns:a16="http://schemas.microsoft.com/office/drawing/2014/main" id="{438D314D-69D7-DF81-2D18-69D50AC3DEC9}"/>
              </a:ext>
            </a:extLst>
          </p:cNvPr>
          <p:cNvPicPr>
            <a:picLocks noChangeAspect="1"/>
          </p:cNvPicPr>
          <p:nvPr/>
        </p:nvPicPr>
        <p:blipFill>
          <a:blip r:embed="rId7"/>
          <a:stretch>
            <a:fillRect/>
          </a:stretch>
        </p:blipFill>
        <p:spPr>
          <a:xfrm>
            <a:off x="4608309" y="4857702"/>
            <a:ext cx="1230943" cy="813384"/>
          </a:xfrm>
          <a:prstGeom prst="rect">
            <a:avLst/>
          </a:prstGeom>
        </p:spPr>
      </p:pic>
    </p:spTree>
    <p:extLst>
      <p:ext uri="{BB962C8B-B14F-4D97-AF65-F5344CB8AC3E}">
        <p14:creationId xmlns:p14="http://schemas.microsoft.com/office/powerpoint/2010/main" val="934833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par>
                                <p:cTn id="15" presetID="2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2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par>
                                <p:cTn id="30" presetID="22" presetClass="entr" presetSubtype="4"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3352FDE9-A4C7-4E3C-89AD-EB4CECAFD2F4}"/>
              </a:ext>
            </a:extLst>
          </p:cNvPr>
          <p:cNvSpPr/>
          <p:nvPr/>
        </p:nvSpPr>
        <p:spPr>
          <a:xfrm>
            <a:off x="-1" y="0"/>
            <a:ext cx="12192001" cy="1044654"/>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5" name="Rectangle: Folded Corner 14">
            <a:extLst>
              <a:ext uri="{FF2B5EF4-FFF2-40B4-BE49-F238E27FC236}">
                <a16:creationId xmlns:a16="http://schemas.microsoft.com/office/drawing/2014/main" id="{C6B21974-883F-41C9-935D-A9E306899C53}"/>
              </a:ext>
            </a:extLst>
          </p:cNvPr>
          <p:cNvSpPr/>
          <p:nvPr/>
        </p:nvSpPr>
        <p:spPr>
          <a:xfrm rot="5400000">
            <a:off x="-1114402" y="2143751"/>
            <a:ext cx="5828651" cy="3599848"/>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8" name="TextBox 17" descr="n26 fb Tran Phu">
            <a:extLst>
              <a:ext uri="{FF2B5EF4-FFF2-40B4-BE49-F238E27FC236}">
                <a16:creationId xmlns:a16="http://schemas.microsoft.com/office/drawing/2014/main" id="{FF63DAC3-4A58-455A-9507-FDE598F46DE3}"/>
              </a:ext>
            </a:extLst>
          </p:cNvPr>
          <p:cNvSpPr txBox="1"/>
          <p:nvPr/>
        </p:nvSpPr>
        <p:spPr>
          <a:xfrm>
            <a:off x="1028619" y="106019"/>
            <a:ext cx="10134759" cy="923330"/>
          </a:xfrm>
          <a:prstGeom prst="rect">
            <a:avLst/>
          </a:prstGeom>
          <a:noFill/>
        </p:spPr>
        <p:txBody>
          <a:bodyPr wrap="square" rtlCol="0">
            <a:spAutoFit/>
          </a:bodyPr>
          <a:lstStyle/>
          <a:p>
            <a:pPr>
              <a:defRPr/>
            </a:pPr>
            <a:r>
              <a:rPr kumimoji="0" lang="en-US" sz="5400" b="0" i="0" u="none" strike="noStrike" kern="1200" cap="none" spc="0" normalizeH="0" baseline="0" noProof="0" dirty="0">
                <a:ln>
                  <a:noFill/>
                </a:ln>
                <a:solidFill>
                  <a:schemeClr val="bg1"/>
                </a:solidFill>
                <a:effectLst/>
                <a:uLnTx/>
                <a:uFillTx/>
                <a:latin typeface="Bahnschrift SemiBold" panose="020B0502040204020203" pitchFamily="34" charset="0"/>
              </a:rPr>
              <a:t>BÀI </a:t>
            </a:r>
            <a:r>
              <a:rPr kumimoji="0" lang="vi-VN" sz="5400" b="0" i="0" u="none" strike="noStrike" kern="1200" cap="none" spc="0" normalizeH="0" baseline="0" noProof="0" dirty="0">
                <a:ln>
                  <a:noFill/>
                </a:ln>
                <a:solidFill>
                  <a:schemeClr val="bg1"/>
                </a:solidFill>
                <a:effectLst/>
                <a:uLnTx/>
                <a:uFillTx/>
                <a:latin typeface="Bahnschrift SemiBold" panose="020B0502040204020203" pitchFamily="34" charset="0"/>
              </a:rPr>
              <a:t>5: </a:t>
            </a:r>
            <a:r>
              <a:rPr lang="en-US" sz="5400" b="1" dirty="0">
                <a:solidFill>
                  <a:schemeClr val="bg1"/>
                </a:solidFill>
                <a:latin typeface="Bahnschrift SemiBold" panose="020B0502040204020203" pitchFamily="34" charset="0"/>
                <a:ea typeface="Cambria" panose="02040503050406030204" pitchFamily="18" charset="0"/>
              </a:rPr>
              <a:t>NHIỆT NÓNG CHẢY RIÊNG</a:t>
            </a:r>
          </a:p>
        </p:txBody>
      </p:sp>
      <p:sp>
        <p:nvSpPr>
          <p:cNvPr id="25" name="TextBox 24">
            <a:extLst>
              <a:ext uri="{FF2B5EF4-FFF2-40B4-BE49-F238E27FC236}">
                <a16:creationId xmlns:a16="http://schemas.microsoft.com/office/drawing/2014/main" id="{F686507C-99B1-4EEA-92D1-B665DD4256CE}"/>
              </a:ext>
            </a:extLst>
          </p:cNvPr>
          <p:cNvSpPr txBox="1"/>
          <p:nvPr/>
        </p:nvSpPr>
        <p:spPr>
          <a:xfrm>
            <a:off x="617702" y="2963700"/>
            <a:ext cx="2194509"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1. </a:t>
            </a:r>
            <a:r>
              <a:rPr lang="en-US" sz="2800" b="1" kern="1200" dirty="0" err="1">
                <a:solidFill>
                  <a:schemeClr val="bg1"/>
                </a:solidFill>
                <a:effectLst/>
                <a:latin typeface="Arimo"/>
              </a:rPr>
              <a:t>Hệ</a:t>
            </a:r>
            <a:r>
              <a:rPr lang="en-US" sz="2800" b="1" kern="1200" dirty="0">
                <a:solidFill>
                  <a:schemeClr val="bg1"/>
                </a:solidFill>
                <a:effectLst/>
                <a:latin typeface="Arimo"/>
              </a:rPr>
              <a:t> </a:t>
            </a:r>
            <a:r>
              <a:rPr lang="en-US" sz="2800" b="1" kern="1200" dirty="0" err="1">
                <a:solidFill>
                  <a:schemeClr val="bg1"/>
                </a:solidFill>
                <a:effectLst/>
                <a:latin typeface="Arimo"/>
              </a:rPr>
              <a:t>thức</a:t>
            </a:r>
            <a:endParaRPr lang="en-US" dirty="0">
              <a:solidFill>
                <a:schemeClr val="bg1"/>
              </a:solidFill>
              <a:effectLst/>
            </a:endParaRPr>
          </a:p>
        </p:txBody>
      </p:sp>
      <p:sp>
        <p:nvSpPr>
          <p:cNvPr id="35" name="TextBox 34">
            <a:extLst>
              <a:ext uri="{FF2B5EF4-FFF2-40B4-BE49-F238E27FC236}">
                <a16:creationId xmlns:a16="http://schemas.microsoft.com/office/drawing/2014/main" id="{7C88B340-CB17-4EF7-8736-92A77EFE68FE}"/>
              </a:ext>
            </a:extLst>
          </p:cNvPr>
          <p:cNvSpPr txBox="1"/>
          <p:nvPr/>
        </p:nvSpPr>
        <p:spPr>
          <a:xfrm>
            <a:off x="150851" y="4529935"/>
            <a:ext cx="3376880" cy="1384995"/>
          </a:xfrm>
          <a:prstGeom prst="rect">
            <a:avLst/>
          </a:prstGeom>
          <a:noFill/>
        </p:spPr>
        <p:txBody>
          <a:bodyPr wrap="square">
            <a:spAutoFit/>
          </a:bodyPr>
          <a:lstStyle/>
          <a:p>
            <a:pPr marL="0" algn="ctr" rtl="0" eaLnBrk="1" latinLnBrk="0" hangingPunct="1">
              <a:spcBef>
                <a:spcPts val="0"/>
              </a:spcBef>
              <a:spcAft>
                <a:spcPts val="0"/>
              </a:spcAft>
            </a:pPr>
            <a:r>
              <a:rPr lang="vi-VN" sz="2800" b="1" kern="1200" dirty="0">
                <a:solidFill>
                  <a:schemeClr val="bg1"/>
                </a:solidFill>
                <a:effectLst/>
                <a:latin typeface="#9Slide03 BoosterNextFYBlack" panose="02000A03000000020004"/>
                <a:cs typeface="Calibri" panose="020F0502020204030204" pitchFamily="34" charset="0"/>
              </a:rPr>
              <a:t>II. </a:t>
            </a:r>
            <a:r>
              <a:rPr lang="en-US" sz="2800" b="1" kern="1200" dirty="0">
                <a:solidFill>
                  <a:schemeClr val="bg1"/>
                </a:solidFill>
                <a:effectLst/>
                <a:latin typeface="#9Slide03 BoosterNextFYBlack" panose="02000A03000000020004"/>
                <a:cs typeface="Calibri" panose="020F0502020204030204" pitchFamily="34" charset="0"/>
              </a:rPr>
              <a:t>THỰC HÀNH ĐO NHIỆT NÓNG CHẢY RIÊNG CỦA NƯỚC ĐÁ</a:t>
            </a:r>
            <a:endParaRPr lang="en-US" dirty="0">
              <a:solidFill>
                <a:schemeClr val="bg1"/>
              </a:solidFill>
              <a:effectLst/>
            </a:endParaRPr>
          </a:p>
        </p:txBody>
      </p:sp>
      <p:sp>
        <p:nvSpPr>
          <p:cNvPr id="14" name="Speech Bubble: Rectangle 13" descr="n26 fb Tran Phu">
            <a:extLst>
              <a:ext uri="{FF2B5EF4-FFF2-40B4-BE49-F238E27FC236}">
                <a16:creationId xmlns:a16="http://schemas.microsoft.com/office/drawing/2014/main" id="{5AF74CFA-A182-4360-B8EB-F61753ED40BA}"/>
              </a:ext>
            </a:extLst>
          </p:cNvPr>
          <p:cNvSpPr/>
          <p:nvPr/>
        </p:nvSpPr>
        <p:spPr>
          <a:xfrm>
            <a:off x="5915891" y="1210837"/>
            <a:ext cx="4157994" cy="2495447"/>
          </a:xfrm>
          <a:prstGeom prst="wedgeRectCallout">
            <a:avLst>
              <a:gd name="adj1" fmla="val -48778"/>
              <a:gd name="adj2" fmla="val 80156"/>
            </a:avLst>
          </a:prstGeom>
          <a:solidFill>
            <a:srgbClr val="CDF0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solidFill>
                  <a:schemeClr val="tx1"/>
                </a:solidFill>
                <a:latin typeface="Cambria" panose="02040503050406030204" pitchFamily="18" charset="0"/>
                <a:ea typeface="Cambria" panose="02040503050406030204" pitchFamily="18" charset="0"/>
              </a:rPr>
              <a:t>Câu 4: </a:t>
            </a:r>
            <a:r>
              <a:rPr lang="vi-VN" sz="2800" dirty="0">
                <a:solidFill>
                  <a:schemeClr val="tx1"/>
                </a:solidFill>
                <a:latin typeface="Cambria" panose="02040503050406030204" pitchFamily="18" charset="0"/>
                <a:ea typeface="Cambria" panose="02040503050406030204" pitchFamily="18" charset="0"/>
              </a:rPr>
              <a:t>Tại sao khi chế tạo các sản phẩm bằng chì, đồng, người ta thường hay dùng phương pháp đúc?</a:t>
            </a:r>
          </a:p>
        </p:txBody>
      </p:sp>
      <p:pic>
        <p:nvPicPr>
          <p:cNvPr id="16" name="Picture 15" descr="n26 fb Tran Phu">
            <a:extLst>
              <a:ext uri="{FF2B5EF4-FFF2-40B4-BE49-F238E27FC236}">
                <a16:creationId xmlns:a16="http://schemas.microsoft.com/office/drawing/2014/main" id="{4A651BAA-0337-41FE-84D3-E3797E396E83}"/>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096000" y="4529935"/>
            <a:ext cx="3340576" cy="2059724"/>
          </a:xfrm>
          <a:prstGeom prst="rect">
            <a:avLst/>
          </a:prstGeom>
          <a:noFill/>
          <a:ln>
            <a:noFill/>
          </a:ln>
        </p:spPr>
      </p:pic>
      <p:sp>
        <p:nvSpPr>
          <p:cNvPr id="17" name="TextBox 16" descr="n26 fb Tran Phu">
            <a:extLst>
              <a:ext uri="{FF2B5EF4-FFF2-40B4-BE49-F238E27FC236}">
                <a16:creationId xmlns:a16="http://schemas.microsoft.com/office/drawing/2014/main" id="{25B94E65-8CEE-4A42-802B-F40C42AC1317}"/>
              </a:ext>
            </a:extLst>
          </p:cNvPr>
          <p:cNvSpPr txBox="1"/>
          <p:nvPr/>
        </p:nvSpPr>
        <p:spPr>
          <a:xfrm>
            <a:off x="293616" y="1841397"/>
            <a:ext cx="3091349" cy="954107"/>
          </a:xfrm>
          <a:prstGeom prst="rect">
            <a:avLst/>
          </a:prstGeom>
          <a:noFill/>
        </p:spPr>
        <p:txBody>
          <a:bodyPr wrap="square" rtlCol="0">
            <a:spAutoFit/>
          </a:bodyPr>
          <a:lstStyle/>
          <a:p>
            <a:pPr algn="ctr"/>
            <a:r>
              <a:rPr lang="vi-VN" sz="2800" b="1" dirty="0">
                <a:solidFill>
                  <a:srgbClr val="FF0000"/>
                </a:solidFill>
                <a:latin typeface="#9Slide03 BoosterNextFYBlack" panose="02000A03000000020004" pitchFamily="2" charset="0"/>
                <a:cs typeface="Calibri" panose="020F0502020204030204" pitchFamily="34" charset="0"/>
              </a:rPr>
              <a:t>I. </a:t>
            </a:r>
            <a:r>
              <a:rPr lang="en-US" sz="2800" b="1" dirty="0">
                <a:solidFill>
                  <a:srgbClr val="FF0000"/>
                </a:solidFill>
                <a:latin typeface="#9Slide03 BoosterNextFYBlack" panose="02000A03000000020004" pitchFamily="2" charset="0"/>
                <a:cs typeface="Calibri" panose="020F0502020204030204" pitchFamily="34" charset="0"/>
              </a:rPr>
              <a:t>KHÁI NIỆM NHIỆT NÓNG CHẢY RIÊNG</a:t>
            </a:r>
            <a:endParaRPr lang="vi-VN" sz="2800" b="1" dirty="0">
              <a:solidFill>
                <a:srgbClr val="FF0000"/>
              </a:solidFill>
              <a:latin typeface="#9Slide03 BoosterNextFYBlack" panose="02000A03000000020004" pitchFamily="2" charset="0"/>
              <a:cs typeface="Calibri" panose="020F0502020204030204" pitchFamily="34" charset="0"/>
            </a:endParaRPr>
          </a:p>
        </p:txBody>
      </p:sp>
      <p:sp>
        <p:nvSpPr>
          <p:cNvPr id="19" name="TextBox 18">
            <a:extLst>
              <a:ext uri="{FF2B5EF4-FFF2-40B4-BE49-F238E27FC236}">
                <a16:creationId xmlns:a16="http://schemas.microsoft.com/office/drawing/2014/main" id="{A9D0DBE6-C4D2-4AF1-8A3E-9AFE733FDACC}"/>
              </a:ext>
            </a:extLst>
          </p:cNvPr>
          <p:cNvSpPr txBox="1"/>
          <p:nvPr/>
        </p:nvSpPr>
        <p:spPr>
          <a:xfrm>
            <a:off x="617702" y="3722386"/>
            <a:ext cx="2507380"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rgbClr val="FF0000"/>
                </a:solidFill>
                <a:effectLst/>
                <a:latin typeface="Arimo"/>
              </a:rPr>
              <a:t>2. </a:t>
            </a:r>
            <a:r>
              <a:rPr lang="en-US" sz="2800" b="1" kern="1200" dirty="0" err="1">
                <a:solidFill>
                  <a:srgbClr val="FF0000"/>
                </a:solidFill>
                <a:effectLst/>
                <a:latin typeface="Arimo"/>
              </a:rPr>
              <a:t>Định</a:t>
            </a:r>
            <a:r>
              <a:rPr lang="en-US" sz="2800" b="1" kern="1200" dirty="0">
                <a:solidFill>
                  <a:srgbClr val="FF0000"/>
                </a:solidFill>
                <a:effectLst/>
                <a:latin typeface="Arimo"/>
              </a:rPr>
              <a:t> </a:t>
            </a:r>
            <a:r>
              <a:rPr lang="en-US" sz="2800" b="1" kern="1200" dirty="0" err="1">
                <a:solidFill>
                  <a:srgbClr val="FF0000"/>
                </a:solidFill>
                <a:effectLst/>
                <a:latin typeface="Arimo"/>
              </a:rPr>
              <a:t>nghĩa</a:t>
            </a:r>
            <a:endParaRPr lang="en-US" dirty="0">
              <a:solidFill>
                <a:srgbClr val="FF0000"/>
              </a:solidFill>
              <a:effectLst/>
            </a:endParaRPr>
          </a:p>
        </p:txBody>
      </p:sp>
    </p:spTree>
    <p:extLst>
      <p:ext uri="{BB962C8B-B14F-4D97-AF65-F5344CB8AC3E}">
        <p14:creationId xmlns:p14="http://schemas.microsoft.com/office/powerpoint/2010/main" val="770967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3352FDE9-A4C7-4E3C-89AD-EB4CECAFD2F4}"/>
              </a:ext>
            </a:extLst>
          </p:cNvPr>
          <p:cNvSpPr/>
          <p:nvPr/>
        </p:nvSpPr>
        <p:spPr>
          <a:xfrm>
            <a:off x="-1" y="0"/>
            <a:ext cx="12192001" cy="1044654"/>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5" name="Rectangle: Folded Corner 14">
            <a:extLst>
              <a:ext uri="{FF2B5EF4-FFF2-40B4-BE49-F238E27FC236}">
                <a16:creationId xmlns:a16="http://schemas.microsoft.com/office/drawing/2014/main" id="{C6B21974-883F-41C9-935D-A9E306899C53}"/>
              </a:ext>
            </a:extLst>
          </p:cNvPr>
          <p:cNvSpPr/>
          <p:nvPr/>
        </p:nvSpPr>
        <p:spPr>
          <a:xfrm rot="5400000">
            <a:off x="-1114402" y="2143751"/>
            <a:ext cx="5828651" cy="3599848"/>
          </a:xfrm>
          <a:prstGeom prst="foldedCorner">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8" name="TextBox 17" descr="n26 fb Tran Phu">
            <a:extLst>
              <a:ext uri="{FF2B5EF4-FFF2-40B4-BE49-F238E27FC236}">
                <a16:creationId xmlns:a16="http://schemas.microsoft.com/office/drawing/2014/main" id="{FF63DAC3-4A58-455A-9507-FDE598F46DE3}"/>
              </a:ext>
            </a:extLst>
          </p:cNvPr>
          <p:cNvSpPr txBox="1"/>
          <p:nvPr/>
        </p:nvSpPr>
        <p:spPr>
          <a:xfrm>
            <a:off x="1028619" y="106019"/>
            <a:ext cx="10134759" cy="923330"/>
          </a:xfrm>
          <a:prstGeom prst="rect">
            <a:avLst/>
          </a:prstGeom>
          <a:noFill/>
        </p:spPr>
        <p:txBody>
          <a:bodyPr wrap="square" rtlCol="0">
            <a:spAutoFit/>
          </a:bodyPr>
          <a:lstStyle/>
          <a:p>
            <a:pPr>
              <a:defRPr/>
            </a:pPr>
            <a:r>
              <a:rPr kumimoji="0" lang="en-US" sz="5400" b="0" i="0" u="none" strike="noStrike" kern="1200" cap="none" spc="0" normalizeH="0" baseline="0" noProof="0" dirty="0">
                <a:ln>
                  <a:noFill/>
                </a:ln>
                <a:solidFill>
                  <a:schemeClr val="bg1"/>
                </a:solidFill>
                <a:effectLst/>
                <a:uLnTx/>
                <a:uFillTx/>
                <a:latin typeface="Bahnschrift SemiBold" panose="020B0502040204020203" pitchFamily="34" charset="0"/>
              </a:rPr>
              <a:t>BÀI </a:t>
            </a:r>
            <a:r>
              <a:rPr kumimoji="0" lang="vi-VN" sz="5400" b="0" i="0" u="none" strike="noStrike" kern="1200" cap="none" spc="0" normalizeH="0" baseline="0" noProof="0" dirty="0">
                <a:ln>
                  <a:noFill/>
                </a:ln>
                <a:solidFill>
                  <a:schemeClr val="bg1"/>
                </a:solidFill>
                <a:effectLst/>
                <a:uLnTx/>
                <a:uFillTx/>
                <a:latin typeface="Bahnschrift SemiBold" panose="020B0502040204020203" pitchFamily="34" charset="0"/>
              </a:rPr>
              <a:t>5: </a:t>
            </a:r>
            <a:r>
              <a:rPr lang="en-US" sz="5400" b="1" dirty="0">
                <a:solidFill>
                  <a:schemeClr val="bg1"/>
                </a:solidFill>
                <a:latin typeface="Bahnschrift SemiBold" panose="020B0502040204020203" pitchFamily="34" charset="0"/>
                <a:ea typeface="Cambria" panose="02040503050406030204" pitchFamily="18" charset="0"/>
              </a:rPr>
              <a:t>NHIỆT NÓNG CHẢY RIÊNG</a:t>
            </a:r>
          </a:p>
        </p:txBody>
      </p:sp>
      <p:sp>
        <p:nvSpPr>
          <p:cNvPr id="25" name="TextBox 24">
            <a:extLst>
              <a:ext uri="{FF2B5EF4-FFF2-40B4-BE49-F238E27FC236}">
                <a16:creationId xmlns:a16="http://schemas.microsoft.com/office/drawing/2014/main" id="{F686507C-99B1-4EEA-92D1-B665DD4256CE}"/>
              </a:ext>
            </a:extLst>
          </p:cNvPr>
          <p:cNvSpPr txBox="1"/>
          <p:nvPr/>
        </p:nvSpPr>
        <p:spPr>
          <a:xfrm>
            <a:off x="617702" y="2963700"/>
            <a:ext cx="2194509"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chemeClr val="bg1"/>
                </a:solidFill>
                <a:effectLst/>
                <a:latin typeface="Arimo"/>
              </a:rPr>
              <a:t>1. </a:t>
            </a:r>
            <a:r>
              <a:rPr lang="en-US" sz="2800" b="1" kern="1200" dirty="0" err="1">
                <a:solidFill>
                  <a:schemeClr val="bg1"/>
                </a:solidFill>
                <a:effectLst/>
                <a:latin typeface="Arimo"/>
              </a:rPr>
              <a:t>Hệ</a:t>
            </a:r>
            <a:r>
              <a:rPr lang="en-US" sz="2800" b="1" kern="1200" dirty="0">
                <a:solidFill>
                  <a:schemeClr val="bg1"/>
                </a:solidFill>
                <a:effectLst/>
                <a:latin typeface="Arimo"/>
              </a:rPr>
              <a:t> </a:t>
            </a:r>
            <a:r>
              <a:rPr lang="en-US" sz="2800" b="1" kern="1200" dirty="0" err="1">
                <a:solidFill>
                  <a:schemeClr val="bg1"/>
                </a:solidFill>
                <a:effectLst/>
                <a:latin typeface="Arimo"/>
              </a:rPr>
              <a:t>thức</a:t>
            </a:r>
            <a:endParaRPr lang="en-US" dirty="0">
              <a:solidFill>
                <a:schemeClr val="bg1"/>
              </a:solidFill>
              <a:effectLst/>
            </a:endParaRPr>
          </a:p>
        </p:txBody>
      </p:sp>
      <p:sp>
        <p:nvSpPr>
          <p:cNvPr id="35" name="TextBox 34">
            <a:extLst>
              <a:ext uri="{FF2B5EF4-FFF2-40B4-BE49-F238E27FC236}">
                <a16:creationId xmlns:a16="http://schemas.microsoft.com/office/drawing/2014/main" id="{7C88B340-CB17-4EF7-8736-92A77EFE68FE}"/>
              </a:ext>
            </a:extLst>
          </p:cNvPr>
          <p:cNvSpPr txBox="1"/>
          <p:nvPr/>
        </p:nvSpPr>
        <p:spPr>
          <a:xfrm>
            <a:off x="150851" y="4529935"/>
            <a:ext cx="3376880" cy="1384995"/>
          </a:xfrm>
          <a:prstGeom prst="rect">
            <a:avLst/>
          </a:prstGeom>
          <a:noFill/>
        </p:spPr>
        <p:txBody>
          <a:bodyPr wrap="square">
            <a:spAutoFit/>
          </a:bodyPr>
          <a:lstStyle/>
          <a:p>
            <a:pPr marL="0" algn="ctr" rtl="0" eaLnBrk="1" latinLnBrk="0" hangingPunct="1">
              <a:spcBef>
                <a:spcPts val="0"/>
              </a:spcBef>
              <a:spcAft>
                <a:spcPts val="0"/>
              </a:spcAft>
            </a:pPr>
            <a:r>
              <a:rPr lang="vi-VN" sz="2800" b="1" kern="1200" dirty="0">
                <a:solidFill>
                  <a:schemeClr val="bg1"/>
                </a:solidFill>
                <a:effectLst/>
                <a:latin typeface="#9Slide03 BoosterNextFYBlack" panose="02000A03000000020004"/>
                <a:cs typeface="Calibri" panose="020F0502020204030204" pitchFamily="34" charset="0"/>
              </a:rPr>
              <a:t>II. </a:t>
            </a:r>
            <a:r>
              <a:rPr lang="en-US" sz="2800" b="1" kern="1200" dirty="0">
                <a:solidFill>
                  <a:schemeClr val="bg1"/>
                </a:solidFill>
                <a:effectLst/>
                <a:latin typeface="#9Slide03 BoosterNextFYBlack" panose="02000A03000000020004"/>
                <a:cs typeface="Calibri" panose="020F0502020204030204" pitchFamily="34" charset="0"/>
              </a:rPr>
              <a:t>THỰC HÀNH ĐO NHIỆT NÓNG CHẢY RIÊNG CỦA NƯỚC ĐÁ</a:t>
            </a:r>
            <a:endParaRPr lang="en-US" dirty="0">
              <a:solidFill>
                <a:schemeClr val="bg1"/>
              </a:solidFill>
              <a:effectLst/>
            </a:endParaRPr>
          </a:p>
        </p:txBody>
      </p:sp>
      <p:sp>
        <p:nvSpPr>
          <p:cNvPr id="11" name="Rectangle: Folded Corner 10" descr="n26 fb Tran Phu">
            <a:extLst>
              <a:ext uri="{FF2B5EF4-FFF2-40B4-BE49-F238E27FC236}">
                <a16:creationId xmlns:a16="http://schemas.microsoft.com/office/drawing/2014/main" id="{F8036BA7-6687-495C-9F88-6B97D5C6855F}"/>
              </a:ext>
            </a:extLst>
          </p:cNvPr>
          <p:cNvSpPr/>
          <p:nvPr/>
        </p:nvSpPr>
        <p:spPr>
          <a:xfrm>
            <a:off x="3821348" y="1150673"/>
            <a:ext cx="8147684" cy="5338722"/>
          </a:xfrm>
          <a:prstGeom prst="foldedCorner">
            <a:avLst>
              <a:gd name="adj" fmla="val 7938"/>
            </a:avLst>
          </a:prstGeom>
          <a:solidFill>
            <a:srgbClr val="F7DB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600" dirty="0">
              <a:solidFill>
                <a:srgbClr val="003300"/>
              </a:solidFill>
              <a:effectLst/>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99651E95-1C12-4C93-A792-272A1C6D50B1}"/>
              </a:ext>
            </a:extLst>
          </p:cNvPr>
          <p:cNvSpPr txBox="1"/>
          <p:nvPr/>
        </p:nvSpPr>
        <p:spPr>
          <a:xfrm>
            <a:off x="3893465" y="1373210"/>
            <a:ext cx="8004919" cy="4893647"/>
          </a:xfrm>
          <a:prstGeom prst="rect">
            <a:avLst/>
          </a:prstGeom>
          <a:noFill/>
        </p:spPr>
        <p:txBody>
          <a:bodyPr wrap="square">
            <a:spAutoFit/>
          </a:bodyPr>
          <a:lstStyle/>
          <a:p>
            <a:pPr algn="just"/>
            <a:r>
              <a:rPr lang="en-US" sz="2600" b="1" dirty="0" err="1">
                <a:solidFill>
                  <a:srgbClr val="003300"/>
                </a:solidFill>
                <a:effectLst/>
                <a:latin typeface="Cambria" panose="02040503050406030204" pitchFamily="18" charset="0"/>
                <a:ea typeface="Cambria" panose="02040503050406030204" pitchFamily="18" charset="0"/>
              </a:rPr>
              <a:t>Câu</a:t>
            </a:r>
            <a:r>
              <a:rPr lang="en-US" sz="2600" b="1" dirty="0">
                <a:solidFill>
                  <a:srgbClr val="003300"/>
                </a:solidFill>
                <a:effectLst/>
                <a:latin typeface="Cambria" panose="02040503050406030204" pitchFamily="18" charset="0"/>
                <a:ea typeface="Cambria" panose="02040503050406030204" pitchFamily="18" charset="0"/>
              </a:rPr>
              <a:t> 4:</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vật</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liệu</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như</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chì</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và</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đồng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thường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được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chế</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tạo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bằng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phương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pháp</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đúc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vì</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lý</a:t>
            </a:r>
            <a:r>
              <a:rPr lang="en-US" sz="2600" dirty="0">
                <a:solidFill>
                  <a:srgbClr val="003300"/>
                </a:solidFill>
                <a:effectLst/>
                <a:latin typeface="Cambria" panose="02040503050406030204" pitchFamily="18" charset="0"/>
                <a:ea typeface="Cambria" panose="02040503050406030204" pitchFamily="18" charset="0"/>
              </a:rPr>
              <a:t> do </a:t>
            </a:r>
            <a:r>
              <a:rPr lang="en-US" sz="2600" dirty="0" err="1">
                <a:solidFill>
                  <a:srgbClr val="003300"/>
                </a:solidFill>
                <a:effectLst/>
                <a:latin typeface="Cambria" panose="02040503050406030204" pitchFamily="18" charset="0"/>
                <a:ea typeface="Cambria" panose="02040503050406030204" pitchFamily="18" charset="0"/>
              </a:rPr>
              <a:t>sau</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đây</a:t>
            </a:r>
            <a:r>
              <a:rPr lang="en-US" sz="2600" dirty="0">
                <a:solidFill>
                  <a:srgbClr val="003300"/>
                </a:solidFill>
                <a:effectLst/>
                <a:latin typeface="Cambria" panose="02040503050406030204" pitchFamily="18" charset="0"/>
                <a:ea typeface="Cambria" panose="02040503050406030204" pitchFamily="18" charset="0"/>
              </a:rPr>
              <a:t>:</a:t>
            </a:r>
            <a:endParaRPr lang="vi-VN" sz="2600" dirty="0">
              <a:solidFill>
                <a:srgbClr val="003300"/>
              </a:solidFill>
              <a:effectLst/>
              <a:latin typeface="Cambria" panose="02040503050406030204" pitchFamily="18" charset="0"/>
              <a:ea typeface="Cambria" panose="02040503050406030204" pitchFamily="18" charset="0"/>
            </a:endParaRPr>
          </a:p>
          <a:p>
            <a:pPr algn="just"/>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Đúc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là</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phương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pháp</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sản</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xuất</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phổ</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biến</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và</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hiệu</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quả</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vật</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liệu</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kim</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loại</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như</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chì</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và</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đồng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Nó</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phép</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tạo</a:t>
            </a:r>
            <a:r>
              <a:rPr lang="en-US" sz="2600" dirty="0">
                <a:solidFill>
                  <a:srgbClr val="003300"/>
                </a:solidFill>
                <a:effectLst/>
                <a:latin typeface="Cambria" panose="02040503050406030204" pitchFamily="18" charset="0"/>
                <a:ea typeface="Cambria" panose="02040503050406030204" pitchFamily="18" charset="0"/>
              </a:rPr>
              <a:t> ra </a:t>
            </a:r>
            <a:r>
              <a:rPr lang="en-US" sz="2600" dirty="0" err="1">
                <a:solidFill>
                  <a:srgbClr val="003300"/>
                </a:solidFill>
                <a:effectLst/>
                <a:latin typeface="Cambria" panose="02040503050406030204" pitchFamily="18" charset="0"/>
                <a:ea typeface="Cambria" panose="02040503050406030204" pitchFamily="18" charset="0"/>
              </a:rPr>
              <a:t>các</a:t>
            </a:r>
            <a:r>
              <a:rPr lang="en-US" sz="2600" dirty="0">
                <a:solidFill>
                  <a:srgbClr val="003300"/>
                </a:solidFill>
                <a:effectLst/>
                <a:latin typeface="Cambria" panose="02040503050406030204" pitchFamily="18" charset="0"/>
                <a:ea typeface="Cambria" panose="02040503050406030204" pitchFamily="18" charset="0"/>
              </a:rPr>
              <a:t> chi </a:t>
            </a:r>
            <a:r>
              <a:rPr lang="en-US" sz="2600" dirty="0" err="1">
                <a:solidFill>
                  <a:srgbClr val="003300"/>
                </a:solidFill>
                <a:effectLst/>
                <a:latin typeface="Cambria" panose="02040503050406030204" pitchFamily="18" charset="0"/>
                <a:ea typeface="Cambria" panose="02040503050406030204" pitchFamily="18" charset="0"/>
              </a:rPr>
              <a:t>tiết</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phức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tạp</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với</a:t>
            </a:r>
            <a:r>
              <a:rPr lang="en-US" sz="2600" dirty="0">
                <a:solidFill>
                  <a:srgbClr val="003300"/>
                </a:solidFill>
                <a:effectLst/>
                <a:latin typeface="Cambria" panose="02040503050406030204" pitchFamily="18" charset="0"/>
                <a:ea typeface="Cambria" panose="02040503050406030204" pitchFamily="18" charset="0"/>
              </a:rPr>
              <a:t> chi </a:t>
            </a:r>
            <a:r>
              <a:rPr lang="en-US" sz="2600" dirty="0" err="1">
                <a:solidFill>
                  <a:srgbClr val="003300"/>
                </a:solidFill>
                <a:effectLst/>
                <a:latin typeface="Cambria" panose="02040503050406030204" pitchFamily="18" charset="0"/>
                <a:ea typeface="Cambria" panose="02040503050406030204" pitchFamily="18" charset="0"/>
              </a:rPr>
              <a:t>phí</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thấp</a:t>
            </a:r>
            <a:r>
              <a:rPr lang="en-US" sz="2600" dirty="0">
                <a:solidFill>
                  <a:srgbClr val="003300"/>
                </a:solidFill>
                <a:effectLst/>
                <a:latin typeface="Cambria" panose="02040503050406030204" pitchFamily="18" charset="0"/>
                <a:ea typeface="Cambria" panose="02040503050406030204" pitchFamily="18" charset="0"/>
              </a:rPr>
              <a:t> so </a:t>
            </a:r>
            <a:r>
              <a:rPr lang="en-US" sz="2600" dirty="0" err="1">
                <a:solidFill>
                  <a:srgbClr val="003300"/>
                </a:solidFill>
                <a:effectLst/>
                <a:latin typeface="Cambria" panose="02040503050406030204" pitchFamily="18" charset="0"/>
                <a:ea typeface="Cambria" panose="02040503050406030204" pitchFamily="18" charset="0"/>
              </a:rPr>
              <a:t>với</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phương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pháp</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khác</a:t>
            </a:r>
            <a:r>
              <a:rPr lang="en-US" sz="2600" dirty="0">
                <a:solidFill>
                  <a:srgbClr val="003300"/>
                </a:solidFill>
                <a:effectLst/>
                <a:latin typeface="Cambria" panose="02040503050406030204" pitchFamily="18" charset="0"/>
                <a:ea typeface="Cambria" panose="02040503050406030204" pitchFamily="18" charset="0"/>
              </a:rPr>
              <a:t>.</a:t>
            </a:r>
            <a:endParaRPr lang="vi-VN" sz="2600" dirty="0">
              <a:solidFill>
                <a:srgbClr val="003300"/>
              </a:solidFill>
              <a:effectLst/>
              <a:latin typeface="Cambria" panose="02040503050406030204" pitchFamily="18" charset="0"/>
              <a:ea typeface="Cambria" panose="02040503050406030204" pitchFamily="18" charset="0"/>
            </a:endParaRPr>
          </a:p>
          <a:p>
            <a:pPr algn="just"/>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Quá</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trình</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đúc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phép</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tạo</a:t>
            </a:r>
            <a:r>
              <a:rPr lang="en-US" sz="2600" dirty="0">
                <a:solidFill>
                  <a:srgbClr val="003300"/>
                </a:solidFill>
                <a:effectLst/>
                <a:latin typeface="Cambria" panose="02040503050406030204" pitchFamily="18" charset="0"/>
                <a:ea typeface="Cambria" panose="02040503050406030204" pitchFamily="18" charset="0"/>
              </a:rPr>
              <a:t> ra </a:t>
            </a:r>
            <a:r>
              <a:rPr lang="en-US" sz="2600" dirty="0" err="1">
                <a:solidFill>
                  <a:srgbClr val="003300"/>
                </a:solidFill>
                <a:effectLst/>
                <a:latin typeface="Cambria" panose="02040503050406030204" pitchFamily="18" charset="0"/>
                <a:ea typeface="Cambria" panose="02040503050406030204" pitchFamily="18" charset="0"/>
              </a:rPr>
              <a:t>các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sản</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phẩm</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có</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kích</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thước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và</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hình</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dạng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chính</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xác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đảm</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bảo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tính</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chính</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xác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và</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đồng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nhất</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của</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sản</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phẩm</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cuối</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cùng</a:t>
            </a:r>
            <a:r>
              <a:rPr lang="en-US" sz="2600" dirty="0">
                <a:solidFill>
                  <a:srgbClr val="003300"/>
                </a:solidFill>
                <a:effectLst/>
                <a:latin typeface="Cambria" panose="02040503050406030204" pitchFamily="18" charset="0"/>
                <a:ea typeface="Cambria" panose="02040503050406030204" pitchFamily="18" charset="0"/>
              </a:rPr>
              <a:t>.</a:t>
            </a:r>
            <a:endParaRPr lang="vi-VN" sz="2600" dirty="0">
              <a:solidFill>
                <a:srgbClr val="003300"/>
              </a:solidFill>
              <a:latin typeface="Cambria" panose="02040503050406030204" pitchFamily="18" charset="0"/>
              <a:ea typeface="Cambria" panose="02040503050406030204" pitchFamily="18" charset="0"/>
            </a:endParaRPr>
          </a:p>
          <a:p>
            <a:pPr algn="just"/>
            <a:r>
              <a:rPr lang="vi-VN"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Đúc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cũng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phép</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tạo</a:t>
            </a:r>
            <a:r>
              <a:rPr lang="en-US" sz="2600" dirty="0">
                <a:solidFill>
                  <a:srgbClr val="003300"/>
                </a:solidFill>
                <a:effectLst/>
                <a:latin typeface="Cambria" panose="02040503050406030204" pitchFamily="18" charset="0"/>
                <a:ea typeface="Cambria" panose="02040503050406030204" pitchFamily="18" charset="0"/>
              </a:rPr>
              <a:t> ra </a:t>
            </a:r>
            <a:r>
              <a:rPr lang="en-US" sz="2600" dirty="0" err="1">
                <a:solidFill>
                  <a:srgbClr val="003300"/>
                </a:solidFill>
                <a:effectLst/>
                <a:latin typeface="Cambria" panose="02040503050406030204" pitchFamily="18" charset="0"/>
                <a:ea typeface="Cambria" panose="02040503050406030204" pitchFamily="18" charset="0"/>
              </a:rPr>
              <a:t>các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sản</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phẩm</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có</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độ</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bền</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cao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và</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khả</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năng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chịu</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nhiệt</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tốt</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phù</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hợp</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ứng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dụng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khác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nhau</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từ</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ngành</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công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nghiệp</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đến</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ngành</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nghệ</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thuật</a:t>
            </a:r>
            <a:r>
              <a:rPr lang="en-US" sz="2600" dirty="0">
                <a:solidFill>
                  <a:srgbClr val="003300"/>
                </a:solidFill>
                <a:effectLst/>
                <a:latin typeface="Cambria" panose="02040503050406030204" pitchFamily="18" charset="0"/>
                <a:ea typeface="Cambria" panose="02040503050406030204" pitchFamily="18" charset="0"/>
              </a:rPr>
              <a:t>.</a:t>
            </a:r>
            <a:endParaRPr lang="vi-VN" sz="2600" dirty="0">
              <a:solidFill>
                <a:srgbClr val="003300"/>
              </a:solidFill>
              <a:effectLst/>
              <a:latin typeface="Cambria" panose="02040503050406030204" pitchFamily="18" charset="0"/>
              <a:ea typeface="Cambria" panose="02040503050406030204" pitchFamily="18" charset="0"/>
            </a:endParaRPr>
          </a:p>
        </p:txBody>
      </p:sp>
      <p:sp>
        <p:nvSpPr>
          <p:cNvPr id="17" name="TextBox 16" descr="n26 fb Tran Phu">
            <a:extLst>
              <a:ext uri="{FF2B5EF4-FFF2-40B4-BE49-F238E27FC236}">
                <a16:creationId xmlns:a16="http://schemas.microsoft.com/office/drawing/2014/main" id="{9CDF6C0B-94C9-44D3-9D36-BD71233B0CE1}"/>
              </a:ext>
            </a:extLst>
          </p:cNvPr>
          <p:cNvSpPr txBox="1"/>
          <p:nvPr/>
        </p:nvSpPr>
        <p:spPr>
          <a:xfrm>
            <a:off x="293616" y="1841397"/>
            <a:ext cx="3091349" cy="954107"/>
          </a:xfrm>
          <a:prstGeom prst="rect">
            <a:avLst/>
          </a:prstGeom>
          <a:noFill/>
        </p:spPr>
        <p:txBody>
          <a:bodyPr wrap="square" rtlCol="0">
            <a:spAutoFit/>
          </a:bodyPr>
          <a:lstStyle/>
          <a:p>
            <a:pPr algn="ctr"/>
            <a:r>
              <a:rPr lang="vi-VN" sz="2800" b="1" dirty="0">
                <a:solidFill>
                  <a:srgbClr val="FF0000"/>
                </a:solidFill>
                <a:latin typeface="#9Slide03 BoosterNextFYBlack" panose="02000A03000000020004" pitchFamily="2" charset="0"/>
                <a:cs typeface="Calibri" panose="020F0502020204030204" pitchFamily="34" charset="0"/>
              </a:rPr>
              <a:t>I. </a:t>
            </a:r>
            <a:r>
              <a:rPr lang="en-US" sz="2800" b="1" dirty="0">
                <a:solidFill>
                  <a:srgbClr val="FF0000"/>
                </a:solidFill>
                <a:latin typeface="#9Slide03 BoosterNextFYBlack" panose="02000A03000000020004" pitchFamily="2" charset="0"/>
                <a:cs typeface="Calibri" panose="020F0502020204030204" pitchFamily="34" charset="0"/>
              </a:rPr>
              <a:t>KHÁI NIỆM NHIỆT NÓNG CHẢY RIÊNG</a:t>
            </a:r>
            <a:endParaRPr lang="vi-VN" sz="2800" b="1" dirty="0">
              <a:solidFill>
                <a:srgbClr val="FF0000"/>
              </a:solidFill>
              <a:latin typeface="#9Slide03 BoosterNextFYBlack" panose="02000A03000000020004" pitchFamily="2" charset="0"/>
              <a:cs typeface="Calibri" panose="020F0502020204030204" pitchFamily="34" charset="0"/>
            </a:endParaRPr>
          </a:p>
        </p:txBody>
      </p:sp>
      <p:sp>
        <p:nvSpPr>
          <p:cNvPr id="19" name="TextBox 18">
            <a:extLst>
              <a:ext uri="{FF2B5EF4-FFF2-40B4-BE49-F238E27FC236}">
                <a16:creationId xmlns:a16="http://schemas.microsoft.com/office/drawing/2014/main" id="{2AAFCF86-F63B-4CAF-AACE-DC5863238E2D}"/>
              </a:ext>
            </a:extLst>
          </p:cNvPr>
          <p:cNvSpPr txBox="1"/>
          <p:nvPr/>
        </p:nvSpPr>
        <p:spPr>
          <a:xfrm>
            <a:off x="617702" y="3722386"/>
            <a:ext cx="2507380" cy="446789"/>
          </a:xfrm>
          <a:prstGeom prst="rect">
            <a:avLst/>
          </a:prstGeom>
          <a:noFill/>
        </p:spPr>
        <p:txBody>
          <a:bodyPr wrap="square">
            <a:spAutoFit/>
          </a:bodyPr>
          <a:lstStyle/>
          <a:p>
            <a:pPr marL="0" algn="l" rtl="0" eaLnBrk="1" latinLnBrk="0" hangingPunct="1">
              <a:lnSpc>
                <a:spcPts val="2739"/>
              </a:lnSpc>
              <a:spcBef>
                <a:spcPts val="0"/>
              </a:spcBef>
              <a:spcAft>
                <a:spcPts val="0"/>
              </a:spcAft>
            </a:pPr>
            <a:r>
              <a:rPr lang="vi-VN" sz="2800" b="1" kern="1200" dirty="0">
                <a:solidFill>
                  <a:srgbClr val="FF0000"/>
                </a:solidFill>
                <a:effectLst/>
                <a:latin typeface="Arimo"/>
              </a:rPr>
              <a:t>2. </a:t>
            </a:r>
            <a:r>
              <a:rPr lang="en-US" sz="2800" b="1" kern="1200" dirty="0" err="1">
                <a:solidFill>
                  <a:srgbClr val="FF0000"/>
                </a:solidFill>
                <a:effectLst/>
                <a:latin typeface="Arimo"/>
              </a:rPr>
              <a:t>Định</a:t>
            </a:r>
            <a:r>
              <a:rPr lang="en-US" sz="2800" b="1" kern="1200" dirty="0">
                <a:solidFill>
                  <a:srgbClr val="FF0000"/>
                </a:solidFill>
                <a:effectLst/>
                <a:latin typeface="Arimo"/>
              </a:rPr>
              <a:t> </a:t>
            </a:r>
            <a:r>
              <a:rPr lang="en-US" sz="2800" b="1" kern="1200" dirty="0" err="1">
                <a:solidFill>
                  <a:srgbClr val="FF0000"/>
                </a:solidFill>
                <a:effectLst/>
                <a:latin typeface="Arimo"/>
              </a:rPr>
              <a:t>nghĩa</a:t>
            </a:r>
            <a:endParaRPr lang="en-US" dirty="0">
              <a:solidFill>
                <a:srgbClr val="FF0000"/>
              </a:solidFill>
              <a:effectLst/>
            </a:endParaRPr>
          </a:p>
        </p:txBody>
      </p:sp>
    </p:spTree>
    <p:extLst>
      <p:ext uri="{BB962C8B-B14F-4D97-AF65-F5344CB8AC3E}">
        <p14:creationId xmlns:p14="http://schemas.microsoft.com/office/powerpoint/2010/main" val="42676431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2025</TotalTime>
  <Words>2647</Words>
  <Application>Microsoft Office PowerPoint</Application>
  <PresentationFormat>Widescreen</PresentationFormat>
  <Paragraphs>284</Paragraphs>
  <Slides>30</Slides>
  <Notes>1</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47" baseType="lpstr">
      <vt:lpstr>#9Slide03 BoosterNextFYBlack</vt:lpstr>
      <vt:lpstr>Nerko One</vt:lpstr>
      <vt:lpstr>Cambria</vt:lpstr>
      <vt:lpstr>Calibri</vt:lpstr>
      <vt:lpstr>Arimo</vt:lpstr>
      <vt:lpstr>Bahnschrift SemiBold</vt:lpstr>
      <vt:lpstr>Arial</vt:lpstr>
      <vt:lpstr>Cambria Math</vt:lpstr>
      <vt:lpstr>Times New Roman</vt:lpstr>
      <vt:lpstr>Dancing Script</vt:lpstr>
      <vt:lpstr>Arimo Bold</vt:lpstr>
      <vt:lpstr>Calibri Light</vt:lpstr>
      <vt:lpstr>Delius Swash Caps</vt:lpstr>
      <vt:lpstr>Office Theme</vt:lpstr>
      <vt:lpstr>1_Office Theme</vt:lpstr>
      <vt:lpstr>2_Office Theme</vt:lpstr>
      <vt:lpstr>Equation</vt:lpstr>
      <vt:lpstr>PowerPoint Presentation</vt:lpstr>
      <vt:lpstr>PowerPoint Presentation</vt:lpstr>
      <vt:lpstr>NỘI DUNG CHÍNH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 GIANG</dc:creator>
  <cp:lastModifiedBy>thuythuan644@gmail.com</cp:lastModifiedBy>
  <cp:revision>231</cp:revision>
  <dcterms:created xsi:type="dcterms:W3CDTF">2018-10-29T09:59:25Z</dcterms:created>
  <dcterms:modified xsi:type="dcterms:W3CDTF">2026-03-22T07:42:45Z</dcterms:modified>
</cp:coreProperties>
</file>