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768" r:id="rId2"/>
  </p:sldMasterIdLst>
  <p:notesMasterIdLst>
    <p:notesMasterId r:id="rId36"/>
  </p:notesMasterIdLst>
  <p:handoutMasterIdLst>
    <p:handoutMasterId r:id="rId37"/>
  </p:handoutMasterIdLst>
  <p:sldIdLst>
    <p:sldId id="256" r:id="rId3"/>
    <p:sldId id="257" r:id="rId4"/>
    <p:sldId id="259" r:id="rId5"/>
    <p:sldId id="258" r:id="rId6"/>
    <p:sldId id="260" r:id="rId7"/>
    <p:sldId id="261" r:id="rId8"/>
    <p:sldId id="350" r:id="rId9"/>
    <p:sldId id="351" r:id="rId10"/>
    <p:sldId id="352" r:id="rId11"/>
    <p:sldId id="353" r:id="rId12"/>
    <p:sldId id="354" r:id="rId13"/>
    <p:sldId id="355" r:id="rId14"/>
    <p:sldId id="356"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 id="268" r:id="rId35"/>
  </p:sldIdLst>
  <p:sldSz cx="9144000" cy="5143500" type="screen16x9"/>
  <p:notesSz cx="9144000" cy="6858000"/>
  <p:embeddedFontLst>
    <p:embeddedFont>
      <p:font typeface="Cambria" panose="02040503050406030204" pitchFamily="18" charset="0"/>
      <p:regular r:id="rId38"/>
      <p:bold r:id="rId39"/>
      <p:italic r:id="rId40"/>
      <p:boldItalic r:id="rId41"/>
    </p:embeddedFont>
    <p:embeddedFont>
      <p:font typeface="Dancing Script" panose="020B0604020202020204" charset="0"/>
      <p:regular r:id="rId42"/>
      <p:bold r:id="rId43"/>
    </p:embeddedFont>
    <p:embeddedFont>
      <p:font typeface="Delius Swash Caps" panose="020B0604020202020204" charset="0"/>
      <p:regular r:id="rId44"/>
    </p:embeddedFont>
    <p:embeddedFont>
      <p:font typeface="Roboto Condensed Light" panose="02000000000000000000" pitchFamily="2" charset="0"/>
      <p:regular r:id="rId45"/>
      <p: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914D0B-CF12-43CF-8D2E-89AF80C6174C}">
  <a:tblStyle styleId="{D2914D0B-CF12-43CF-8D2E-89AF80C61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6" autoAdjust="0"/>
    <p:restoredTop sz="94660"/>
  </p:normalViewPr>
  <p:slideViewPr>
    <p:cSldViewPr snapToGrid="0">
      <p:cViewPr varScale="1">
        <p:scale>
          <a:sx n="78" d="100"/>
          <a:sy n="78" d="100"/>
        </p:scale>
        <p:origin x="880" y="52"/>
      </p:cViewPr>
      <p:guideLst/>
    </p:cSldViewPr>
  </p:slideViewPr>
  <p:notesTextViewPr>
    <p:cViewPr>
      <p:scale>
        <a:sx n="1" d="1"/>
        <a:sy n="1" d="1"/>
      </p:scale>
      <p:origin x="0" y="0"/>
    </p:cViewPr>
  </p:notesTextViewPr>
  <p:notesViewPr>
    <p:cSldViewPr snapToGrid="0">
      <p:cViewPr varScale="1">
        <p:scale>
          <a:sx n="65" d="100"/>
          <a:sy n="65" d="100"/>
        </p:scale>
        <p:origin x="186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581D96-A604-4FA0-8B60-4143BB58CBF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888082-92A7-4613-9D8B-B69BF990B4E5}"/>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B116372-572E-4189-9079-AE2C5CC2B377}" type="datetimeFigureOut">
              <a:rPr lang="en-US" smtClean="0"/>
              <a:t>3/22/2026</a:t>
            </a:fld>
            <a:endParaRPr lang="en-US"/>
          </a:p>
        </p:txBody>
      </p:sp>
      <p:sp>
        <p:nvSpPr>
          <p:cNvPr id="4" name="Footer Placeholder 3">
            <a:extLst>
              <a:ext uri="{FF2B5EF4-FFF2-40B4-BE49-F238E27FC236}">
                <a16:creationId xmlns:a16="http://schemas.microsoft.com/office/drawing/2014/main" id="{3CB07533-FFAF-4313-8EE5-01128FAC6A1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6E7FCF-3D7B-44FD-9FD1-84213B20B70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A250954-9B1E-4101-A4D3-8B50D3DB8621}" type="slidenum">
              <a:rPr lang="en-US" smtClean="0"/>
              <a:t>‹#›</a:t>
            </a:fld>
            <a:endParaRPr lang="en-US"/>
          </a:p>
        </p:txBody>
      </p:sp>
    </p:spTree>
    <p:extLst>
      <p:ext uri="{BB962C8B-B14F-4D97-AF65-F5344CB8AC3E}">
        <p14:creationId xmlns:p14="http://schemas.microsoft.com/office/powerpoint/2010/main" val="590626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52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956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2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80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4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82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7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44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8"/>
        <p:cNvGrpSpPr/>
        <p:nvPr/>
      </p:nvGrpSpPr>
      <p:grpSpPr>
        <a:xfrm>
          <a:off x="0" y="0"/>
          <a:ext cx="0" cy="0"/>
          <a:chOff x="0" y="0"/>
          <a:chExt cx="0" cy="0"/>
        </a:xfrm>
      </p:grpSpPr>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931413" y="18945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Cambria" panose="02040503050406030204" pitchFamily="18" charset="0"/>
                <a:ea typeface="Cambria" panose="02040503050406030204" pitchFamily="18" charset="0"/>
                <a:cs typeface="Cambria" panose="02040503050406030204" pitchFamily="18" charset="0"/>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184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5216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7451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144"/>
        <p:cNvGrpSpPr/>
        <p:nvPr/>
      </p:nvGrpSpPr>
      <p:grpSpPr>
        <a:xfrm>
          <a:off x="0" y="0"/>
          <a:ext cx="0" cy="0"/>
          <a:chOff x="0" y="0"/>
          <a:chExt cx="0" cy="0"/>
        </a:xfrm>
      </p:grpSpPr>
      <p:grpSp>
        <p:nvGrpSpPr>
          <p:cNvPr id="145" name="Google Shape;145;p5"/>
          <p:cNvGrpSpPr/>
          <p:nvPr/>
        </p:nvGrpSpPr>
        <p:grpSpPr>
          <a:xfrm>
            <a:off x="95" y="25"/>
            <a:ext cx="9143969" cy="5143446"/>
            <a:chOff x="95" y="25"/>
            <a:chExt cx="9143969" cy="5143446"/>
          </a:xfrm>
        </p:grpSpPr>
        <p:sp>
          <p:nvSpPr>
            <p:cNvPr id="146" name="Google Shape;146;p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76" name="Google Shape;176;p5"/>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5"/>
          <p:cNvGrpSpPr/>
          <p:nvPr/>
        </p:nvGrpSpPr>
        <p:grpSpPr>
          <a:xfrm>
            <a:off x="8064488" y="2661000"/>
            <a:ext cx="529900" cy="149350"/>
            <a:chOff x="3898800" y="2624300"/>
            <a:chExt cx="529900" cy="149350"/>
          </a:xfrm>
        </p:grpSpPr>
        <p:sp>
          <p:nvSpPr>
            <p:cNvPr id="186" name="Google Shape;186;p5"/>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9001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188"/>
        <p:cNvGrpSpPr/>
        <p:nvPr/>
      </p:nvGrpSpPr>
      <p:grpSpPr>
        <a:xfrm>
          <a:off x="0" y="0"/>
          <a:ext cx="0" cy="0"/>
          <a:chOff x="0" y="0"/>
          <a:chExt cx="0" cy="0"/>
        </a:xfrm>
      </p:grpSpPr>
      <p:grpSp>
        <p:nvGrpSpPr>
          <p:cNvPr id="189" name="Google Shape;189;p6"/>
          <p:cNvGrpSpPr/>
          <p:nvPr/>
        </p:nvGrpSpPr>
        <p:grpSpPr>
          <a:xfrm>
            <a:off x="95" y="25"/>
            <a:ext cx="9143969" cy="5143446"/>
            <a:chOff x="95" y="25"/>
            <a:chExt cx="9143969" cy="5143446"/>
          </a:xfrm>
        </p:grpSpPr>
        <p:sp>
          <p:nvSpPr>
            <p:cNvPr id="190" name="Google Shape;190;p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8347050" y="7287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6328375" y="4045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825" y="2337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6"/>
          <p:cNvGrpSpPr/>
          <p:nvPr/>
        </p:nvGrpSpPr>
        <p:grpSpPr>
          <a:xfrm>
            <a:off x="8632975" y="3425438"/>
            <a:ext cx="311900" cy="314700"/>
            <a:chOff x="8571050" y="1873050"/>
            <a:chExt cx="311900" cy="314700"/>
          </a:xfrm>
        </p:grpSpPr>
        <p:sp>
          <p:nvSpPr>
            <p:cNvPr id="223" name="Google Shape;223;p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0126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853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5330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24"/>
        <p:cNvGrpSpPr/>
        <p:nvPr/>
      </p:nvGrpSpPr>
      <p:grpSpPr>
        <a:xfrm>
          <a:off x="0" y="0"/>
          <a:ext cx="0" cy="0"/>
          <a:chOff x="0" y="0"/>
          <a:chExt cx="0" cy="0"/>
        </a:xfrm>
      </p:grpSpPr>
      <p:grpSp>
        <p:nvGrpSpPr>
          <p:cNvPr id="325" name="Google Shape;325;p9"/>
          <p:cNvGrpSpPr/>
          <p:nvPr/>
        </p:nvGrpSpPr>
        <p:grpSpPr>
          <a:xfrm>
            <a:off x="95" y="25"/>
            <a:ext cx="9143969" cy="5143446"/>
            <a:chOff x="95" y="25"/>
            <a:chExt cx="9143969" cy="5143446"/>
          </a:xfrm>
        </p:grpSpPr>
        <p:sp>
          <p:nvSpPr>
            <p:cNvPr id="326" name="Google Shape;326;p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4" name="Google Shape;354;p9"/>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8724913" y="18623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3535475" y="1071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9"/>
          <p:cNvGrpSpPr/>
          <p:nvPr/>
        </p:nvGrpSpPr>
        <p:grpSpPr>
          <a:xfrm>
            <a:off x="2118825" y="4151363"/>
            <a:ext cx="311900" cy="314700"/>
            <a:chOff x="8571050" y="1873050"/>
            <a:chExt cx="311900" cy="314700"/>
          </a:xfrm>
        </p:grpSpPr>
        <p:sp>
          <p:nvSpPr>
            <p:cNvPr id="362" name="Google Shape;362;p9"/>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9"/>
          <p:cNvGrpSpPr/>
          <p:nvPr/>
        </p:nvGrpSpPr>
        <p:grpSpPr>
          <a:xfrm>
            <a:off x="347725" y="833175"/>
            <a:ext cx="730975" cy="238525"/>
            <a:chOff x="3798300" y="2287225"/>
            <a:chExt cx="730975" cy="238525"/>
          </a:xfrm>
        </p:grpSpPr>
        <p:sp>
          <p:nvSpPr>
            <p:cNvPr id="367" name="Google Shape;367;p9"/>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9"/>
          <p:cNvGrpSpPr/>
          <p:nvPr/>
        </p:nvGrpSpPr>
        <p:grpSpPr>
          <a:xfrm>
            <a:off x="6077875" y="460850"/>
            <a:ext cx="529900" cy="149350"/>
            <a:chOff x="3898800" y="2624300"/>
            <a:chExt cx="529900" cy="149350"/>
          </a:xfrm>
        </p:grpSpPr>
        <p:sp>
          <p:nvSpPr>
            <p:cNvPr id="370" name="Google Shape;370;p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4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445"/>
        <p:cNvGrpSpPr/>
        <p:nvPr/>
      </p:nvGrpSpPr>
      <p:grpSpPr>
        <a:xfrm>
          <a:off x="0" y="0"/>
          <a:ext cx="0" cy="0"/>
          <a:chOff x="0" y="0"/>
          <a:chExt cx="0" cy="0"/>
        </a:xfrm>
      </p:grpSpPr>
    </p:spTree>
    <p:extLst>
      <p:ext uri="{BB962C8B-B14F-4D97-AF65-F5344CB8AC3E}">
        <p14:creationId xmlns:p14="http://schemas.microsoft.com/office/powerpoint/2010/main" val="1658557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04297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504"/>
        <p:cNvGrpSpPr/>
        <p:nvPr/>
      </p:nvGrpSpPr>
      <p:grpSpPr>
        <a:xfrm>
          <a:off x="0" y="0"/>
          <a:ext cx="0" cy="0"/>
          <a:chOff x="0" y="0"/>
          <a:chExt cx="0" cy="0"/>
        </a:xfrm>
      </p:grpSpPr>
      <p:grpSp>
        <p:nvGrpSpPr>
          <p:cNvPr id="505" name="Google Shape;505;p14"/>
          <p:cNvGrpSpPr/>
          <p:nvPr/>
        </p:nvGrpSpPr>
        <p:grpSpPr>
          <a:xfrm>
            <a:off x="95" y="25"/>
            <a:ext cx="9143969" cy="5143446"/>
            <a:chOff x="95" y="25"/>
            <a:chExt cx="9143969" cy="5143446"/>
          </a:xfrm>
        </p:grpSpPr>
        <p:sp>
          <p:nvSpPr>
            <p:cNvPr id="506" name="Google Shape;506;p1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8" name="Google Shape;538;p14"/>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850150" y="46678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8318688" y="68001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14"/>
          <p:cNvGrpSpPr/>
          <p:nvPr/>
        </p:nvGrpSpPr>
        <p:grpSpPr>
          <a:xfrm flipH="1">
            <a:off x="8122500" y="1658400"/>
            <a:ext cx="730975" cy="238525"/>
            <a:chOff x="3798300" y="2287225"/>
            <a:chExt cx="730975" cy="238525"/>
          </a:xfrm>
        </p:grpSpPr>
        <p:sp>
          <p:nvSpPr>
            <p:cNvPr id="551" name="Google Shape;551;p14"/>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099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506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659"/>
        <p:cNvGrpSpPr/>
        <p:nvPr/>
      </p:nvGrpSpPr>
      <p:grpSpPr>
        <a:xfrm>
          <a:off x="0" y="0"/>
          <a:ext cx="0" cy="0"/>
          <a:chOff x="0" y="0"/>
          <a:chExt cx="0" cy="0"/>
        </a:xfrm>
      </p:grpSpPr>
      <p:grpSp>
        <p:nvGrpSpPr>
          <p:cNvPr id="660" name="Google Shape;660;p17"/>
          <p:cNvGrpSpPr/>
          <p:nvPr/>
        </p:nvGrpSpPr>
        <p:grpSpPr>
          <a:xfrm>
            <a:off x="95" y="25"/>
            <a:ext cx="9143969" cy="5143446"/>
            <a:chOff x="95" y="25"/>
            <a:chExt cx="9143969" cy="5143446"/>
          </a:xfrm>
        </p:grpSpPr>
        <p:sp>
          <p:nvSpPr>
            <p:cNvPr id="661" name="Google Shape;661;p1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7"/>
          <p:cNvGrpSpPr/>
          <p:nvPr/>
        </p:nvGrpSpPr>
        <p:grpSpPr>
          <a:xfrm>
            <a:off x="224750" y="2606563"/>
            <a:ext cx="311900" cy="314700"/>
            <a:chOff x="8571050" y="1873050"/>
            <a:chExt cx="311900" cy="314700"/>
          </a:xfrm>
        </p:grpSpPr>
        <p:sp>
          <p:nvSpPr>
            <p:cNvPr id="706" name="Google Shape;706;p1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4715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807"/>
        <p:cNvGrpSpPr/>
        <p:nvPr/>
      </p:nvGrpSpPr>
      <p:grpSpPr>
        <a:xfrm>
          <a:off x="0" y="0"/>
          <a:ext cx="0" cy="0"/>
          <a:chOff x="0" y="0"/>
          <a:chExt cx="0" cy="0"/>
        </a:xfrm>
      </p:grpSpPr>
      <p:grpSp>
        <p:nvGrpSpPr>
          <p:cNvPr id="808" name="Google Shape;808;p20"/>
          <p:cNvGrpSpPr/>
          <p:nvPr/>
        </p:nvGrpSpPr>
        <p:grpSpPr>
          <a:xfrm>
            <a:off x="95" y="25"/>
            <a:ext cx="9143969" cy="5143446"/>
            <a:chOff x="95" y="25"/>
            <a:chExt cx="9143969" cy="5143446"/>
          </a:xfrm>
        </p:grpSpPr>
        <p:sp>
          <p:nvSpPr>
            <p:cNvPr id="809" name="Google Shape;809;p2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53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8502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grpSp>
        <p:nvGrpSpPr>
          <p:cNvPr id="901" name="Google Shape;901;p22"/>
          <p:cNvGrpSpPr/>
          <p:nvPr/>
        </p:nvGrpSpPr>
        <p:grpSpPr>
          <a:xfrm>
            <a:off x="95" y="25"/>
            <a:ext cx="9143969" cy="5143446"/>
            <a:chOff x="95" y="25"/>
            <a:chExt cx="9143969" cy="5143446"/>
          </a:xfrm>
        </p:grpSpPr>
        <p:sp>
          <p:nvSpPr>
            <p:cNvPr id="902" name="Google Shape;902;p2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632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817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reserve="1">
  <p:cSld name="Section header 2">
    <p:spTree>
      <p:nvGrpSpPr>
        <p:cNvPr id="1" name="Shape 1048"/>
        <p:cNvGrpSpPr/>
        <p:nvPr/>
      </p:nvGrpSpPr>
      <p:grpSpPr>
        <a:xfrm>
          <a:off x="0" y="0"/>
          <a:ext cx="0" cy="0"/>
          <a:chOff x="0" y="0"/>
          <a:chExt cx="0" cy="0"/>
        </a:xfrm>
      </p:grpSpPr>
      <p:grpSp>
        <p:nvGrpSpPr>
          <p:cNvPr id="1049" name="Google Shape;1049;p25"/>
          <p:cNvGrpSpPr/>
          <p:nvPr/>
        </p:nvGrpSpPr>
        <p:grpSpPr>
          <a:xfrm>
            <a:off x="95" y="25"/>
            <a:ext cx="9143969" cy="5143446"/>
            <a:chOff x="95" y="25"/>
            <a:chExt cx="9143969" cy="5143446"/>
          </a:xfrm>
        </p:grpSpPr>
        <p:sp>
          <p:nvSpPr>
            <p:cNvPr id="1050" name="Google Shape;1050;p2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1089"/>
        <p:cNvGrpSpPr/>
        <p:nvPr/>
      </p:nvGrpSpPr>
      <p:grpSpPr>
        <a:xfrm>
          <a:off x="0" y="0"/>
          <a:ext cx="0" cy="0"/>
          <a:chOff x="0" y="0"/>
          <a:chExt cx="0" cy="0"/>
        </a:xfrm>
      </p:grpSpPr>
      <p:grpSp>
        <p:nvGrpSpPr>
          <p:cNvPr id="1090" name="Google Shape;1090;p26"/>
          <p:cNvGrpSpPr/>
          <p:nvPr/>
        </p:nvGrpSpPr>
        <p:grpSpPr>
          <a:xfrm>
            <a:off x="95" y="25"/>
            <a:ext cx="9143969" cy="5143446"/>
            <a:chOff x="95" y="25"/>
            <a:chExt cx="9143969" cy="5143446"/>
          </a:xfrm>
        </p:grpSpPr>
        <p:sp>
          <p:nvSpPr>
            <p:cNvPr id="1091" name="Google Shape;1091;p2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4092475" y="6052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5716338" y="1088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915925" y="16562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6"/>
          <p:cNvGrpSpPr/>
          <p:nvPr/>
        </p:nvGrpSpPr>
        <p:grpSpPr>
          <a:xfrm>
            <a:off x="5450525" y="4284600"/>
            <a:ext cx="311900" cy="314700"/>
            <a:chOff x="8571050" y="1873050"/>
            <a:chExt cx="311900" cy="314700"/>
          </a:xfrm>
        </p:grpSpPr>
        <p:sp>
          <p:nvSpPr>
            <p:cNvPr id="1127" name="Google Shape;1127;p2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26"/>
          <p:cNvGrpSpPr/>
          <p:nvPr/>
        </p:nvGrpSpPr>
        <p:grpSpPr>
          <a:xfrm flipH="1">
            <a:off x="3129650" y="4135250"/>
            <a:ext cx="529900" cy="149350"/>
            <a:chOff x="3898800" y="2624300"/>
            <a:chExt cx="529900" cy="149350"/>
          </a:xfrm>
        </p:grpSpPr>
        <p:sp>
          <p:nvSpPr>
            <p:cNvPr id="1135" name="Google Shape;1135;p26"/>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453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3320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600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reserve="1">
  <p:cSld name="Background 2">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712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reserve="1">
  <p:cSld name="Background 3">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335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860254" y="223144"/>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4"/>
        <p:cNvGrpSpPr/>
        <p:nvPr/>
      </p:nvGrpSpPr>
      <p:grpSpPr>
        <a:xfrm>
          <a:off x="0" y="0"/>
          <a:ext cx="0" cy="0"/>
          <a:chOff x="0" y="0"/>
          <a:chExt cx="0" cy="0"/>
        </a:xfrm>
      </p:grpSpPr>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pic>
        <p:nvPicPr>
          <p:cNvPr id="1032" name="Picture 8" descr="Màu Xanh Nhạt Đơn Giản Màu Pastel Mềm Mại Cho Nền Màu Xanh Trơn Cho Hình Nền  Màu Xanh Pastel Hình minh họa Sẵn có - Tải xuống Hình ảnh Ngay bây">
            <a:extLst>
              <a:ext uri="{FF2B5EF4-FFF2-40B4-BE49-F238E27FC236}">
                <a16:creationId xmlns:a16="http://schemas.microsoft.com/office/drawing/2014/main" id="{5DA610B9-3F93-48DD-B19B-56D13552F41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8" r:id="rId7"/>
    <p:sldLayoutId id="2147483659" r:id="rId8"/>
    <p:sldLayoutId id="2147483667" r:id="rId9"/>
    <p:sldLayoutId id="2147483685" r:id="rId10"/>
    <p:sldLayoutId id="2147483686"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spTree>
    <p:extLst>
      <p:ext uri="{BB962C8B-B14F-4D97-AF65-F5344CB8AC3E}">
        <p14:creationId xmlns:p14="http://schemas.microsoft.com/office/powerpoint/2010/main" val="271116155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4.gi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descr="n26 fb Tran Phu"/>
          <p:cNvSpPr txBox="1">
            <a:spLocks noGrp="1"/>
          </p:cNvSpPr>
          <p:nvPr>
            <p:ph type="ctrTitle" idx="4294967295"/>
          </p:nvPr>
        </p:nvSpPr>
        <p:spPr>
          <a:xfrm>
            <a:off x="2538582" y="1226180"/>
            <a:ext cx="6723150" cy="1845300"/>
          </a:xfrm>
          <a:prstGeom prst="rect">
            <a:avLst/>
          </a:prstGeom>
        </p:spPr>
        <p:txBody>
          <a:bodyPr spcFirstLastPara="1" wrap="square" lIns="91425" tIns="91425" rIns="91425" bIns="91425" anchor="ctr" anchorCtr="0">
            <a:noAutofit/>
          </a:bodyPr>
          <a:lstStyle/>
          <a:p>
            <a:pPr marL="0" lvl="0" indent="0" algn="ctr" rtl="0">
              <a:spcBef>
                <a:spcPts val="0"/>
              </a:spcBef>
              <a:spcAft>
                <a:spcPts val="200"/>
              </a:spcAft>
              <a:buNone/>
            </a:pPr>
            <a:r>
              <a:rPr lang="en" sz="8800" dirty="0">
                <a:solidFill>
                  <a:schemeClr val="dk1"/>
                </a:solidFill>
                <a:latin typeface="Cambria" panose="02040503050406030204" pitchFamily="18" charset="0"/>
              </a:rPr>
              <a:t>WELCOME</a:t>
            </a:r>
            <a:endParaRPr sz="8800" dirty="0">
              <a:solidFill>
                <a:schemeClr val="dk1"/>
              </a:solidFill>
              <a:latin typeface="Cambria" panose="02040503050406030204" pitchFamily="18" charset="0"/>
            </a:endParaRPr>
          </a:p>
        </p:txBody>
      </p:sp>
      <p:grpSp>
        <p:nvGrpSpPr>
          <p:cNvPr id="1871" name="Google Shape;1871;p49" descr="n26 fb Tran Phu"/>
          <p:cNvGrpSpPr/>
          <p:nvPr/>
        </p:nvGrpSpPr>
        <p:grpSpPr>
          <a:xfrm>
            <a:off x="907246" y="1419546"/>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9" descr="n26 fb Tran Phu"/>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descr="n26 fb Tran Phu"/>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descr="n26 fb Tran Phu"/>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10" name="Google Shape;2268;p54" descr="n26 fb Tran Phu">
            <a:extLst>
              <a:ext uri="{FF2B5EF4-FFF2-40B4-BE49-F238E27FC236}">
                <a16:creationId xmlns:a16="http://schemas.microsoft.com/office/drawing/2014/main" id="{43E54FFA-C49D-48AB-43EF-A0152F8C30D0}"/>
              </a:ext>
            </a:extLst>
          </p:cNvPr>
          <p:cNvSpPr txBox="1">
            <a:spLocks/>
          </p:cNvSpPr>
          <p:nvPr/>
        </p:nvSpPr>
        <p:spPr>
          <a:xfrm flipH="1">
            <a:off x="3061607" y="547007"/>
            <a:ext cx="5756388" cy="725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000" b="1">
                <a:solidFill>
                  <a:schemeClr val="accent2">
                    <a:lumMod val="50000"/>
                  </a:schemeClr>
                </a:solidFill>
                <a:latin typeface="+mj-lt"/>
                <a:ea typeface="Cambria" panose="02040503050406030204" pitchFamily="18" charset="0"/>
              </a:rPr>
              <a:t>Câu 2: Hãy tìm thêm ví dụ trong đời sống để minh họa cho nội dung trên?</a:t>
            </a:r>
            <a:endParaRPr lang="en-US" sz="2000" b="1" dirty="0">
              <a:solidFill>
                <a:schemeClr val="accent2">
                  <a:lumMod val="50000"/>
                </a:schemeClr>
              </a:solidFill>
              <a:latin typeface="+mj-lt"/>
              <a:ea typeface="Cambria" panose="02040503050406030204" pitchFamily="18" charset="0"/>
            </a:endParaRPr>
          </a:p>
        </p:txBody>
      </p:sp>
      <p:sp>
        <p:nvSpPr>
          <p:cNvPr id="6" name="Google Shape;2270;p54" descr="n26 fb Tran Phu">
            <a:extLst>
              <a:ext uri="{FF2B5EF4-FFF2-40B4-BE49-F238E27FC236}">
                <a16:creationId xmlns:a16="http://schemas.microsoft.com/office/drawing/2014/main" id="{7E714933-D951-6CF1-5906-32CF7D9D24F8}"/>
              </a:ext>
            </a:extLst>
          </p:cNvPr>
          <p:cNvSpPr txBox="1">
            <a:spLocks/>
          </p:cNvSpPr>
          <p:nvPr/>
        </p:nvSpPr>
        <p:spPr>
          <a:xfrm>
            <a:off x="2738485" y="1384166"/>
            <a:ext cx="3297661" cy="32123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412750" indent="-285750" algn="just">
              <a:buSzPts val="1600"/>
            </a:pPr>
            <a:r>
              <a:rPr lang="vi-VN" sz="2000" b="1" i="1">
                <a:solidFill>
                  <a:schemeClr val="bg2">
                    <a:lumMod val="75000"/>
                  </a:schemeClr>
                </a:solidFill>
                <a:latin typeface="+mn-lt"/>
                <a:ea typeface="Cambria" panose="02040503050406030204" pitchFamily="18" charset="0"/>
              </a:rPr>
              <a:t>Tính chất của chất làm vật:</a:t>
            </a:r>
          </a:p>
          <a:p>
            <a:pPr marL="127000" indent="0" algn="just">
              <a:buSzPts val="1600"/>
              <a:buFont typeface="Delius Swash Caps"/>
              <a:buNone/>
            </a:pPr>
            <a:r>
              <a:rPr lang="en-US" sz="2000">
                <a:solidFill>
                  <a:schemeClr val="bg2">
                    <a:lumMod val="75000"/>
                  </a:schemeClr>
                </a:solidFill>
                <a:latin typeface="+mn-lt"/>
                <a:ea typeface="Cambria" panose="02040503050406030204" pitchFamily="18" charset="0"/>
              </a:rPr>
              <a:t>+ </a:t>
            </a:r>
            <a:r>
              <a:rPr lang="vi-VN" sz="2000">
                <a:solidFill>
                  <a:schemeClr val="bg2">
                    <a:lumMod val="75000"/>
                  </a:schemeClr>
                </a:solidFill>
                <a:latin typeface="+mn-lt"/>
                <a:ea typeface="Cambria" panose="02040503050406030204" pitchFamily="18" charset="0"/>
              </a:rPr>
              <a:t>Để làm nóng 1 miếng sắt và 1 miếng nhôm có cùng khối lượng đến một nhiệt độ như nhau sẽ tốn thời gian khác nhau, chứng tỏ nhiệt lượng cần cung cấp khác nhau.</a:t>
            </a:r>
            <a:endParaRPr lang="vi-VN" sz="2000" dirty="0">
              <a:solidFill>
                <a:schemeClr val="bg2">
                  <a:lumMod val="75000"/>
                </a:schemeClr>
              </a:solidFill>
              <a:latin typeface="+mn-lt"/>
              <a:ea typeface="Cambria" panose="02040503050406030204" pitchFamily="18" charset="0"/>
            </a:endParaRPr>
          </a:p>
        </p:txBody>
      </p:sp>
      <p:pic>
        <p:nvPicPr>
          <p:cNvPr id="7" name="Picture 6" descr="n26 fb Tran Phu">
            <a:extLst>
              <a:ext uri="{FF2B5EF4-FFF2-40B4-BE49-F238E27FC236}">
                <a16:creationId xmlns:a16="http://schemas.microsoft.com/office/drawing/2014/main" id="{34A69884-C468-5F0A-258F-F506F3D15DBF}"/>
              </a:ext>
            </a:extLst>
          </p:cNvPr>
          <p:cNvPicPr>
            <a:picLocks noChangeAspect="1"/>
          </p:cNvPicPr>
          <p:nvPr/>
        </p:nvPicPr>
        <p:blipFill>
          <a:blip r:embed="rId3"/>
          <a:stretch>
            <a:fillRect/>
          </a:stretch>
        </p:blipFill>
        <p:spPr>
          <a:xfrm>
            <a:off x="6227637" y="1961891"/>
            <a:ext cx="2708808" cy="2005976"/>
          </a:xfrm>
          <a:prstGeom prst="rect">
            <a:avLst/>
          </a:prstGeom>
        </p:spPr>
      </p:pic>
    </p:spTree>
    <p:extLst>
      <p:ext uri="{BB962C8B-B14F-4D97-AF65-F5344CB8AC3E}">
        <p14:creationId xmlns:p14="http://schemas.microsoft.com/office/powerpoint/2010/main" val="3859389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6" name="Google Shape;2268;p54" descr="n26 fb Tran Phu">
            <a:extLst>
              <a:ext uri="{FF2B5EF4-FFF2-40B4-BE49-F238E27FC236}">
                <a16:creationId xmlns:a16="http://schemas.microsoft.com/office/drawing/2014/main" id="{CAC39295-A3E9-5984-7B38-B54E610F1078}"/>
              </a:ext>
            </a:extLst>
          </p:cNvPr>
          <p:cNvSpPr txBox="1">
            <a:spLocks/>
          </p:cNvSpPr>
          <p:nvPr/>
        </p:nvSpPr>
        <p:spPr>
          <a:xfrm flipH="1">
            <a:off x="3369526" y="701742"/>
            <a:ext cx="5727756"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vi-VN" sz="2000" b="1">
                <a:solidFill>
                  <a:schemeClr val="accent2">
                    <a:lumMod val="50000"/>
                  </a:schemeClr>
                </a:solidFill>
                <a:latin typeface="+mn-lt"/>
                <a:ea typeface="Cambria" panose="02040503050406030204" pitchFamily="18" charset="0"/>
              </a:rPr>
              <a:t>Câu 3: Nêu lại công thức tính nhiệt lượng Q? Giải thích các đại lượng?</a:t>
            </a:r>
            <a:endParaRPr lang="vi-VN" sz="2000" b="1" dirty="0">
              <a:solidFill>
                <a:schemeClr val="accent2">
                  <a:lumMod val="50000"/>
                </a:schemeClr>
              </a:solidFill>
              <a:latin typeface="+mn-lt"/>
              <a:ea typeface="Cambria" panose="02040503050406030204" pitchFamily="18" charset="0"/>
            </a:endParaRPr>
          </a:p>
        </p:txBody>
      </p:sp>
      <mc:AlternateContent xmlns:mc="http://schemas.openxmlformats.org/markup-compatibility/2006">
        <mc:Choice xmlns:a14="http://schemas.microsoft.com/office/drawing/2010/main" Requires="a14">
          <p:sp>
            <p:nvSpPr>
              <p:cNvPr id="7" name="Google Shape;2270;p54" descr="n26 fb Tran Phu">
                <a:extLst>
                  <a:ext uri="{FF2B5EF4-FFF2-40B4-BE49-F238E27FC236}">
                    <a16:creationId xmlns:a16="http://schemas.microsoft.com/office/drawing/2014/main" id="{33AE72B2-C185-451E-F45A-F0E97EBF6A66}"/>
                  </a:ext>
                </a:extLst>
              </p:cNvPr>
              <p:cNvSpPr txBox="1">
                <a:spLocks/>
              </p:cNvSpPr>
              <p:nvPr/>
            </p:nvSpPr>
            <p:spPr>
              <a:xfrm>
                <a:off x="3073387" y="2060628"/>
                <a:ext cx="5149251" cy="29936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127000" indent="0">
                  <a:buSzPts val="1600"/>
                  <a:buFont typeface="Delius Swash Caps"/>
                  <a:buNone/>
                </a:pPr>
                <a:r>
                  <a:rPr lang="vi-VN" sz="2000" dirty="0">
                    <a:latin typeface="+mn-lt"/>
                    <a:ea typeface="Cambria" panose="02040503050406030204" pitchFamily="18" charset="0"/>
                  </a:rPr>
                  <a:t>- Công thức tính nhiệt lượng:    </a:t>
                </a:r>
                <a:r>
                  <a:rPr lang="vi-VN" sz="2000" b="1" dirty="0">
                    <a:latin typeface="+mn-lt"/>
                    <a:ea typeface="Cambria" panose="02040503050406030204" pitchFamily="18" charset="0"/>
                  </a:rPr>
                  <a:t>Q = mc</a:t>
                </a:r>
                <a14:m>
                  <m:oMath xmlns:m="http://schemas.openxmlformats.org/officeDocument/2006/math">
                    <m:r>
                      <a:rPr lang="vi-VN" sz="2000" b="1" i="1" smtClean="0">
                        <a:latin typeface="+mn-lt"/>
                        <a:ea typeface="Cambria Math" panose="02040503050406030204" pitchFamily="18" charset="0"/>
                      </a:rPr>
                      <m:t>∆</m:t>
                    </m:r>
                    <m:r>
                      <a:rPr lang="vi-VN" sz="2000" b="1" smtClean="0">
                        <a:latin typeface="+mn-lt"/>
                        <a:ea typeface="Cambria Math" panose="02040503050406030204" pitchFamily="18" charset="0"/>
                      </a:rPr>
                      <m:t>𝐓</m:t>
                    </m:r>
                  </m:oMath>
                </a14:m>
                <a:endParaRPr lang="vi-VN" sz="2000" b="1" dirty="0">
                  <a:latin typeface="+mn-lt"/>
                  <a:ea typeface="Cambria" panose="02040503050406030204" pitchFamily="18" charset="0"/>
                </a:endParaRPr>
              </a:p>
              <a:p>
                <a:pPr marL="127000" indent="0">
                  <a:buSzPts val="1600"/>
                  <a:buFont typeface="Delius Swash Caps"/>
                  <a:buNone/>
                </a:pPr>
                <a:r>
                  <a:rPr lang="vi-VN" sz="2000" dirty="0">
                    <a:latin typeface="+mn-lt"/>
                    <a:ea typeface="Cambria" panose="02040503050406030204" pitchFamily="18" charset="0"/>
                  </a:rPr>
                  <a:t>- Trong đó:</a:t>
                </a:r>
              </a:p>
              <a:p>
                <a:pPr marL="127000" indent="0">
                  <a:buSzPts val="1600"/>
                  <a:buFont typeface="Delius Swash Caps"/>
                  <a:buNone/>
                </a:pPr>
                <a:r>
                  <a:rPr lang="vi-VN" sz="2000" dirty="0">
                    <a:latin typeface="+mn-lt"/>
                    <a:ea typeface="Cambria" panose="02040503050406030204" pitchFamily="18" charset="0"/>
                  </a:rPr>
                  <a:t>  + Q là nhiệt lượng cần truyền cho vật (J).</a:t>
                </a:r>
              </a:p>
              <a:p>
                <a:pPr marL="127000" indent="0">
                  <a:buSzPts val="1600"/>
                  <a:buFont typeface="Delius Swash Caps"/>
                  <a:buNone/>
                </a:pPr>
                <a:r>
                  <a:rPr lang="vi-VN" sz="2000" dirty="0">
                    <a:latin typeface="+mn-lt"/>
                    <a:ea typeface="Cambria" panose="02040503050406030204" pitchFamily="18" charset="0"/>
                  </a:rPr>
                  <a:t>  + m là khối lượng vật (kg).</a:t>
                </a:r>
              </a:p>
              <a:p>
                <a:pPr marL="127000" indent="0">
                  <a:buSzPts val="1600"/>
                  <a:buFont typeface="Delius Swash Caps"/>
                  <a:buNone/>
                </a:pPr>
                <a:r>
                  <a:rPr lang="vi-VN" sz="2000" dirty="0">
                    <a:latin typeface="+mn-lt"/>
                    <a:ea typeface="Cambria" panose="02040503050406030204" pitchFamily="18" charset="0"/>
                  </a:rPr>
                  <a:t>  + ∆T là độ tăng nhiệt độ của vật (K)</a:t>
                </a:r>
              </a:p>
              <a:p>
                <a:pPr marL="127000" indent="0">
                  <a:buSzPts val="1600"/>
                  <a:buFont typeface="Delius Swash Caps"/>
                  <a:buNone/>
                </a:pPr>
                <a:r>
                  <a:rPr lang="vi-VN" sz="2000" dirty="0">
                    <a:latin typeface="+mn-lt"/>
                    <a:ea typeface="Cambria" panose="02040503050406030204" pitchFamily="18" charset="0"/>
                  </a:rPr>
                  <a:t>  + c là nhiệt dung riêng của chất (J/kg.K)</a:t>
                </a:r>
              </a:p>
              <a:p>
                <a:pPr marL="127000" indent="0">
                  <a:buSzPts val="1600"/>
                  <a:buFont typeface="Delius Swash Caps"/>
                  <a:buNone/>
                </a:pPr>
                <a:endParaRPr lang="vi-VN" sz="2000" dirty="0">
                  <a:latin typeface="+mn-lt"/>
                  <a:ea typeface="Cambria" panose="02040503050406030204" pitchFamily="18" charset="0"/>
                </a:endParaRPr>
              </a:p>
              <a:p>
                <a:pPr indent="-330200">
                  <a:buSzPts val="1600"/>
                </a:pPr>
                <a:endParaRPr lang="vi-VN" sz="2000" dirty="0">
                  <a:latin typeface="+mn-lt"/>
                  <a:ea typeface="Cambria" panose="02040503050406030204" pitchFamily="18" charset="0"/>
                </a:endParaRPr>
              </a:p>
            </p:txBody>
          </p:sp>
        </mc:Choice>
        <mc:Fallback>
          <p:sp>
            <p:nvSpPr>
              <p:cNvPr id="7" name="Google Shape;2270;p54" descr="n26 fb Tran Phu">
                <a:extLst>
                  <a:ext uri="{FF2B5EF4-FFF2-40B4-BE49-F238E27FC236}">
                    <a16:creationId xmlns:a16="http://schemas.microsoft.com/office/drawing/2014/main" id="{33AE72B2-C185-451E-F45A-F0E97EBF6A66}"/>
                  </a:ext>
                </a:extLst>
              </p:cNvPr>
              <p:cNvSpPr txBox="1">
                <a:spLocks noRot="1" noChangeAspect="1" noMove="1" noResize="1" noEditPoints="1" noAdjustHandles="1" noChangeArrowheads="1" noChangeShapeType="1" noTextEdit="1"/>
              </p:cNvSpPr>
              <p:nvPr/>
            </p:nvSpPr>
            <p:spPr>
              <a:xfrm>
                <a:off x="3073387" y="2060628"/>
                <a:ext cx="5149251" cy="2993667"/>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50180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6" name="Rectangle 5" descr="n26 fb Tran Phu">
            <a:extLst>
              <a:ext uri="{FF2B5EF4-FFF2-40B4-BE49-F238E27FC236}">
                <a16:creationId xmlns:a16="http://schemas.microsoft.com/office/drawing/2014/main" id="{0FF4CA18-687D-110B-29F5-45341FB01386}"/>
              </a:ext>
            </a:extLst>
          </p:cNvPr>
          <p:cNvSpPr/>
          <p:nvPr/>
        </p:nvSpPr>
        <p:spPr>
          <a:xfrm>
            <a:off x="6699838" y="1938273"/>
            <a:ext cx="1478079" cy="5421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mc:AlternateContent xmlns:mc="http://schemas.openxmlformats.org/markup-compatibility/2006">
        <mc:Choice xmlns:a14="http://schemas.microsoft.com/office/drawing/2010/main" Requires="a14">
          <p:sp>
            <p:nvSpPr>
              <p:cNvPr id="7" name="Google Shape;2270;p54" descr="n26 fb Tran Phu">
                <a:extLst>
                  <a:ext uri="{FF2B5EF4-FFF2-40B4-BE49-F238E27FC236}">
                    <a16:creationId xmlns:a16="http://schemas.microsoft.com/office/drawing/2014/main" id="{D1AAB55E-7B99-7616-DD06-6F804986D8E7}"/>
                  </a:ext>
                </a:extLst>
              </p:cNvPr>
              <p:cNvSpPr txBox="1">
                <a:spLocks/>
              </p:cNvSpPr>
              <p:nvPr/>
            </p:nvSpPr>
            <p:spPr>
              <a:xfrm>
                <a:off x="3371850" y="1811053"/>
                <a:ext cx="5231461" cy="26548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127000" indent="0">
                  <a:buSzPts val="1600"/>
                  <a:buFont typeface="Delius Swash Caps"/>
                  <a:buNone/>
                </a:pPr>
                <a:r>
                  <a:rPr lang="en-US" sz="2000" dirty="0">
                    <a:solidFill>
                      <a:schemeClr val="bg2">
                        <a:lumMod val="75000"/>
                      </a:schemeClr>
                    </a:solidFill>
                    <a:latin typeface="+mj-lt"/>
                    <a:ea typeface="Cambria" panose="02040503050406030204" pitchFamily="18" charset="0"/>
                  </a:rPr>
                  <a:t>- </a:t>
                </a:r>
                <a:r>
                  <a:rPr lang="vi-VN" sz="2000" dirty="0">
                    <a:solidFill>
                      <a:schemeClr val="bg2">
                        <a:lumMod val="75000"/>
                      </a:schemeClr>
                    </a:solidFill>
                    <a:latin typeface="+mj-lt"/>
                    <a:ea typeface="Cambria" panose="02040503050406030204" pitchFamily="18" charset="0"/>
                  </a:rPr>
                  <a:t>Công thức tính nhiệt lượng:</a:t>
                </a:r>
                <a:r>
                  <a:rPr lang="en-US" sz="2000" dirty="0">
                    <a:solidFill>
                      <a:schemeClr val="bg2">
                        <a:lumMod val="75000"/>
                      </a:schemeClr>
                    </a:solidFill>
                    <a:latin typeface="+mj-lt"/>
                    <a:ea typeface="Cambria" panose="02040503050406030204" pitchFamily="18" charset="0"/>
                  </a:rPr>
                  <a:t>    </a:t>
                </a:r>
                <a:r>
                  <a:rPr lang="vi-VN" sz="2000" b="1" dirty="0">
                    <a:solidFill>
                      <a:schemeClr val="bg2">
                        <a:lumMod val="75000"/>
                      </a:schemeClr>
                    </a:solidFill>
                    <a:latin typeface="+mj-lt"/>
                    <a:ea typeface="Cambria" panose="02040503050406030204" pitchFamily="18" charset="0"/>
                  </a:rPr>
                  <a:t>Q</a:t>
                </a:r>
                <a:r>
                  <a:rPr lang="en-US" sz="2000" b="1" dirty="0">
                    <a:solidFill>
                      <a:schemeClr val="bg2">
                        <a:lumMod val="75000"/>
                      </a:schemeClr>
                    </a:solidFill>
                    <a:latin typeface="+mj-lt"/>
                    <a:ea typeface="Cambria" panose="02040503050406030204" pitchFamily="18" charset="0"/>
                  </a:rPr>
                  <a:t> </a:t>
                </a:r>
                <a:r>
                  <a:rPr lang="vi-VN" sz="2000" b="1" dirty="0">
                    <a:solidFill>
                      <a:schemeClr val="bg2">
                        <a:lumMod val="75000"/>
                      </a:schemeClr>
                    </a:solidFill>
                    <a:latin typeface="+mj-lt"/>
                    <a:ea typeface="Cambria" panose="02040503050406030204" pitchFamily="18" charset="0"/>
                  </a:rPr>
                  <a:t>=</a:t>
                </a:r>
                <a:r>
                  <a:rPr lang="en-US" sz="2000" b="1" dirty="0">
                    <a:solidFill>
                      <a:schemeClr val="bg2">
                        <a:lumMod val="75000"/>
                      </a:schemeClr>
                    </a:solidFill>
                    <a:latin typeface="+mj-lt"/>
                    <a:ea typeface="Cambria" panose="02040503050406030204" pitchFamily="18" charset="0"/>
                  </a:rPr>
                  <a:t> </a:t>
                </a:r>
                <a:r>
                  <a:rPr lang="vi-VN" sz="2000" b="1" dirty="0">
                    <a:solidFill>
                      <a:schemeClr val="bg2">
                        <a:lumMod val="75000"/>
                      </a:schemeClr>
                    </a:solidFill>
                    <a:latin typeface="+mj-lt"/>
                    <a:ea typeface="Cambria" panose="02040503050406030204" pitchFamily="18" charset="0"/>
                  </a:rPr>
                  <a:t>mc</a:t>
                </a:r>
                <a14:m>
                  <m:oMath xmlns:m="http://schemas.openxmlformats.org/officeDocument/2006/math">
                    <m:r>
                      <a:rPr lang="vi-VN" sz="2000" b="1" i="1" smtClean="0">
                        <a:solidFill>
                          <a:schemeClr val="bg2">
                            <a:lumMod val="75000"/>
                          </a:schemeClr>
                        </a:solidFill>
                        <a:latin typeface="+mj-lt"/>
                        <a:ea typeface="Cambria Math" panose="02040503050406030204" pitchFamily="18" charset="0"/>
                      </a:rPr>
                      <m:t>∆</m:t>
                    </m:r>
                    <m:r>
                      <a:rPr lang="en-US" sz="2000" b="1" smtClean="0">
                        <a:solidFill>
                          <a:schemeClr val="bg2">
                            <a:lumMod val="75000"/>
                          </a:schemeClr>
                        </a:solidFill>
                        <a:latin typeface="+mj-lt"/>
                        <a:ea typeface="Cambria Math" panose="02040503050406030204" pitchFamily="18" charset="0"/>
                      </a:rPr>
                      <m:t>𝐓</m:t>
                    </m:r>
                  </m:oMath>
                </a14:m>
                <a:endParaRPr lang="vi-VN" sz="2000" b="1" dirty="0">
                  <a:solidFill>
                    <a:schemeClr val="bg2">
                      <a:lumMod val="75000"/>
                    </a:schemeClr>
                  </a:solidFill>
                  <a:latin typeface="+mj-lt"/>
                  <a:ea typeface="Cambria" panose="02040503050406030204" pitchFamily="18" charset="0"/>
                </a:endParaRPr>
              </a:p>
              <a:p>
                <a:pPr marL="127000" indent="0">
                  <a:buSzPts val="1600"/>
                  <a:buFont typeface="Delius Swash Caps"/>
                  <a:buNone/>
                </a:pPr>
                <a:r>
                  <a:rPr lang="en-US" sz="2000" dirty="0">
                    <a:solidFill>
                      <a:schemeClr val="bg2">
                        <a:lumMod val="75000"/>
                      </a:schemeClr>
                    </a:solidFill>
                    <a:latin typeface="+mj-lt"/>
                    <a:ea typeface="Cambria" panose="02040503050406030204" pitchFamily="18" charset="0"/>
                  </a:rPr>
                  <a:t>- </a:t>
                </a:r>
                <a:r>
                  <a:rPr lang="vi-VN" sz="2000" dirty="0">
                    <a:solidFill>
                      <a:schemeClr val="bg2">
                        <a:lumMod val="75000"/>
                      </a:schemeClr>
                    </a:solidFill>
                    <a:latin typeface="+mj-lt"/>
                    <a:ea typeface="Cambria" panose="02040503050406030204" pitchFamily="18" charset="0"/>
                  </a:rPr>
                  <a:t>Trong đó:</a:t>
                </a:r>
              </a:p>
              <a:p>
                <a:pPr marL="127000" indent="0">
                  <a:buSzPts val="1600"/>
                  <a:buFont typeface="Delius Swash Caps"/>
                  <a:buNone/>
                </a:pPr>
                <a:r>
                  <a:rPr lang="vi-VN" sz="2000" dirty="0">
                    <a:solidFill>
                      <a:schemeClr val="bg2">
                        <a:lumMod val="75000"/>
                      </a:schemeClr>
                    </a:solidFill>
                    <a:latin typeface="+mj-lt"/>
                    <a:ea typeface="Cambria" panose="02040503050406030204" pitchFamily="18" charset="0"/>
                  </a:rPr>
                  <a:t>  + Q là nhiệt lượng cần truyền cho vật (J).</a:t>
                </a:r>
              </a:p>
              <a:p>
                <a:pPr marL="127000" indent="0">
                  <a:buSzPts val="1600"/>
                  <a:buFont typeface="Delius Swash Caps"/>
                  <a:buNone/>
                </a:pPr>
                <a:r>
                  <a:rPr lang="vi-VN" sz="2000" dirty="0">
                    <a:solidFill>
                      <a:schemeClr val="bg2">
                        <a:lumMod val="75000"/>
                      </a:schemeClr>
                    </a:solidFill>
                    <a:latin typeface="+mj-lt"/>
                    <a:ea typeface="Cambria" panose="02040503050406030204" pitchFamily="18" charset="0"/>
                  </a:rPr>
                  <a:t>  + m là khối lượng vật (kg).</a:t>
                </a:r>
              </a:p>
              <a:p>
                <a:pPr marL="127000" indent="0">
                  <a:buSzPts val="1600"/>
                  <a:buFont typeface="Delius Swash Caps"/>
                  <a:buNone/>
                </a:pPr>
                <a:r>
                  <a:rPr lang="vi-VN" sz="2000" dirty="0">
                    <a:solidFill>
                      <a:schemeClr val="bg2">
                        <a:lumMod val="75000"/>
                      </a:schemeClr>
                    </a:solidFill>
                    <a:latin typeface="+mj-lt"/>
                    <a:ea typeface="Cambria" panose="02040503050406030204" pitchFamily="18" charset="0"/>
                  </a:rPr>
                  <a:t>  + ∆</a:t>
                </a:r>
                <a:r>
                  <a:rPr lang="en-US" sz="2000" dirty="0">
                    <a:solidFill>
                      <a:schemeClr val="bg2">
                        <a:lumMod val="75000"/>
                      </a:schemeClr>
                    </a:solidFill>
                    <a:latin typeface="+mj-lt"/>
                    <a:ea typeface="Cambria" panose="02040503050406030204" pitchFamily="18" charset="0"/>
                  </a:rPr>
                  <a:t>T</a:t>
                </a:r>
                <a:r>
                  <a:rPr lang="vi-VN" sz="2000" dirty="0">
                    <a:solidFill>
                      <a:schemeClr val="bg2">
                        <a:lumMod val="75000"/>
                      </a:schemeClr>
                    </a:solidFill>
                    <a:latin typeface="+mj-lt"/>
                    <a:ea typeface="Cambria" panose="02040503050406030204" pitchFamily="18" charset="0"/>
                  </a:rPr>
                  <a:t> là độ tăng nhiệt độ của vật (K)</a:t>
                </a:r>
              </a:p>
              <a:p>
                <a:pPr marL="127000" indent="0">
                  <a:buSzPts val="1600"/>
                  <a:buFont typeface="Delius Swash Caps"/>
                  <a:buNone/>
                </a:pPr>
                <a:r>
                  <a:rPr lang="vi-VN" sz="2000" dirty="0">
                    <a:solidFill>
                      <a:schemeClr val="bg2">
                        <a:lumMod val="75000"/>
                      </a:schemeClr>
                    </a:solidFill>
                    <a:latin typeface="+mj-lt"/>
                    <a:ea typeface="Cambria" panose="02040503050406030204" pitchFamily="18" charset="0"/>
                  </a:rPr>
                  <a:t>  + c là nhiệt dung riêng của chất (J/kg.K)</a:t>
                </a:r>
              </a:p>
            </p:txBody>
          </p:sp>
        </mc:Choice>
        <mc:Fallback>
          <p:sp>
            <p:nvSpPr>
              <p:cNvPr id="7" name="Google Shape;2270;p54" descr="n26 fb Tran Phu">
                <a:extLst>
                  <a:ext uri="{FF2B5EF4-FFF2-40B4-BE49-F238E27FC236}">
                    <a16:creationId xmlns:a16="http://schemas.microsoft.com/office/drawing/2014/main" id="{D1AAB55E-7B99-7616-DD06-6F804986D8E7}"/>
                  </a:ext>
                </a:extLst>
              </p:cNvPr>
              <p:cNvSpPr txBox="1">
                <a:spLocks noRot="1" noChangeAspect="1" noMove="1" noResize="1" noEditPoints="1" noAdjustHandles="1" noChangeArrowheads="1" noChangeShapeType="1" noTextEdit="1"/>
              </p:cNvSpPr>
              <p:nvPr/>
            </p:nvSpPr>
            <p:spPr>
              <a:xfrm>
                <a:off x="3371850" y="1811053"/>
                <a:ext cx="5231461" cy="2654812"/>
              </a:xfrm>
              <a:prstGeom prst="rect">
                <a:avLst/>
              </a:prstGeom>
              <a:blipFill>
                <a:blip r:embed="rId3"/>
                <a:stretch>
                  <a:fillRect/>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7FD4EEAE-957D-BEC4-E2C9-AC4BE1E52F81}"/>
              </a:ext>
            </a:extLst>
          </p:cNvPr>
          <p:cNvSpPr txBox="1"/>
          <p:nvPr/>
        </p:nvSpPr>
        <p:spPr>
          <a:xfrm>
            <a:off x="3175957" y="922211"/>
            <a:ext cx="5682293" cy="707886"/>
          </a:xfrm>
          <a:prstGeom prst="rect">
            <a:avLst/>
          </a:prstGeom>
          <a:noFill/>
        </p:spPr>
        <p:txBody>
          <a:bodyPr wrap="square">
            <a:spAutoFit/>
          </a:bodyPr>
          <a:lstStyle/>
          <a:p>
            <a:r>
              <a:rPr lang="vi-VN" sz="2000" b="1" dirty="0">
                <a:latin typeface="+mj-lt"/>
              </a:rPr>
              <a:t>1) Hệ thức tính nhiệt lượng trong quá trình truyền nhiệt để làm thay đổi nhiệt độ của vật</a:t>
            </a:r>
          </a:p>
        </p:txBody>
      </p:sp>
    </p:spTree>
    <p:extLst>
      <p:ext uri="{BB962C8B-B14F-4D97-AF65-F5344CB8AC3E}">
        <p14:creationId xmlns:p14="http://schemas.microsoft.com/office/powerpoint/2010/main" val="165788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down)">
                                      <p:cBhvr>
                                        <p:cTn id="18" dur="500"/>
                                        <p:tgtEl>
                                          <p:spTgt spid="7">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down)">
                                      <p:cBhvr>
                                        <p:cTn id="21" dur="500"/>
                                        <p:tgtEl>
                                          <p:spTgt spid="7">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down)">
                                      <p:cBhvr>
                                        <p:cTn id="24" dur="500"/>
                                        <p:tgtEl>
                                          <p:spTgt spid="7">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down)">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9" name="Text Placeholder 2" descr="n26 fb Tran Phu">
                <a:extLst>
                  <a:ext uri="{FF2B5EF4-FFF2-40B4-BE49-F238E27FC236}">
                    <a16:creationId xmlns:a16="http://schemas.microsoft.com/office/drawing/2014/main" id="{D7061AD0-0AE7-353A-D9E1-E5591CC0CA33}"/>
                  </a:ext>
                </a:extLst>
              </p:cNvPr>
              <p:cNvSpPr>
                <a:spLocks noGrp="1"/>
              </p:cNvSpPr>
              <p:nvPr>
                <p:ph type="body" idx="1"/>
              </p:nvPr>
            </p:nvSpPr>
            <p:spPr>
              <a:xfrm>
                <a:off x="3023255" y="1437386"/>
                <a:ext cx="1504615" cy="1175115"/>
              </a:xfrm>
              <a:custGeom>
                <a:avLst/>
                <a:gdLst>
                  <a:gd name="connsiteX0" fmla="*/ 0 w 1504615"/>
                  <a:gd name="connsiteY0" fmla="*/ 0 h 1175115"/>
                  <a:gd name="connsiteX1" fmla="*/ 1504615 w 1504615"/>
                  <a:gd name="connsiteY1" fmla="*/ 0 h 1175115"/>
                  <a:gd name="connsiteX2" fmla="*/ 1504615 w 1504615"/>
                  <a:gd name="connsiteY2" fmla="*/ 1175115 h 1175115"/>
                  <a:gd name="connsiteX3" fmla="*/ 0 w 1504615"/>
                  <a:gd name="connsiteY3" fmla="*/ 1175115 h 1175115"/>
                  <a:gd name="connsiteX4" fmla="*/ 0 w 1504615"/>
                  <a:gd name="connsiteY4" fmla="*/ 0 h 117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615" h="1175115" fill="none" extrusionOk="0">
                    <a:moveTo>
                      <a:pt x="0" y="0"/>
                    </a:moveTo>
                    <a:cubicBezTo>
                      <a:pt x="217127" y="-43097"/>
                      <a:pt x="802829" y="93698"/>
                      <a:pt x="1504615" y="0"/>
                    </a:cubicBezTo>
                    <a:cubicBezTo>
                      <a:pt x="1494883" y="525132"/>
                      <a:pt x="1519334" y="937150"/>
                      <a:pt x="1504615" y="1175115"/>
                    </a:cubicBezTo>
                    <a:cubicBezTo>
                      <a:pt x="1171022" y="1101240"/>
                      <a:pt x="408191" y="1157695"/>
                      <a:pt x="0" y="1175115"/>
                    </a:cubicBezTo>
                    <a:cubicBezTo>
                      <a:pt x="-80714" y="821736"/>
                      <a:pt x="67343" y="370015"/>
                      <a:pt x="0" y="0"/>
                    </a:cubicBezTo>
                    <a:close/>
                  </a:path>
                  <a:path w="1504615" h="1175115" stroke="0" extrusionOk="0">
                    <a:moveTo>
                      <a:pt x="0" y="0"/>
                    </a:moveTo>
                    <a:cubicBezTo>
                      <a:pt x="350924" y="19586"/>
                      <a:pt x="1023199" y="103537"/>
                      <a:pt x="1504615" y="0"/>
                    </a:cubicBezTo>
                    <a:cubicBezTo>
                      <a:pt x="1606151" y="222051"/>
                      <a:pt x="1591822" y="988038"/>
                      <a:pt x="1504615" y="1175115"/>
                    </a:cubicBezTo>
                    <a:cubicBezTo>
                      <a:pt x="769692" y="1142928"/>
                      <a:pt x="387584" y="1264257"/>
                      <a:pt x="0" y="1175115"/>
                    </a:cubicBezTo>
                    <a:cubicBezTo>
                      <a:pt x="103222" y="799457"/>
                      <a:pt x="13378" y="345914"/>
                      <a:pt x="0" y="0"/>
                    </a:cubicBezTo>
                    <a:close/>
                  </a:path>
                </a:pathLst>
              </a:custGeom>
              <a:solidFill>
                <a:srgbClr val="FFC000"/>
              </a:solid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a:lstStyle/>
              <a:p>
                <a:pPr marL="139700" indent="0">
                  <a:buNone/>
                </a:pPr>
                <a14:m>
                  <m:oMathPara xmlns:m="http://schemas.openxmlformats.org/officeDocument/2006/math">
                    <m:oMathParaPr>
                      <m:jc m:val="centerGroup"/>
                    </m:oMathParaPr>
                    <m:oMath xmlns:m="http://schemas.openxmlformats.org/officeDocument/2006/math">
                      <m:r>
                        <a:rPr lang="en-US" sz="2000" b="1" i="1" smtClean="0">
                          <a:effectLst/>
                          <a:latin typeface="+mj-lt"/>
                          <a:ea typeface="Calibri" panose="020F0502020204030204" pitchFamily="34" charset="0"/>
                          <a:cs typeface="Times New Roman" panose="02020603050405020304" pitchFamily="18" charset="0"/>
                        </a:rPr>
                        <m:t>𝒄</m:t>
                      </m:r>
                      <m:r>
                        <a:rPr lang="en-US" sz="2000" b="1" i="1" smtClean="0">
                          <a:effectLst/>
                          <a:latin typeface="+mj-lt"/>
                          <a:ea typeface="Calibri" panose="020F0502020204030204" pitchFamily="34" charset="0"/>
                          <a:cs typeface="Times New Roman" panose="02020603050405020304" pitchFamily="18" charset="0"/>
                        </a:rPr>
                        <m:t>=</m:t>
                      </m:r>
                      <m:f>
                        <m:fPr>
                          <m:ctrlPr>
                            <a:rPr lang="en-US" sz="2000" b="1" i="1">
                              <a:effectLst/>
                              <a:latin typeface="+mj-lt"/>
                              <a:ea typeface="Calibri" panose="020F0502020204030204" pitchFamily="34" charset="0"/>
                            </a:rPr>
                          </m:ctrlPr>
                        </m:fPr>
                        <m:num>
                          <m:r>
                            <a:rPr lang="en-US" sz="2000" b="1" i="1">
                              <a:effectLst/>
                              <a:latin typeface="+mj-lt"/>
                              <a:ea typeface="Calibri" panose="020F0502020204030204" pitchFamily="34" charset="0"/>
                              <a:cs typeface="Times New Roman" panose="02020603050405020304" pitchFamily="18" charset="0"/>
                            </a:rPr>
                            <m:t>𝑸</m:t>
                          </m:r>
                        </m:num>
                        <m:den>
                          <m:r>
                            <a:rPr lang="en-US" sz="2000" b="1" i="1">
                              <a:effectLst/>
                              <a:latin typeface="+mj-lt"/>
                              <a:ea typeface="Calibri" panose="020F0502020204030204" pitchFamily="34" charset="0"/>
                              <a:cs typeface="Times New Roman" panose="02020603050405020304" pitchFamily="18" charset="0"/>
                            </a:rPr>
                            <m:t>𝒎</m:t>
                          </m:r>
                          <m:r>
                            <a:rPr lang="en-US" sz="2000" b="1" i="1">
                              <a:effectLst/>
                              <a:latin typeface="+mj-lt"/>
                              <a:ea typeface="Calibri" panose="020F0502020204030204" pitchFamily="34" charset="0"/>
                              <a:cs typeface="Times New Roman" panose="02020603050405020304" pitchFamily="18" charset="0"/>
                            </a:rPr>
                            <m:t>.∆</m:t>
                          </m:r>
                          <m:r>
                            <a:rPr lang="en-US" sz="2000" b="1" i="1">
                              <a:effectLst/>
                              <a:latin typeface="+mj-lt"/>
                              <a:ea typeface="Calibri" panose="020F0502020204030204" pitchFamily="34" charset="0"/>
                              <a:cs typeface="Times New Roman" panose="02020603050405020304" pitchFamily="18" charset="0"/>
                            </a:rPr>
                            <m:t>𝑻</m:t>
                          </m:r>
                        </m:den>
                      </m:f>
                    </m:oMath>
                  </m:oMathPara>
                </a14:m>
                <a:endParaRPr lang="en-US" sz="2000" b="1" dirty="0">
                  <a:latin typeface="+mj-lt"/>
                </a:endParaRPr>
              </a:p>
            </p:txBody>
          </p:sp>
        </mc:Choice>
        <mc:Fallback>
          <p:sp>
            <p:nvSpPr>
              <p:cNvPr id="9" name="Text Placeholder 2" descr="n26 fb Tran Phu">
                <a:extLst>
                  <a:ext uri="{FF2B5EF4-FFF2-40B4-BE49-F238E27FC236}">
                    <a16:creationId xmlns:a16="http://schemas.microsoft.com/office/drawing/2014/main" id="{D7061AD0-0AE7-353A-D9E1-E5591CC0CA33}"/>
                  </a:ext>
                </a:extLst>
              </p:cNvPr>
              <p:cNvSpPr>
                <a:spLocks noGrp="1" noRot="1" noChangeAspect="1" noMove="1" noResize="1" noEditPoints="1" noAdjustHandles="1" noChangeArrowheads="1" noChangeShapeType="1" noTextEdit="1"/>
              </p:cNvSpPr>
              <p:nvPr>
                <p:ph type="body" idx="1"/>
              </p:nvPr>
            </p:nvSpPr>
            <p:spPr>
              <a:xfrm>
                <a:off x="3023255" y="1437386"/>
                <a:ext cx="1504615" cy="1175115"/>
              </a:xfrm>
              <a:custGeom>
                <a:avLst/>
                <a:gdLst>
                  <a:gd name="connsiteX0" fmla="*/ 0 w 1504615"/>
                  <a:gd name="connsiteY0" fmla="*/ 0 h 1175115"/>
                  <a:gd name="connsiteX1" fmla="*/ 1504615 w 1504615"/>
                  <a:gd name="connsiteY1" fmla="*/ 0 h 1175115"/>
                  <a:gd name="connsiteX2" fmla="*/ 1504615 w 1504615"/>
                  <a:gd name="connsiteY2" fmla="*/ 1175115 h 1175115"/>
                  <a:gd name="connsiteX3" fmla="*/ 0 w 1504615"/>
                  <a:gd name="connsiteY3" fmla="*/ 1175115 h 1175115"/>
                  <a:gd name="connsiteX4" fmla="*/ 0 w 1504615"/>
                  <a:gd name="connsiteY4" fmla="*/ 0 h 117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615" h="1175115" fill="none" extrusionOk="0">
                    <a:moveTo>
                      <a:pt x="0" y="0"/>
                    </a:moveTo>
                    <a:cubicBezTo>
                      <a:pt x="217127" y="-43097"/>
                      <a:pt x="802829" y="93698"/>
                      <a:pt x="1504615" y="0"/>
                    </a:cubicBezTo>
                    <a:cubicBezTo>
                      <a:pt x="1494883" y="525132"/>
                      <a:pt x="1519334" y="937150"/>
                      <a:pt x="1504615" y="1175115"/>
                    </a:cubicBezTo>
                    <a:cubicBezTo>
                      <a:pt x="1171022" y="1101240"/>
                      <a:pt x="408191" y="1157695"/>
                      <a:pt x="0" y="1175115"/>
                    </a:cubicBezTo>
                    <a:cubicBezTo>
                      <a:pt x="-80714" y="821736"/>
                      <a:pt x="67343" y="370015"/>
                      <a:pt x="0" y="0"/>
                    </a:cubicBezTo>
                    <a:close/>
                  </a:path>
                  <a:path w="1504615" h="1175115" stroke="0" extrusionOk="0">
                    <a:moveTo>
                      <a:pt x="0" y="0"/>
                    </a:moveTo>
                    <a:cubicBezTo>
                      <a:pt x="350924" y="19586"/>
                      <a:pt x="1023199" y="103537"/>
                      <a:pt x="1504615" y="0"/>
                    </a:cubicBezTo>
                    <a:cubicBezTo>
                      <a:pt x="1606151" y="222051"/>
                      <a:pt x="1591822" y="988038"/>
                      <a:pt x="1504615" y="1175115"/>
                    </a:cubicBezTo>
                    <a:cubicBezTo>
                      <a:pt x="769692" y="1142928"/>
                      <a:pt x="387584" y="1264257"/>
                      <a:pt x="0" y="1175115"/>
                    </a:cubicBezTo>
                    <a:cubicBezTo>
                      <a:pt x="103222" y="799457"/>
                      <a:pt x="13378" y="345914"/>
                      <a:pt x="0" y="0"/>
                    </a:cubicBezTo>
                    <a:close/>
                  </a:path>
                </a:pathLst>
              </a:custGeom>
              <a:blipFill>
                <a:blip r:embed="rId3"/>
                <a:stretch>
                  <a:fillRect/>
                </a:stretch>
              </a:blip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n26 fb Tran Phu">
                <a:extLst>
                  <a:ext uri="{FF2B5EF4-FFF2-40B4-BE49-F238E27FC236}">
                    <a16:creationId xmlns:a16="http://schemas.microsoft.com/office/drawing/2014/main" id="{A3093C88-A996-D860-4863-2B94AB51913C}"/>
                  </a:ext>
                </a:extLst>
              </p:cNvPr>
              <p:cNvSpPr txBox="1"/>
              <p:nvPr/>
            </p:nvSpPr>
            <p:spPr>
              <a:xfrm>
                <a:off x="5356849" y="1437386"/>
                <a:ext cx="3491657" cy="1631216"/>
              </a:xfrm>
              <a:prstGeom prst="rect">
                <a:avLst/>
              </a:prstGeom>
              <a:noFill/>
            </p:spPr>
            <p:txBody>
              <a:bodyPr wrap="square" rtlCol="0">
                <a:spAutoFit/>
              </a:bodyPr>
              <a:lstStyle/>
              <a:p>
                <a:pPr algn="ctr"/>
                <a:r>
                  <a:rPr lang="en-US" sz="2000" dirty="0" err="1">
                    <a:latin typeface="+mj-lt"/>
                  </a:rPr>
                  <a:t>Nhiệt</a:t>
                </a:r>
                <a:r>
                  <a:rPr lang="en-US" sz="2000" dirty="0">
                    <a:latin typeface="+mj-lt"/>
                  </a:rPr>
                  <a:t> dung </a:t>
                </a:r>
                <a:r>
                  <a:rPr lang="en-US" sz="2000" dirty="0" err="1">
                    <a:latin typeface="+mj-lt"/>
                  </a:rPr>
                  <a:t>riêng</a:t>
                </a:r>
                <a:r>
                  <a:rPr lang="en-US" sz="2000" dirty="0">
                    <a:latin typeface="+mj-lt"/>
                  </a:rPr>
                  <a:t> </a:t>
                </a:r>
                <a:r>
                  <a:rPr lang="en-US" sz="2000" dirty="0" err="1">
                    <a:latin typeface="+mj-lt"/>
                  </a:rPr>
                  <a:t>của</a:t>
                </a:r>
                <a:r>
                  <a:rPr lang="en-US" sz="2000" dirty="0">
                    <a:latin typeface="+mj-lt"/>
                  </a:rPr>
                  <a:t> </a:t>
                </a:r>
                <a:r>
                  <a:rPr lang="en-US" sz="2000" dirty="0" err="1">
                    <a:latin typeface="+mj-lt"/>
                  </a:rPr>
                  <a:t>một</a:t>
                </a:r>
                <a:r>
                  <a:rPr lang="en-US" sz="2000" dirty="0">
                    <a:latin typeface="+mj-lt"/>
                  </a:rPr>
                  <a:t> </a:t>
                </a:r>
                <a:r>
                  <a:rPr lang="en-US" sz="2000" dirty="0" err="1">
                    <a:latin typeface="+mj-lt"/>
                  </a:rPr>
                  <a:t>chất</a:t>
                </a:r>
                <a:r>
                  <a:rPr lang="en-US" sz="2000" dirty="0">
                    <a:latin typeface="+mj-lt"/>
                  </a:rPr>
                  <a:t> </a:t>
                </a:r>
                <a:r>
                  <a:rPr lang="en-US" sz="2000" dirty="0" err="1">
                    <a:latin typeface="+mj-lt"/>
                  </a:rPr>
                  <a:t>là</a:t>
                </a:r>
                <a:r>
                  <a:rPr lang="en-US" sz="2000" dirty="0">
                    <a:latin typeface="+mj-lt"/>
                  </a:rPr>
                  <a:t> </a:t>
                </a:r>
                <a:r>
                  <a:rPr lang="en-US" sz="2000" dirty="0" err="1">
                    <a:latin typeface="+mj-lt"/>
                  </a:rPr>
                  <a:t>nhiệt</a:t>
                </a:r>
                <a:r>
                  <a:rPr lang="en-US" sz="2000" dirty="0">
                    <a:latin typeface="+mj-lt"/>
                  </a:rPr>
                  <a:t> </a:t>
                </a:r>
                <a:r>
                  <a:rPr lang="en-US" sz="2000" dirty="0" err="1">
                    <a:latin typeface="+mj-lt"/>
                  </a:rPr>
                  <a:t>lượng</a:t>
                </a:r>
                <a:r>
                  <a:rPr lang="en-US" sz="2000" dirty="0">
                    <a:latin typeface="+mj-lt"/>
                  </a:rPr>
                  <a:t> </a:t>
                </a:r>
                <a:r>
                  <a:rPr lang="en-US" sz="2000" dirty="0" err="1">
                    <a:latin typeface="+mj-lt"/>
                  </a:rPr>
                  <a:t>cần</a:t>
                </a:r>
                <a:r>
                  <a:rPr lang="en-US" sz="2000" dirty="0">
                    <a:latin typeface="+mj-lt"/>
                  </a:rPr>
                  <a:t> </a:t>
                </a:r>
                <a:r>
                  <a:rPr lang="en-US" sz="2000" dirty="0" err="1">
                    <a:latin typeface="+mj-lt"/>
                  </a:rPr>
                  <a:t>truyền</a:t>
                </a:r>
                <a:r>
                  <a:rPr lang="en-US" sz="2000" dirty="0">
                    <a:latin typeface="+mj-lt"/>
                  </a:rPr>
                  <a:t> </a:t>
                </a:r>
                <a:r>
                  <a:rPr lang="en-US" sz="2000" dirty="0" err="1">
                    <a:latin typeface="+mj-lt"/>
                  </a:rPr>
                  <a:t>cho</a:t>
                </a:r>
                <a:r>
                  <a:rPr lang="en-US" sz="2000" dirty="0">
                    <a:latin typeface="+mj-lt"/>
                  </a:rPr>
                  <a:t> 1kg </a:t>
                </a:r>
                <a:r>
                  <a:rPr lang="en-US" sz="2000" dirty="0" err="1">
                    <a:latin typeface="+mj-lt"/>
                  </a:rPr>
                  <a:t>chất</a:t>
                </a:r>
                <a:r>
                  <a:rPr lang="en-US" sz="2000" dirty="0">
                    <a:latin typeface="+mj-lt"/>
                  </a:rPr>
                  <a:t> </a:t>
                </a:r>
                <a:r>
                  <a:rPr lang="en-US" sz="2000" dirty="0" err="1">
                    <a:latin typeface="+mj-lt"/>
                  </a:rPr>
                  <a:t>đó</a:t>
                </a:r>
                <a:r>
                  <a:rPr lang="en-US" sz="2000" dirty="0">
                    <a:latin typeface="+mj-lt"/>
                  </a:rPr>
                  <a:t> </a:t>
                </a:r>
                <a:r>
                  <a:rPr lang="en-US" sz="2000" dirty="0" err="1">
                    <a:latin typeface="+mj-lt"/>
                  </a:rPr>
                  <a:t>để</a:t>
                </a:r>
                <a:r>
                  <a:rPr lang="en-US" sz="2000" dirty="0">
                    <a:latin typeface="+mj-lt"/>
                  </a:rPr>
                  <a:t> </a:t>
                </a:r>
                <a:r>
                  <a:rPr lang="en-US" sz="2000" dirty="0" err="1">
                    <a:latin typeface="+mj-lt"/>
                  </a:rPr>
                  <a:t>làm</a:t>
                </a:r>
                <a:r>
                  <a:rPr lang="en-US" sz="2000" dirty="0">
                    <a:latin typeface="+mj-lt"/>
                  </a:rPr>
                  <a:t> </a:t>
                </a:r>
                <a:r>
                  <a:rPr lang="en-US" sz="2000" dirty="0" err="1">
                    <a:latin typeface="+mj-lt"/>
                  </a:rPr>
                  <a:t>cho</a:t>
                </a:r>
                <a:r>
                  <a:rPr lang="en-US" sz="2000" dirty="0">
                    <a:latin typeface="+mj-lt"/>
                  </a:rPr>
                  <a:t> </a:t>
                </a:r>
                <a:r>
                  <a:rPr lang="en-US" sz="2000" dirty="0" err="1">
                    <a:latin typeface="+mj-lt"/>
                  </a:rPr>
                  <a:t>nhiệt</a:t>
                </a:r>
                <a:r>
                  <a:rPr lang="en-US" sz="2000" dirty="0">
                    <a:latin typeface="+mj-lt"/>
                  </a:rPr>
                  <a:t> </a:t>
                </a:r>
                <a:r>
                  <a:rPr lang="en-US" sz="2000" dirty="0" err="1">
                    <a:latin typeface="+mj-lt"/>
                  </a:rPr>
                  <a:t>độ</a:t>
                </a:r>
                <a:r>
                  <a:rPr lang="en-US" sz="2000" dirty="0">
                    <a:latin typeface="+mj-lt"/>
                  </a:rPr>
                  <a:t> </a:t>
                </a:r>
                <a:r>
                  <a:rPr lang="en-US" sz="2000" dirty="0" err="1">
                    <a:latin typeface="+mj-lt"/>
                  </a:rPr>
                  <a:t>của</a:t>
                </a:r>
                <a:r>
                  <a:rPr lang="en-US" sz="2000" dirty="0">
                    <a:latin typeface="+mj-lt"/>
                  </a:rPr>
                  <a:t> </a:t>
                </a:r>
                <a:r>
                  <a:rPr lang="en-US" sz="2000" dirty="0" err="1">
                    <a:latin typeface="+mj-lt"/>
                  </a:rPr>
                  <a:t>nó</a:t>
                </a:r>
                <a:r>
                  <a:rPr lang="en-US" sz="2000" dirty="0">
                    <a:latin typeface="+mj-lt"/>
                  </a:rPr>
                  <a:t> </a:t>
                </a:r>
                <a:r>
                  <a:rPr lang="en-US" sz="2000" dirty="0" err="1">
                    <a:latin typeface="+mj-lt"/>
                  </a:rPr>
                  <a:t>tăng</a:t>
                </a:r>
                <a:r>
                  <a:rPr lang="en-US" sz="2000" dirty="0">
                    <a:latin typeface="+mj-lt"/>
                  </a:rPr>
                  <a:t> </a:t>
                </a:r>
                <a:r>
                  <a:rPr lang="en-US" sz="2000" dirty="0" err="1">
                    <a:latin typeface="+mj-lt"/>
                  </a:rPr>
                  <a:t>thêm</a:t>
                </a:r>
                <a:r>
                  <a:rPr lang="en-US" sz="2000" dirty="0">
                    <a:latin typeface="+mj-lt"/>
                  </a:rPr>
                  <a:t> 1</a:t>
                </a:r>
                <a14:m>
                  <m:oMath xmlns:m="http://schemas.openxmlformats.org/officeDocument/2006/math">
                    <m:r>
                      <a:rPr lang="en-US" sz="2000" i="1" smtClean="0">
                        <a:latin typeface="+mj-lt"/>
                        <a:ea typeface="Cambria Math" panose="02040503050406030204" pitchFamily="18" charset="0"/>
                      </a:rPr>
                      <m:t>℃</m:t>
                    </m:r>
                  </m:oMath>
                </a14:m>
                <a:endParaRPr lang="en-US" sz="2000" dirty="0">
                  <a:latin typeface="+mj-lt"/>
                </a:endParaRPr>
              </a:p>
            </p:txBody>
          </p:sp>
        </mc:Choice>
        <mc:Fallback>
          <p:sp>
            <p:nvSpPr>
              <p:cNvPr id="11" name="TextBox 10" descr="n26 fb Tran Phu">
                <a:extLst>
                  <a:ext uri="{FF2B5EF4-FFF2-40B4-BE49-F238E27FC236}">
                    <a16:creationId xmlns:a16="http://schemas.microsoft.com/office/drawing/2014/main" id="{A3093C88-A996-D860-4863-2B94AB51913C}"/>
                  </a:ext>
                </a:extLst>
              </p:cNvPr>
              <p:cNvSpPr txBox="1">
                <a:spLocks noRot="1" noChangeAspect="1" noMove="1" noResize="1" noEditPoints="1" noAdjustHandles="1" noChangeArrowheads="1" noChangeShapeType="1" noTextEdit="1"/>
              </p:cNvSpPr>
              <p:nvPr/>
            </p:nvSpPr>
            <p:spPr>
              <a:xfrm>
                <a:off x="5356849" y="1437386"/>
                <a:ext cx="3491657" cy="1631216"/>
              </a:xfrm>
              <a:prstGeom prst="rect">
                <a:avLst/>
              </a:prstGeom>
              <a:blipFill>
                <a:blip r:embed="rId4"/>
                <a:stretch>
                  <a:fillRect l="-1222" t="-1873" r="-873" b="-6367"/>
                </a:stretch>
              </a:blipFill>
            </p:spPr>
            <p:txBody>
              <a:bodyPr/>
              <a:lstStyle/>
              <a:p>
                <a:r>
                  <a:rPr lang="en-US">
                    <a:noFill/>
                  </a:rPr>
                  <a:t> </a:t>
                </a:r>
              </a:p>
            </p:txBody>
          </p:sp>
        </mc:Fallback>
      </mc:AlternateContent>
      <p:cxnSp>
        <p:nvCxnSpPr>
          <p:cNvPr id="12" name="Connector: Curved 11" descr="n26 fb Tran Phu">
            <a:extLst>
              <a:ext uri="{FF2B5EF4-FFF2-40B4-BE49-F238E27FC236}">
                <a16:creationId xmlns:a16="http://schemas.microsoft.com/office/drawing/2014/main" id="{CBF0A15E-9401-7B2B-D696-7A9D55578C98}"/>
              </a:ext>
            </a:extLst>
          </p:cNvPr>
          <p:cNvCxnSpPr>
            <a:cxnSpLocks/>
          </p:cNvCxnSpPr>
          <p:nvPr/>
        </p:nvCxnSpPr>
        <p:spPr>
          <a:xfrm>
            <a:off x="4672714" y="2348492"/>
            <a:ext cx="846152" cy="528017"/>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sp>
        <p:nvSpPr>
          <p:cNvPr id="13" name="Flowchart: Alternate Process 12" descr="n26 fb Tran Phu">
            <a:extLst>
              <a:ext uri="{FF2B5EF4-FFF2-40B4-BE49-F238E27FC236}">
                <a16:creationId xmlns:a16="http://schemas.microsoft.com/office/drawing/2014/main" id="{1246413F-00B2-28AE-1CAF-870C51BB4C2F}"/>
              </a:ext>
            </a:extLst>
          </p:cNvPr>
          <p:cNvSpPr/>
          <p:nvPr/>
        </p:nvSpPr>
        <p:spPr>
          <a:xfrm>
            <a:off x="3023255" y="3386384"/>
            <a:ext cx="3974917" cy="1206183"/>
          </a:xfrm>
          <a:custGeom>
            <a:avLst/>
            <a:gdLst>
              <a:gd name="connsiteX0" fmla="*/ 0 w 3974917"/>
              <a:gd name="connsiteY0" fmla="*/ 201031 h 1206183"/>
              <a:gd name="connsiteX1" fmla="*/ 201031 w 3974917"/>
              <a:gd name="connsiteY1" fmla="*/ 0 h 1206183"/>
              <a:gd name="connsiteX2" fmla="*/ 760778 w 3974917"/>
              <a:gd name="connsiteY2" fmla="*/ 0 h 1206183"/>
              <a:gd name="connsiteX3" fmla="*/ 1320526 w 3974917"/>
              <a:gd name="connsiteY3" fmla="*/ 0 h 1206183"/>
              <a:gd name="connsiteX4" fmla="*/ 1880273 w 3974917"/>
              <a:gd name="connsiteY4" fmla="*/ 0 h 1206183"/>
              <a:gd name="connsiteX5" fmla="*/ 2404292 w 3974917"/>
              <a:gd name="connsiteY5" fmla="*/ 0 h 1206183"/>
              <a:gd name="connsiteX6" fmla="*/ 3071225 w 3974917"/>
              <a:gd name="connsiteY6" fmla="*/ 0 h 1206183"/>
              <a:gd name="connsiteX7" fmla="*/ 3773887 w 3974917"/>
              <a:gd name="connsiteY7" fmla="*/ 0 h 1206183"/>
              <a:gd name="connsiteX8" fmla="*/ 3974918 w 3974917"/>
              <a:gd name="connsiteY8" fmla="*/ 201031 h 1206183"/>
              <a:gd name="connsiteX9" fmla="*/ 3974917 w 3974917"/>
              <a:gd name="connsiteY9" fmla="*/ 1005153 h 1206183"/>
              <a:gd name="connsiteX10" fmla="*/ 3773886 w 3974917"/>
              <a:gd name="connsiteY10" fmla="*/ 1206184 h 1206183"/>
              <a:gd name="connsiteX11" fmla="*/ 3106953 w 3974917"/>
              <a:gd name="connsiteY11" fmla="*/ 1206184 h 1206183"/>
              <a:gd name="connsiteX12" fmla="*/ 2511477 w 3974917"/>
              <a:gd name="connsiteY12" fmla="*/ 1206184 h 1206183"/>
              <a:gd name="connsiteX13" fmla="*/ 1880273 w 3974917"/>
              <a:gd name="connsiteY13" fmla="*/ 1206183 h 1206183"/>
              <a:gd name="connsiteX14" fmla="*/ 1391983 w 3974917"/>
              <a:gd name="connsiteY14" fmla="*/ 1206183 h 1206183"/>
              <a:gd name="connsiteX15" fmla="*/ 760778 w 3974917"/>
              <a:gd name="connsiteY15" fmla="*/ 1206183 h 1206183"/>
              <a:gd name="connsiteX16" fmla="*/ 201031 w 3974917"/>
              <a:gd name="connsiteY16" fmla="*/ 1206183 h 1206183"/>
              <a:gd name="connsiteX17" fmla="*/ 0 w 3974917"/>
              <a:gd name="connsiteY17" fmla="*/ 1005152 h 1206183"/>
              <a:gd name="connsiteX18" fmla="*/ 0 w 3974917"/>
              <a:gd name="connsiteY18" fmla="*/ 587009 h 1206183"/>
              <a:gd name="connsiteX19" fmla="*/ 0 w 3974917"/>
              <a:gd name="connsiteY19" fmla="*/ 201031 h 120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4917" h="1206183" fill="none" extrusionOk="0">
                <a:moveTo>
                  <a:pt x="0" y="201031"/>
                </a:moveTo>
                <a:cubicBezTo>
                  <a:pt x="-2021" y="94439"/>
                  <a:pt x="94348" y="6553"/>
                  <a:pt x="201031" y="0"/>
                </a:cubicBezTo>
                <a:cubicBezTo>
                  <a:pt x="465447" y="6047"/>
                  <a:pt x="583208" y="-25934"/>
                  <a:pt x="760778" y="0"/>
                </a:cubicBezTo>
                <a:cubicBezTo>
                  <a:pt x="938348" y="25934"/>
                  <a:pt x="1178167" y="-8489"/>
                  <a:pt x="1320526" y="0"/>
                </a:cubicBezTo>
                <a:cubicBezTo>
                  <a:pt x="1462885" y="8489"/>
                  <a:pt x="1729607" y="6434"/>
                  <a:pt x="1880273" y="0"/>
                </a:cubicBezTo>
                <a:cubicBezTo>
                  <a:pt x="2030939" y="-6434"/>
                  <a:pt x="2194937" y="11715"/>
                  <a:pt x="2404292" y="0"/>
                </a:cubicBezTo>
                <a:cubicBezTo>
                  <a:pt x="2613647" y="-11715"/>
                  <a:pt x="2800043" y="-18310"/>
                  <a:pt x="3071225" y="0"/>
                </a:cubicBezTo>
                <a:cubicBezTo>
                  <a:pt x="3342407" y="18310"/>
                  <a:pt x="3493752" y="25721"/>
                  <a:pt x="3773887" y="0"/>
                </a:cubicBezTo>
                <a:cubicBezTo>
                  <a:pt x="3886910" y="2231"/>
                  <a:pt x="3973616" y="84785"/>
                  <a:pt x="3974918" y="201031"/>
                </a:cubicBezTo>
                <a:cubicBezTo>
                  <a:pt x="3988032" y="473516"/>
                  <a:pt x="3995102" y="754952"/>
                  <a:pt x="3974917" y="1005153"/>
                </a:cubicBezTo>
                <a:cubicBezTo>
                  <a:pt x="3988389" y="1128898"/>
                  <a:pt x="3903468" y="1201961"/>
                  <a:pt x="3773886" y="1206184"/>
                </a:cubicBezTo>
                <a:cubicBezTo>
                  <a:pt x="3589661" y="1230312"/>
                  <a:pt x="3321987" y="1182691"/>
                  <a:pt x="3106953" y="1206184"/>
                </a:cubicBezTo>
                <a:cubicBezTo>
                  <a:pt x="2891919" y="1229677"/>
                  <a:pt x="2800278" y="1205959"/>
                  <a:pt x="2511477" y="1206184"/>
                </a:cubicBezTo>
                <a:cubicBezTo>
                  <a:pt x="2222676" y="1206409"/>
                  <a:pt x="2068108" y="1198602"/>
                  <a:pt x="1880273" y="1206183"/>
                </a:cubicBezTo>
                <a:cubicBezTo>
                  <a:pt x="1692438" y="1213764"/>
                  <a:pt x="1618093" y="1224979"/>
                  <a:pt x="1391983" y="1206183"/>
                </a:cubicBezTo>
                <a:cubicBezTo>
                  <a:pt x="1165873" y="1187388"/>
                  <a:pt x="945513" y="1201435"/>
                  <a:pt x="760778" y="1206183"/>
                </a:cubicBezTo>
                <a:cubicBezTo>
                  <a:pt x="576043" y="1210931"/>
                  <a:pt x="455867" y="1196914"/>
                  <a:pt x="201031" y="1206183"/>
                </a:cubicBezTo>
                <a:cubicBezTo>
                  <a:pt x="83764" y="1202795"/>
                  <a:pt x="14775" y="1120066"/>
                  <a:pt x="0" y="1005152"/>
                </a:cubicBezTo>
                <a:cubicBezTo>
                  <a:pt x="-5375" y="891605"/>
                  <a:pt x="-5453" y="754507"/>
                  <a:pt x="0" y="587009"/>
                </a:cubicBezTo>
                <a:cubicBezTo>
                  <a:pt x="5453" y="419511"/>
                  <a:pt x="-8424" y="372555"/>
                  <a:pt x="0" y="201031"/>
                </a:cubicBezTo>
                <a:close/>
              </a:path>
              <a:path w="3974917" h="1206183" stroke="0" extrusionOk="0">
                <a:moveTo>
                  <a:pt x="0" y="201031"/>
                </a:moveTo>
                <a:cubicBezTo>
                  <a:pt x="1462" y="93229"/>
                  <a:pt x="116289" y="4528"/>
                  <a:pt x="201031" y="0"/>
                </a:cubicBezTo>
                <a:cubicBezTo>
                  <a:pt x="424593" y="4384"/>
                  <a:pt x="600628" y="-14002"/>
                  <a:pt x="725050" y="0"/>
                </a:cubicBezTo>
                <a:cubicBezTo>
                  <a:pt x="849472" y="14002"/>
                  <a:pt x="1114545" y="-26703"/>
                  <a:pt x="1391983" y="0"/>
                </a:cubicBezTo>
                <a:cubicBezTo>
                  <a:pt x="1669421" y="26703"/>
                  <a:pt x="1779666" y="-13483"/>
                  <a:pt x="2058916" y="0"/>
                </a:cubicBezTo>
                <a:cubicBezTo>
                  <a:pt x="2338166" y="13483"/>
                  <a:pt x="2504627" y="10564"/>
                  <a:pt x="2690121" y="0"/>
                </a:cubicBezTo>
                <a:cubicBezTo>
                  <a:pt x="2875616" y="-10564"/>
                  <a:pt x="3465507" y="29866"/>
                  <a:pt x="3773887" y="0"/>
                </a:cubicBezTo>
                <a:cubicBezTo>
                  <a:pt x="3873832" y="-14527"/>
                  <a:pt x="3975349" y="96693"/>
                  <a:pt x="3974918" y="201031"/>
                </a:cubicBezTo>
                <a:cubicBezTo>
                  <a:pt x="4010671" y="495400"/>
                  <a:pt x="3950432" y="685046"/>
                  <a:pt x="3974917" y="1005153"/>
                </a:cubicBezTo>
                <a:cubicBezTo>
                  <a:pt x="3984127" y="1096965"/>
                  <a:pt x="3872588" y="1200157"/>
                  <a:pt x="3773886" y="1206184"/>
                </a:cubicBezTo>
                <a:cubicBezTo>
                  <a:pt x="3568809" y="1179274"/>
                  <a:pt x="3353761" y="1201929"/>
                  <a:pt x="3178410" y="1206184"/>
                </a:cubicBezTo>
                <a:cubicBezTo>
                  <a:pt x="3003059" y="1210439"/>
                  <a:pt x="2685735" y="1193880"/>
                  <a:pt x="2511477" y="1206184"/>
                </a:cubicBezTo>
                <a:cubicBezTo>
                  <a:pt x="2337219" y="1218488"/>
                  <a:pt x="2123487" y="1180973"/>
                  <a:pt x="1844544" y="1206183"/>
                </a:cubicBezTo>
                <a:cubicBezTo>
                  <a:pt x="1565601" y="1231393"/>
                  <a:pt x="1508042" y="1200930"/>
                  <a:pt x="1213340" y="1206183"/>
                </a:cubicBezTo>
                <a:cubicBezTo>
                  <a:pt x="918638" y="1211436"/>
                  <a:pt x="487602" y="1195108"/>
                  <a:pt x="201031" y="1206183"/>
                </a:cubicBezTo>
                <a:cubicBezTo>
                  <a:pt x="84008" y="1198203"/>
                  <a:pt x="-5742" y="1134053"/>
                  <a:pt x="0" y="1005152"/>
                </a:cubicBezTo>
                <a:cubicBezTo>
                  <a:pt x="-649" y="894913"/>
                  <a:pt x="3064" y="768197"/>
                  <a:pt x="0" y="619174"/>
                </a:cubicBezTo>
                <a:cubicBezTo>
                  <a:pt x="-3064" y="470151"/>
                  <a:pt x="6530" y="362058"/>
                  <a:pt x="0" y="201031"/>
                </a:cubicBezTo>
                <a:close/>
              </a:path>
            </a:pathLst>
          </a:custGeom>
          <a:ln w="28575">
            <a:extLst>
              <a:ext uri="{C807C97D-BFC1-408E-A445-0C87EB9F89A2}">
                <ask:lineSketchStyleProps xmlns:ask="http://schemas.microsoft.com/office/drawing/2018/sketchyshapes" sd="4099027688">
                  <a:prstGeom prst="flowChartAlternate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4" name="TextBox 13" descr="n26 fb Tran Phu">
            <a:extLst>
              <a:ext uri="{FF2B5EF4-FFF2-40B4-BE49-F238E27FC236}">
                <a16:creationId xmlns:a16="http://schemas.microsoft.com/office/drawing/2014/main" id="{D08717BB-0AD4-1828-5E5A-0DF9E112D57D}"/>
              </a:ext>
            </a:extLst>
          </p:cNvPr>
          <p:cNvSpPr txBox="1"/>
          <p:nvPr/>
        </p:nvSpPr>
        <p:spPr>
          <a:xfrm>
            <a:off x="3023255" y="3537997"/>
            <a:ext cx="4114810" cy="1015663"/>
          </a:xfrm>
          <a:prstGeom prst="rect">
            <a:avLst/>
          </a:prstGeom>
          <a:noFill/>
        </p:spPr>
        <p:txBody>
          <a:bodyPr wrap="square" rtlCol="0">
            <a:spAutoFit/>
          </a:bodyPr>
          <a:lstStyle/>
          <a:p>
            <a:pPr algn="ctr"/>
            <a:r>
              <a:rPr lang="en-US" sz="2000" dirty="0" err="1">
                <a:solidFill>
                  <a:schemeClr val="bg1"/>
                </a:solidFill>
                <a:latin typeface="+mj-lt"/>
              </a:rPr>
              <a:t>Nhiệt</a:t>
            </a:r>
            <a:r>
              <a:rPr lang="en-US" sz="2000" dirty="0">
                <a:solidFill>
                  <a:schemeClr val="bg1"/>
                </a:solidFill>
                <a:latin typeface="+mj-lt"/>
              </a:rPr>
              <a:t> dung </a:t>
            </a:r>
            <a:r>
              <a:rPr lang="en-US" sz="2000" dirty="0" err="1">
                <a:solidFill>
                  <a:schemeClr val="bg1"/>
                </a:solidFill>
                <a:latin typeface="+mj-lt"/>
              </a:rPr>
              <a:t>riêng</a:t>
            </a:r>
            <a:r>
              <a:rPr lang="en-US" sz="2000" dirty="0">
                <a:solidFill>
                  <a:schemeClr val="bg1"/>
                </a:solidFill>
                <a:latin typeface="+mj-lt"/>
              </a:rPr>
              <a:t> </a:t>
            </a:r>
            <a:r>
              <a:rPr lang="en-US" sz="2000" dirty="0" err="1">
                <a:solidFill>
                  <a:schemeClr val="bg1"/>
                </a:solidFill>
                <a:latin typeface="+mj-lt"/>
              </a:rPr>
              <a:t>là</a:t>
            </a:r>
            <a:r>
              <a:rPr lang="en-US" sz="2000" dirty="0">
                <a:solidFill>
                  <a:schemeClr val="bg1"/>
                </a:solidFill>
                <a:latin typeface="+mj-lt"/>
              </a:rPr>
              <a:t> </a:t>
            </a:r>
            <a:r>
              <a:rPr lang="en-US" sz="2000" dirty="0" err="1">
                <a:solidFill>
                  <a:schemeClr val="bg1"/>
                </a:solidFill>
                <a:latin typeface="+mj-lt"/>
              </a:rPr>
              <a:t>thông</a:t>
            </a:r>
            <a:r>
              <a:rPr lang="en-US" sz="2000" dirty="0">
                <a:solidFill>
                  <a:schemeClr val="bg1"/>
                </a:solidFill>
                <a:latin typeface="+mj-lt"/>
              </a:rPr>
              <a:t> tin </a:t>
            </a:r>
            <a:r>
              <a:rPr lang="en-US" sz="2000" dirty="0" err="1">
                <a:solidFill>
                  <a:schemeClr val="bg1"/>
                </a:solidFill>
                <a:latin typeface="+mj-lt"/>
              </a:rPr>
              <a:t>quan</a:t>
            </a:r>
            <a:r>
              <a:rPr lang="en-US" sz="2000" dirty="0">
                <a:solidFill>
                  <a:schemeClr val="bg1"/>
                </a:solidFill>
                <a:latin typeface="+mj-lt"/>
              </a:rPr>
              <a:t> </a:t>
            </a:r>
            <a:r>
              <a:rPr lang="en-US" sz="2000" dirty="0" err="1">
                <a:solidFill>
                  <a:schemeClr val="bg1"/>
                </a:solidFill>
                <a:latin typeface="+mj-lt"/>
              </a:rPr>
              <a:t>trọng</a:t>
            </a:r>
            <a:r>
              <a:rPr lang="en-US" sz="2000" dirty="0">
                <a:solidFill>
                  <a:schemeClr val="bg1"/>
                </a:solidFill>
                <a:latin typeface="+mj-lt"/>
              </a:rPr>
              <a:t> </a:t>
            </a:r>
            <a:r>
              <a:rPr lang="en-US" sz="2000" dirty="0" err="1">
                <a:solidFill>
                  <a:schemeClr val="bg1"/>
                </a:solidFill>
                <a:latin typeface="+mj-lt"/>
              </a:rPr>
              <a:t>thường</a:t>
            </a:r>
            <a:r>
              <a:rPr lang="en-US" sz="2000" dirty="0">
                <a:solidFill>
                  <a:schemeClr val="bg1"/>
                </a:solidFill>
                <a:latin typeface="+mj-lt"/>
              </a:rPr>
              <a:t> </a:t>
            </a:r>
            <a:r>
              <a:rPr lang="en-US" sz="2000" dirty="0" err="1">
                <a:solidFill>
                  <a:schemeClr val="bg1"/>
                </a:solidFill>
                <a:latin typeface="+mj-lt"/>
              </a:rPr>
              <a:t>dùng</a:t>
            </a:r>
            <a:r>
              <a:rPr lang="en-US" sz="2000" dirty="0">
                <a:solidFill>
                  <a:schemeClr val="bg1"/>
                </a:solidFill>
                <a:latin typeface="+mj-lt"/>
              </a:rPr>
              <a:t> </a:t>
            </a:r>
            <a:r>
              <a:rPr lang="en-US" sz="2000" dirty="0" err="1">
                <a:solidFill>
                  <a:schemeClr val="bg1"/>
                </a:solidFill>
                <a:latin typeface="+mj-lt"/>
              </a:rPr>
              <a:t>khi</a:t>
            </a:r>
            <a:r>
              <a:rPr lang="en-US" sz="2000" dirty="0">
                <a:solidFill>
                  <a:schemeClr val="bg1"/>
                </a:solidFill>
                <a:latin typeface="+mj-lt"/>
              </a:rPr>
              <a:t> </a:t>
            </a:r>
            <a:r>
              <a:rPr lang="en-US" sz="2000" dirty="0" err="1">
                <a:solidFill>
                  <a:schemeClr val="bg1"/>
                </a:solidFill>
                <a:latin typeface="+mj-lt"/>
              </a:rPr>
              <a:t>thiết</a:t>
            </a:r>
            <a:r>
              <a:rPr lang="en-US" sz="2000" dirty="0">
                <a:solidFill>
                  <a:schemeClr val="bg1"/>
                </a:solidFill>
                <a:latin typeface="+mj-lt"/>
              </a:rPr>
              <a:t> </a:t>
            </a:r>
            <a:r>
              <a:rPr lang="en-US" sz="2000" dirty="0" err="1">
                <a:solidFill>
                  <a:schemeClr val="bg1"/>
                </a:solidFill>
                <a:latin typeface="+mj-lt"/>
              </a:rPr>
              <a:t>kế</a:t>
            </a:r>
            <a:r>
              <a:rPr lang="en-US" sz="2000" dirty="0">
                <a:solidFill>
                  <a:schemeClr val="bg1"/>
                </a:solidFill>
                <a:latin typeface="+mj-lt"/>
              </a:rPr>
              <a:t> </a:t>
            </a:r>
            <a:r>
              <a:rPr lang="en-US" sz="2000" dirty="0" err="1">
                <a:solidFill>
                  <a:schemeClr val="bg1"/>
                </a:solidFill>
                <a:latin typeface="+mj-lt"/>
              </a:rPr>
              <a:t>các</a:t>
            </a:r>
            <a:r>
              <a:rPr lang="en-US" sz="2000" dirty="0">
                <a:solidFill>
                  <a:schemeClr val="bg1"/>
                </a:solidFill>
                <a:latin typeface="+mj-lt"/>
              </a:rPr>
              <a:t> </a:t>
            </a:r>
            <a:r>
              <a:rPr lang="en-US" sz="2000" dirty="0" err="1">
                <a:solidFill>
                  <a:schemeClr val="bg1"/>
                </a:solidFill>
                <a:latin typeface="+mj-lt"/>
              </a:rPr>
              <a:t>hệ</a:t>
            </a:r>
            <a:r>
              <a:rPr lang="en-US" sz="2000" dirty="0">
                <a:solidFill>
                  <a:schemeClr val="bg1"/>
                </a:solidFill>
                <a:latin typeface="+mj-lt"/>
              </a:rPr>
              <a:t> </a:t>
            </a:r>
            <a:r>
              <a:rPr lang="en-US" sz="2000" dirty="0" err="1">
                <a:solidFill>
                  <a:schemeClr val="bg1"/>
                </a:solidFill>
                <a:latin typeface="+mj-lt"/>
              </a:rPr>
              <a:t>thống</a:t>
            </a:r>
            <a:r>
              <a:rPr lang="en-US" sz="2000" dirty="0">
                <a:solidFill>
                  <a:schemeClr val="bg1"/>
                </a:solidFill>
                <a:latin typeface="+mj-lt"/>
              </a:rPr>
              <a:t> </a:t>
            </a:r>
            <a:r>
              <a:rPr lang="en-US" sz="2000" dirty="0" err="1">
                <a:solidFill>
                  <a:schemeClr val="bg1"/>
                </a:solidFill>
                <a:latin typeface="+mj-lt"/>
              </a:rPr>
              <a:t>làm</a:t>
            </a:r>
            <a:r>
              <a:rPr lang="en-US" sz="2000" dirty="0">
                <a:solidFill>
                  <a:schemeClr val="bg1"/>
                </a:solidFill>
                <a:latin typeface="+mj-lt"/>
              </a:rPr>
              <a:t> </a:t>
            </a:r>
            <a:r>
              <a:rPr lang="en-US" sz="2000" dirty="0" err="1">
                <a:solidFill>
                  <a:schemeClr val="bg1"/>
                </a:solidFill>
                <a:latin typeface="+mj-lt"/>
              </a:rPr>
              <a:t>mát</a:t>
            </a:r>
            <a:r>
              <a:rPr lang="en-US" sz="2000" dirty="0">
                <a:solidFill>
                  <a:schemeClr val="bg1"/>
                </a:solidFill>
                <a:latin typeface="+mj-lt"/>
              </a:rPr>
              <a:t>, </a:t>
            </a:r>
            <a:r>
              <a:rPr lang="en-US" sz="2000" dirty="0" err="1">
                <a:solidFill>
                  <a:schemeClr val="bg1"/>
                </a:solidFill>
                <a:latin typeface="+mj-lt"/>
              </a:rPr>
              <a:t>sưởi</a:t>
            </a:r>
            <a:r>
              <a:rPr lang="en-US" sz="2000" dirty="0">
                <a:solidFill>
                  <a:schemeClr val="bg1"/>
                </a:solidFill>
                <a:latin typeface="+mj-lt"/>
              </a:rPr>
              <a:t> </a:t>
            </a:r>
            <a:r>
              <a:rPr lang="en-US" sz="2000" dirty="0" err="1">
                <a:solidFill>
                  <a:schemeClr val="bg1"/>
                </a:solidFill>
                <a:latin typeface="+mj-lt"/>
              </a:rPr>
              <a:t>ấm</a:t>
            </a:r>
            <a:r>
              <a:rPr lang="en-US" sz="2000" dirty="0">
                <a:solidFill>
                  <a:schemeClr val="bg1"/>
                </a:solidFill>
                <a:latin typeface="+mj-lt"/>
              </a:rPr>
              <a:t>,…</a:t>
            </a:r>
          </a:p>
        </p:txBody>
      </p:sp>
      <p:pic>
        <p:nvPicPr>
          <p:cNvPr id="15" name="Picture 14" descr="n26 fb Tran Phu">
            <a:extLst>
              <a:ext uri="{FF2B5EF4-FFF2-40B4-BE49-F238E27FC236}">
                <a16:creationId xmlns:a16="http://schemas.microsoft.com/office/drawing/2014/main" id="{5DCCEC9F-91ED-6DAB-6042-E0A2CFA988C5}"/>
              </a:ext>
            </a:extLst>
          </p:cNvPr>
          <p:cNvPicPr>
            <a:picLocks noChangeAspect="1"/>
          </p:cNvPicPr>
          <p:nvPr/>
        </p:nvPicPr>
        <p:blipFill>
          <a:blip r:embed="rId5"/>
          <a:stretch>
            <a:fillRect/>
          </a:stretch>
        </p:blipFill>
        <p:spPr>
          <a:xfrm>
            <a:off x="7477978" y="3272736"/>
            <a:ext cx="1666022" cy="1705916"/>
          </a:xfrm>
          <a:prstGeom prst="rect">
            <a:avLst/>
          </a:prstGeom>
        </p:spPr>
      </p:pic>
      <p:sp>
        <p:nvSpPr>
          <p:cNvPr id="16" name="TextBox 15">
            <a:extLst>
              <a:ext uri="{FF2B5EF4-FFF2-40B4-BE49-F238E27FC236}">
                <a16:creationId xmlns:a16="http://schemas.microsoft.com/office/drawing/2014/main" id="{DF861E47-EE0B-C32C-D6FB-31A636FBB7DF}"/>
              </a:ext>
            </a:extLst>
          </p:cNvPr>
          <p:cNvSpPr txBox="1"/>
          <p:nvPr/>
        </p:nvSpPr>
        <p:spPr>
          <a:xfrm>
            <a:off x="3159160" y="529370"/>
            <a:ext cx="5342603" cy="400110"/>
          </a:xfrm>
          <a:prstGeom prst="rect">
            <a:avLst/>
          </a:prstGeom>
          <a:noFill/>
        </p:spPr>
        <p:txBody>
          <a:bodyPr wrap="square">
            <a:spAutoFit/>
          </a:bodyPr>
          <a:lstStyle/>
          <a:p>
            <a:r>
              <a:rPr lang="en-US" sz="2000" b="1" dirty="0">
                <a:latin typeface="+mj-lt"/>
              </a:rPr>
              <a:t>2. </a:t>
            </a:r>
            <a:r>
              <a:rPr lang="en-US" sz="2000" b="1" dirty="0" err="1">
                <a:latin typeface="+mj-lt"/>
              </a:rPr>
              <a:t>Định</a:t>
            </a:r>
            <a:r>
              <a:rPr lang="en-US" sz="2000" b="1" dirty="0">
                <a:latin typeface="+mj-lt"/>
              </a:rPr>
              <a:t> </a:t>
            </a:r>
            <a:r>
              <a:rPr lang="en-US" sz="2000" b="1" dirty="0" err="1">
                <a:latin typeface="+mj-lt"/>
              </a:rPr>
              <a:t>nghĩa</a:t>
            </a:r>
            <a:r>
              <a:rPr lang="en-US" sz="2000" b="1" dirty="0">
                <a:latin typeface="+mj-lt"/>
              </a:rPr>
              <a:t> </a:t>
            </a:r>
            <a:r>
              <a:rPr lang="en-US" sz="2000" b="1" dirty="0" err="1">
                <a:latin typeface="+mj-lt"/>
              </a:rPr>
              <a:t>nhiệt</a:t>
            </a:r>
            <a:r>
              <a:rPr lang="en-US" sz="2000" b="1" dirty="0">
                <a:latin typeface="+mj-lt"/>
              </a:rPr>
              <a:t> dung </a:t>
            </a:r>
            <a:r>
              <a:rPr lang="en-US" sz="2000" b="1" dirty="0" err="1">
                <a:latin typeface="+mj-lt"/>
              </a:rPr>
              <a:t>riêng</a:t>
            </a:r>
            <a:endParaRPr lang="vi-VN" sz="2000" b="1" dirty="0">
              <a:latin typeface="+mj-lt"/>
            </a:endParaRPr>
          </a:p>
        </p:txBody>
      </p:sp>
    </p:spTree>
    <p:extLst>
      <p:ext uri="{BB962C8B-B14F-4D97-AF65-F5344CB8AC3E}">
        <p14:creationId xmlns:p14="http://schemas.microsoft.com/office/powerpoint/2010/main" val="1814646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1"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7" name="Google Shape;2270;p54" descr="n26 fb Tran Phu">
            <a:extLst>
              <a:ext uri="{FF2B5EF4-FFF2-40B4-BE49-F238E27FC236}">
                <a16:creationId xmlns:a16="http://schemas.microsoft.com/office/drawing/2014/main" id="{83F5B9CD-A73D-20C2-0C3C-48876C08F67D}"/>
              </a:ext>
            </a:extLst>
          </p:cNvPr>
          <p:cNvSpPr txBox="1">
            <a:spLocks/>
          </p:cNvSpPr>
          <p:nvPr/>
        </p:nvSpPr>
        <p:spPr>
          <a:xfrm>
            <a:off x="2970623" y="1105980"/>
            <a:ext cx="4294912" cy="382771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algn="ctr">
              <a:buSzPts val="1600"/>
            </a:pPr>
            <a:r>
              <a:rPr lang="vi-VN" sz="2000" b="1">
                <a:solidFill>
                  <a:srgbClr val="7030A0"/>
                </a:solidFill>
                <a:latin typeface="+mj-lt"/>
              </a:rPr>
              <a:t>PHIẾU HỌC TẬP SỐ 2</a:t>
            </a:r>
          </a:p>
          <a:p>
            <a:pPr algn="just">
              <a:buSzPts val="1600"/>
            </a:pPr>
            <a:r>
              <a:rPr lang="vi-VN" sz="2000" b="1" u="sng">
                <a:latin typeface="+mj-lt"/>
              </a:rPr>
              <a:t>Câu 1:</a:t>
            </a:r>
            <a:r>
              <a:rPr lang="vi-VN" sz="2000" b="1">
                <a:latin typeface="+mj-lt"/>
              </a:rPr>
              <a:t> </a:t>
            </a:r>
            <a:r>
              <a:rPr lang="vi-VN" sz="2000">
                <a:latin typeface="+mj-lt"/>
              </a:rPr>
              <a:t>Biết nhiệt dung riêng của nước lớn gấp hơn hai lần của dầu, tại sao trong bộ tản nhiệt (làm mát) của máy biến thế, người ta lại dùng dầu mà không dùng nước như bộ tản nhiệt của động cơ nhiệt?</a:t>
            </a:r>
          </a:p>
          <a:p>
            <a:pPr algn="just">
              <a:buSzPts val="1600"/>
            </a:pPr>
            <a:r>
              <a:rPr lang="vi-VN" sz="2000" b="1" u="sng">
                <a:latin typeface="+mj-lt"/>
              </a:rPr>
              <a:t>Câu 2:</a:t>
            </a:r>
            <a:r>
              <a:rPr lang="vi-VN" sz="2000" b="1">
                <a:latin typeface="+mj-lt"/>
              </a:rPr>
              <a:t> </a:t>
            </a:r>
            <a:r>
              <a:rPr lang="vi-VN" sz="2000">
                <a:latin typeface="+mj-lt"/>
              </a:rPr>
              <a:t>Hãy dựa vào giá trị của nhiệt dung riêng của nước và của đất trong Bảng 4.1 để giải thích tại sao ban ngày có gió mát thổi từ biển vào đất liền, ban đêm có gió ấm thổi từ đất liền ra biển?</a:t>
            </a:r>
          </a:p>
          <a:p>
            <a:pPr marL="127000" algn="just">
              <a:buSzPts val="1600"/>
            </a:pPr>
            <a:endParaRPr lang="vi-VN" sz="2000" dirty="0">
              <a:latin typeface="+mj-lt"/>
            </a:endParaRPr>
          </a:p>
        </p:txBody>
      </p:sp>
      <p:sp>
        <p:nvSpPr>
          <p:cNvPr id="8" name="TextBox 7" descr="n26 fb Tran Phu">
            <a:extLst>
              <a:ext uri="{FF2B5EF4-FFF2-40B4-BE49-F238E27FC236}">
                <a16:creationId xmlns:a16="http://schemas.microsoft.com/office/drawing/2014/main" id="{7AF4C985-C17A-E376-99CF-3DEE04A256DE}"/>
              </a:ext>
            </a:extLst>
          </p:cNvPr>
          <p:cNvSpPr txBox="1"/>
          <p:nvPr/>
        </p:nvSpPr>
        <p:spPr>
          <a:xfrm>
            <a:off x="7309304" y="3628988"/>
            <a:ext cx="1787978" cy="1077218"/>
          </a:xfrm>
          <a:prstGeom prst="rect">
            <a:avLst/>
          </a:prstGeom>
          <a:noFill/>
        </p:spPr>
        <p:txBody>
          <a:bodyPr wrap="square">
            <a:spAutoFit/>
          </a:bodyPr>
          <a:lstStyle/>
          <a:p>
            <a:pPr algn="ctr"/>
            <a:r>
              <a:rPr lang="vi-VN" sz="1600" b="1" dirty="0">
                <a:latin typeface="+mj-lt"/>
              </a:rPr>
              <a:t>Bảng 4.1. </a:t>
            </a:r>
            <a:r>
              <a:rPr lang="vi-VN" sz="1600" dirty="0">
                <a:latin typeface="+mj-lt"/>
              </a:rPr>
              <a:t>Giá trị gần đúng nhiệt dung riêng của một số chất</a:t>
            </a:r>
          </a:p>
        </p:txBody>
      </p:sp>
      <p:pic>
        <p:nvPicPr>
          <p:cNvPr id="9" name="Picture 8" descr="n26 fb Tran Phu">
            <a:extLst>
              <a:ext uri="{FF2B5EF4-FFF2-40B4-BE49-F238E27FC236}">
                <a16:creationId xmlns:a16="http://schemas.microsoft.com/office/drawing/2014/main" id="{38CD7921-E5CB-F143-29E9-D79ED7174C95}"/>
              </a:ext>
            </a:extLst>
          </p:cNvPr>
          <p:cNvPicPr>
            <a:picLocks noChangeAspect="1"/>
          </p:cNvPicPr>
          <p:nvPr/>
        </p:nvPicPr>
        <p:blipFill rotWithShape="1">
          <a:blip r:embed="rId2"/>
          <a:srcRect l="1666" t="2718" r="2517" b="2216"/>
          <a:stretch/>
        </p:blipFill>
        <p:spPr>
          <a:xfrm>
            <a:off x="7396843" y="938901"/>
            <a:ext cx="1630744" cy="2690087"/>
          </a:xfrm>
          <a:prstGeom prst="rect">
            <a:avLst/>
          </a:prstGeom>
        </p:spPr>
      </p:pic>
    </p:spTree>
    <p:extLst>
      <p:ext uri="{BB962C8B-B14F-4D97-AF65-F5344CB8AC3E}">
        <p14:creationId xmlns:p14="http://schemas.microsoft.com/office/powerpoint/2010/main" val="426741608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3" name="TextBox 2" descr="n26 fb Tran Phu">
            <a:extLst>
              <a:ext uri="{FF2B5EF4-FFF2-40B4-BE49-F238E27FC236}">
                <a16:creationId xmlns:a16="http://schemas.microsoft.com/office/drawing/2014/main" id="{D9734509-BCC2-CF99-3FAF-B1424E8572BA}"/>
              </a:ext>
            </a:extLst>
          </p:cNvPr>
          <p:cNvSpPr txBox="1"/>
          <p:nvPr/>
        </p:nvSpPr>
        <p:spPr>
          <a:xfrm>
            <a:off x="3477986" y="706105"/>
            <a:ext cx="5427264" cy="1938992"/>
          </a:xfrm>
          <a:prstGeom prst="rect">
            <a:avLst/>
          </a:prstGeom>
          <a:noFill/>
        </p:spPr>
        <p:txBody>
          <a:bodyPr wrap="square" rtlCol="0">
            <a:spAutoFit/>
          </a:bodyPr>
          <a:lstStyle/>
          <a:p>
            <a:pPr lvl="0" algn="just"/>
            <a:r>
              <a:rPr lang="vi-VN" sz="2000" b="1" u="sng" dirty="0">
                <a:solidFill>
                  <a:schemeClr val="tx1"/>
                </a:solidFill>
                <a:latin typeface="+mn-lt"/>
                <a:ea typeface="Cambria" panose="02040503050406030204" pitchFamily="18" charset="0"/>
              </a:rPr>
              <a:t>Câu 1:</a:t>
            </a:r>
            <a:r>
              <a:rPr lang="vi-VN" sz="2000" b="1" dirty="0">
                <a:solidFill>
                  <a:schemeClr val="tx1"/>
                </a:solidFill>
                <a:latin typeface="+mn-lt"/>
                <a:ea typeface="Cambria" panose="02040503050406030204" pitchFamily="18" charset="0"/>
              </a:rPr>
              <a:t> Người ta lại dùng dầu mà không dùng nước như trong</a:t>
            </a:r>
            <a:r>
              <a:rPr lang="en-US" sz="2000" b="1" dirty="0">
                <a:solidFill>
                  <a:schemeClr val="tx1"/>
                </a:solidFill>
                <a:latin typeface="+mn-lt"/>
                <a:ea typeface="Cambria" panose="02040503050406030204" pitchFamily="18" charset="0"/>
              </a:rPr>
              <a:t> </a:t>
            </a:r>
            <a:r>
              <a:rPr lang="vi-VN" sz="2000" b="1" dirty="0">
                <a:solidFill>
                  <a:schemeClr val="tx1"/>
                </a:solidFill>
                <a:latin typeface="+mn-lt"/>
                <a:ea typeface="Cambria" panose="02040503050406030204" pitchFamily="18" charset="0"/>
              </a:rPr>
              <a:t>bộ tản nhiệt của động cơ nhiệt vì:</a:t>
            </a:r>
            <a:endParaRPr lang="en-US" sz="2000" b="1" dirty="0">
              <a:solidFill>
                <a:schemeClr val="tx1"/>
              </a:solidFill>
              <a:latin typeface="+mn-lt"/>
              <a:ea typeface="Cambria" panose="02040503050406030204" pitchFamily="18" charset="0"/>
            </a:endParaRPr>
          </a:p>
          <a:p>
            <a:pPr lvl="0" algn="just"/>
            <a:r>
              <a:rPr lang="vi-VN" sz="2000" dirty="0">
                <a:solidFill>
                  <a:schemeClr val="tx1"/>
                </a:solidFill>
                <a:latin typeface="+mn-lt"/>
                <a:ea typeface="Cambria" panose="02040503050406030204" pitchFamily="18" charset="0"/>
              </a:rPr>
              <a:t>+ Điểm nóng chảy và nhiệt độ sôi của dầu cao hơn so với nước, giúp nó có thể hoạt động ở nhiệt độ cao hơn mà không cần áp lực cao.</a:t>
            </a:r>
            <a:endParaRPr lang="en-US" sz="2000" dirty="0">
              <a:solidFill>
                <a:schemeClr val="tx1"/>
              </a:solidFill>
              <a:latin typeface="+mn-lt"/>
              <a:ea typeface="Cambria" panose="02040503050406030204" pitchFamily="18" charset="0"/>
            </a:endParaRPr>
          </a:p>
        </p:txBody>
      </p:sp>
      <p:pic>
        <p:nvPicPr>
          <p:cNvPr id="10" name="Picture 4" descr="n26 fb Tran Phu">
            <a:extLst>
              <a:ext uri="{FF2B5EF4-FFF2-40B4-BE49-F238E27FC236}">
                <a16:creationId xmlns:a16="http://schemas.microsoft.com/office/drawing/2014/main" id="{876776B9-175C-3924-4E7D-C1FD32B9E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433" y="2816679"/>
            <a:ext cx="2441671" cy="19852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26 fb Tran Phu">
            <a:extLst>
              <a:ext uri="{FF2B5EF4-FFF2-40B4-BE49-F238E27FC236}">
                <a16:creationId xmlns:a16="http://schemas.microsoft.com/office/drawing/2014/main" id="{9AD8ED19-13F8-6842-877B-00660439A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043" y="2816679"/>
            <a:ext cx="2646575" cy="198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40281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3" name="TextBox 2" descr="n26 fb Tran Phu">
            <a:extLst>
              <a:ext uri="{FF2B5EF4-FFF2-40B4-BE49-F238E27FC236}">
                <a16:creationId xmlns:a16="http://schemas.microsoft.com/office/drawing/2014/main" id="{0A21A4FE-B69F-DEAB-83BD-2B6EF720224D}"/>
              </a:ext>
            </a:extLst>
          </p:cNvPr>
          <p:cNvSpPr txBox="1"/>
          <p:nvPr/>
        </p:nvSpPr>
        <p:spPr>
          <a:xfrm>
            <a:off x="3469820" y="725795"/>
            <a:ext cx="5335253" cy="1015663"/>
          </a:xfrm>
          <a:prstGeom prst="rect">
            <a:avLst/>
          </a:prstGeom>
          <a:noFill/>
        </p:spPr>
        <p:txBody>
          <a:bodyPr wrap="square" rtlCol="0">
            <a:spAutoFit/>
          </a:bodyPr>
          <a:lstStyle/>
          <a:p>
            <a:pPr algn="just"/>
            <a:r>
              <a:rPr lang="vi-VN" sz="2000" dirty="0">
                <a:solidFill>
                  <a:schemeClr val="tx1"/>
                </a:solidFill>
                <a:latin typeface="+mn-lt"/>
                <a:ea typeface="Cambria" panose="02040503050406030204" pitchFamily="18" charset="0"/>
                <a:sym typeface="Dancing Script"/>
              </a:rPr>
              <a:t>+ Dầu không dẫn điện tốt hơn nước, điều này là quan trọng trong bộ tản nhiệt của máy biến thế để tránh nguy cơ hỏng hóc và sự cố điện.</a:t>
            </a:r>
            <a:endParaRPr lang="en-US" sz="2000" dirty="0">
              <a:solidFill>
                <a:schemeClr val="tx1"/>
              </a:solidFill>
              <a:latin typeface="+mn-lt"/>
            </a:endParaRPr>
          </a:p>
        </p:txBody>
      </p:sp>
      <p:pic>
        <p:nvPicPr>
          <p:cNvPr id="10" name="Picture 2" descr="n26 fb Tran Phu">
            <a:extLst>
              <a:ext uri="{FF2B5EF4-FFF2-40B4-BE49-F238E27FC236}">
                <a16:creationId xmlns:a16="http://schemas.microsoft.com/office/drawing/2014/main" id="{41621769-8DFF-E3EA-725E-2A1124C35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503" y="2113836"/>
            <a:ext cx="2581763" cy="25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2269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3" name="TextBox 2" descr="n26 fb Tran Phu">
            <a:extLst>
              <a:ext uri="{FF2B5EF4-FFF2-40B4-BE49-F238E27FC236}">
                <a16:creationId xmlns:a16="http://schemas.microsoft.com/office/drawing/2014/main" id="{C1A59AF7-9270-684F-99E8-EEB6E1CC2762}"/>
              </a:ext>
            </a:extLst>
          </p:cNvPr>
          <p:cNvSpPr txBox="1"/>
          <p:nvPr/>
        </p:nvSpPr>
        <p:spPr>
          <a:xfrm>
            <a:off x="3445329" y="948051"/>
            <a:ext cx="5157982" cy="1015663"/>
          </a:xfrm>
          <a:prstGeom prst="rect">
            <a:avLst/>
          </a:prstGeom>
          <a:noFill/>
        </p:spPr>
        <p:txBody>
          <a:bodyPr wrap="square" rtlCol="0">
            <a:spAutoFit/>
          </a:bodyPr>
          <a:lstStyle/>
          <a:p>
            <a:pPr algn="just"/>
            <a:r>
              <a:rPr lang="vi-VN" sz="2000" dirty="0">
                <a:solidFill>
                  <a:schemeClr val="accent2">
                    <a:lumMod val="75000"/>
                  </a:schemeClr>
                </a:solidFill>
                <a:latin typeface="+mn-lt"/>
                <a:ea typeface="Cambria" panose="02040503050406030204" pitchFamily="18" charset="0"/>
                <a:sym typeface="Dancing Script"/>
              </a:rPr>
              <a:t>+ Dầu ít bay hơi hơn và ít bị bay hơi trong quá trình vận hành, giảm nguy cơ mất nước và cần bổ sung nước định kỳ.</a:t>
            </a:r>
            <a:endParaRPr lang="en-US" sz="2000" dirty="0">
              <a:solidFill>
                <a:schemeClr val="accent2">
                  <a:lumMod val="75000"/>
                </a:schemeClr>
              </a:solidFill>
              <a:latin typeface="+mn-lt"/>
            </a:endParaRPr>
          </a:p>
        </p:txBody>
      </p:sp>
      <p:pic>
        <p:nvPicPr>
          <p:cNvPr id="7" name="Picture 2" descr="n26 fb Tran Phu">
            <a:extLst>
              <a:ext uri="{FF2B5EF4-FFF2-40B4-BE49-F238E27FC236}">
                <a16:creationId xmlns:a16="http://schemas.microsoft.com/office/drawing/2014/main" id="{5A09F816-93AD-4AEB-B4AB-2338EA8F5A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04"/>
          <a:stretch/>
        </p:blipFill>
        <p:spPr bwMode="auto">
          <a:xfrm>
            <a:off x="4712898" y="2259281"/>
            <a:ext cx="2622844" cy="259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9165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3" name="TextBox 2" descr="n26 fb Tran Phu">
            <a:extLst>
              <a:ext uri="{FF2B5EF4-FFF2-40B4-BE49-F238E27FC236}">
                <a16:creationId xmlns:a16="http://schemas.microsoft.com/office/drawing/2014/main" id="{3D74EBEF-48D6-D462-35AE-77C64034CE3B}"/>
              </a:ext>
            </a:extLst>
          </p:cNvPr>
          <p:cNvSpPr txBox="1"/>
          <p:nvPr/>
        </p:nvSpPr>
        <p:spPr>
          <a:xfrm>
            <a:off x="3208564" y="979217"/>
            <a:ext cx="5500670" cy="707886"/>
          </a:xfrm>
          <a:prstGeom prst="rect">
            <a:avLst/>
          </a:prstGeom>
          <a:noFill/>
        </p:spPr>
        <p:txBody>
          <a:bodyPr wrap="square" rtlCol="0">
            <a:spAutoFit/>
          </a:bodyPr>
          <a:lstStyle/>
          <a:p>
            <a:pPr algn="just"/>
            <a:r>
              <a:rPr lang="vi-VN" sz="2000" dirty="0">
                <a:solidFill>
                  <a:schemeClr val="bg2"/>
                </a:solidFill>
                <a:latin typeface="+mn-lt"/>
                <a:ea typeface="Cambria" panose="02040503050406030204" pitchFamily="18" charset="0"/>
                <a:sym typeface="Dancing Script"/>
              </a:rPr>
              <a:t>+ Dầu cũng có khả năng chống oxy hóa tốt hơn nước, giúp kéo dài tuổi thọ của hệ thống.</a:t>
            </a:r>
            <a:endParaRPr lang="en-US" sz="2000" dirty="0">
              <a:solidFill>
                <a:schemeClr val="bg2"/>
              </a:solidFill>
              <a:latin typeface="+mn-lt"/>
            </a:endParaRPr>
          </a:p>
        </p:txBody>
      </p:sp>
      <p:pic>
        <p:nvPicPr>
          <p:cNvPr id="7" name="Picture 2" descr="n26 fb Tran Phu">
            <a:extLst>
              <a:ext uri="{FF2B5EF4-FFF2-40B4-BE49-F238E27FC236}">
                <a16:creationId xmlns:a16="http://schemas.microsoft.com/office/drawing/2014/main" id="{5D2E4B1A-FC4C-91D0-E4BC-73E548039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316" y="2244541"/>
            <a:ext cx="4992691" cy="229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68145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3" name="TextBox 2" descr="n26 fb Tran Phu">
            <a:extLst>
              <a:ext uri="{FF2B5EF4-FFF2-40B4-BE49-F238E27FC236}">
                <a16:creationId xmlns:a16="http://schemas.microsoft.com/office/drawing/2014/main" id="{5CB5D7D1-8A1F-59BE-E2B5-E28028B294BD}"/>
              </a:ext>
            </a:extLst>
          </p:cNvPr>
          <p:cNvSpPr txBox="1"/>
          <p:nvPr/>
        </p:nvSpPr>
        <p:spPr>
          <a:xfrm>
            <a:off x="3209015" y="560757"/>
            <a:ext cx="5555954" cy="1631216"/>
          </a:xfrm>
          <a:prstGeom prst="rect">
            <a:avLst/>
          </a:prstGeom>
          <a:noFill/>
        </p:spPr>
        <p:txBody>
          <a:bodyPr wrap="square" rtlCol="0">
            <a:spAutoFit/>
          </a:bodyPr>
          <a:lstStyle/>
          <a:p>
            <a:pPr algn="just"/>
            <a:r>
              <a:rPr lang="en-US" sz="2000" b="1" dirty="0" err="1">
                <a:solidFill>
                  <a:srgbClr val="0070C0"/>
                </a:solidFill>
                <a:latin typeface="+mj-lt"/>
                <a:ea typeface="Cambria" panose="02040503050406030204" pitchFamily="18" charset="0"/>
                <a:sym typeface="Dancing Script"/>
              </a:rPr>
              <a:t>Câu</a:t>
            </a:r>
            <a:r>
              <a:rPr lang="en-US" sz="2000" b="1" dirty="0">
                <a:solidFill>
                  <a:srgbClr val="0070C0"/>
                </a:solidFill>
                <a:latin typeface="+mj-lt"/>
                <a:ea typeface="Cambria" panose="02040503050406030204" pitchFamily="18" charset="0"/>
                <a:sym typeface="Dancing Script"/>
              </a:rPr>
              <a:t> 2:</a:t>
            </a:r>
          </a:p>
          <a:p>
            <a:pPr algn="just"/>
            <a:r>
              <a:rPr lang="vi-VN" sz="2000" dirty="0">
                <a:solidFill>
                  <a:prstClr val="black"/>
                </a:solidFill>
                <a:latin typeface="+mj-lt"/>
                <a:ea typeface="Cambria" panose="02040503050406030204" pitchFamily="18" charset="0"/>
                <a:sym typeface="Dancing Script"/>
              </a:rPr>
              <a:t>+ Đo nhiệt dung riêng của nước và của đất khác nhau nên việc trao đổi nhiệt lượng khác nhau, vật có nhiệt dung riêng nhỏ thì dễ nóng lên và cũng dễ nguội đi.</a:t>
            </a:r>
            <a:endParaRPr lang="en-US" sz="2000" dirty="0">
              <a:latin typeface="+mj-lt"/>
            </a:endParaRPr>
          </a:p>
        </p:txBody>
      </p:sp>
      <p:pic>
        <p:nvPicPr>
          <p:cNvPr id="7" name="Picture 2" descr="n26 fb Tran Phu">
            <a:extLst>
              <a:ext uri="{FF2B5EF4-FFF2-40B4-BE49-F238E27FC236}">
                <a16:creationId xmlns:a16="http://schemas.microsoft.com/office/drawing/2014/main" id="{349DA5CC-1A5E-6C7B-49CC-0302AD56E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589" y="2262359"/>
            <a:ext cx="2222380" cy="21070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n26 fb Tran Phu">
            <a:extLst>
              <a:ext uri="{FF2B5EF4-FFF2-40B4-BE49-F238E27FC236}">
                <a16:creationId xmlns:a16="http://schemas.microsoft.com/office/drawing/2014/main" id="{D916BAC9-50C7-18B2-6FF1-B35396487000}"/>
              </a:ext>
            </a:extLst>
          </p:cNvPr>
          <p:cNvSpPr txBox="1"/>
          <p:nvPr/>
        </p:nvSpPr>
        <p:spPr>
          <a:xfrm>
            <a:off x="3143251" y="2191973"/>
            <a:ext cx="3296880" cy="2862322"/>
          </a:xfrm>
          <a:prstGeom prst="rect">
            <a:avLst/>
          </a:prstGeom>
          <a:noFill/>
        </p:spPr>
        <p:txBody>
          <a:bodyPr wrap="square" rtlCol="0">
            <a:spAutoFit/>
          </a:bodyPr>
          <a:lstStyle/>
          <a:p>
            <a:pPr algn="just"/>
            <a:r>
              <a:rPr lang="vi-VN" sz="2000" dirty="0">
                <a:solidFill>
                  <a:prstClr val="black"/>
                </a:solidFill>
                <a:latin typeface="+mj-lt"/>
                <a:ea typeface="Cambria" panose="02040503050406030204" pitchFamily="18" charset="0"/>
                <a:sym typeface="Dancing Script"/>
              </a:rPr>
              <a:t>+ Vào ban ngày, có ánh sáng mặt trời nên mặt đất dễ nóng lên nhanh hơn so với nước biển, đồng thời lớp không khí ở sát bề mặt đất nóng hơn ở lớp không khí trên cao nên sinh ra hiện tượng đối lưu, dòng khí mát từ biển đẩy vào sinh ra gió mát</a:t>
            </a:r>
            <a:endParaRPr lang="en-US" sz="2000" dirty="0">
              <a:latin typeface="+mj-lt"/>
            </a:endParaRPr>
          </a:p>
        </p:txBody>
      </p:sp>
    </p:spTree>
    <p:extLst>
      <p:ext uri="{BB962C8B-B14F-4D97-AF65-F5344CB8AC3E}">
        <p14:creationId xmlns:p14="http://schemas.microsoft.com/office/powerpoint/2010/main" val="463680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6" name="Google Shape;1936;p50" descr="n26 fb Tran Phu"/>
          <p:cNvSpPr txBox="1">
            <a:spLocks noGrp="1"/>
          </p:cNvSpPr>
          <p:nvPr>
            <p:ph type="body" idx="1"/>
          </p:nvPr>
        </p:nvSpPr>
        <p:spPr>
          <a:xfrm>
            <a:off x="724274" y="721758"/>
            <a:ext cx="4359124" cy="369998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800" dirty="0">
                <a:latin typeface="Cambria" panose="02040503050406030204" pitchFamily="18" charset="0"/>
                <a:ea typeface="Cambria" panose="02040503050406030204" pitchFamily="18" charset="0"/>
              </a:rPr>
              <a:t>Nhiệt lượng cần để làm nóng 1 kg nước lên thêm 1℃ khác với nhiệt lượng cần để làm nóng 1 kg rượu lên thêm 1℃. Đại lượng Vật lí nào có thể dùng để mô tả sự khác biệt như trên của các chất khác nhau?</a:t>
            </a:r>
            <a:endParaRPr sz="2800" dirty="0">
              <a:latin typeface="Cambria" panose="02040503050406030204" pitchFamily="18" charset="0"/>
              <a:ea typeface="Cambria" panose="02040503050406030204" pitchFamily="18" charset="0"/>
            </a:endParaRPr>
          </a:p>
        </p:txBody>
      </p:sp>
      <p:grpSp>
        <p:nvGrpSpPr>
          <p:cNvPr id="1944" name="Google Shape;1944;p50" descr="n26 fb Tran Phu"/>
          <p:cNvGrpSpPr/>
          <p:nvPr/>
        </p:nvGrpSpPr>
        <p:grpSpPr>
          <a:xfrm rot="549047">
            <a:off x="-1135718" y="3761617"/>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n26 fb Tran Phu">
            <a:extLst>
              <a:ext uri="{FF2B5EF4-FFF2-40B4-BE49-F238E27FC236}">
                <a16:creationId xmlns:a16="http://schemas.microsoft.com/office/drawing/2014/main" id="{5DBE799B-7A63-3E63-996A-558EAC6FF087}"/>
              </a:ext>
            </a:extLst>
          </p:cNvPr>
          <p:cNvPicPr>
            <a:picLocks noChangeAspect="1"/>
          </p:cNvPicPr>
          <p:nvPr/>
        </p:nvPicPr>
        <p:blipFill>
          <a:blip r:embed="rId3"/>
          <a:stretch>
            <a:fillRect/>
          </a:stretch>
        </p:blipFill>
        <p:spPr>
          <a:xfrm>
            <a:off x="5535786" y="258915"/>
            <a:ext cx="3251224" cy="2178160"/>
          </a:xfrm>
          <a:prstGeom prst="rect">
            <a:avLst/>
          </a:prstGeom>
        </p:spPr>
      </p:pic>
      <p:pic>
        <p:nvPicPr>
          <p:cNvPr id="6" name="Picture 5" descr="n26 fb Tran Phu">
            <a:extLst>
              <a:ext uri="{FF2B5EF4-FFF2-40B4-BE49-F238E27FC236}">
                <a16:creationId xmlns:a16="http://schemas.microsoft.com/office/drawing/2014/main" id="{712DF06D-3EF5-AA67-171D-52478BEAEA9B}"/>
              </a:ext>
            </a:extLst>
          </p:cNvPr>
          <p:cNvPicPr>
            <a:picLocks noChangeAspect="1"/>
          </p:cNvPicPr>
          <p:nvPr/>
        </p:nvPicPr>
        <p:blipFill>
          <a:blip r:embed="rId4"/>
          <a:stretch>
            <a:fillRect/>
          </a:stretch>
        </p:blipFill>
        <p:spPr>
          <a:xfrm>
            <a:off x="5463463" y="2826329"/>
            <a:ext cx="3395870" cy="19016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2. </a:t>
            </a:r>
            <a:r>
              <a:rPr lang="en-US" sz="1600" b="1" dirty="0" err="1">
                <a:solidFill>
                  <a:schemeClr val="accent2">
                    <a:lumMod val="75000"/>
                  </a:schemeClr>
                </a:solidFill>
                <a:latin typeface="Times New Roman" pitchFamily="18" charset="0"/>
                <a:cs typeface="Times New Roman" pitchFamily="18" charset="0"/>
              </a:rPr>
              <a:t>Định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nghĩa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pic>
        <p:nvPicPr>
          <p:cNvPr id="3" name="Picture 2" descr="n26 fb Tran Phu">
            <a:extLst>
              <a:ext uri="{FF2B5EF4-FFF2-40B4-BE49-F238E27FC236}">
                <a16:creationId xmlns:a16="http://schemas.microsoft.com/office/drawing/2014/main" id="{3969D336-E9D9-2EFA-1794-101617DBC4D1}"/>
              </a:ext>
            </a:extLst>
          </p:cNvPr>
          <p:cNvPicPr>
            <a:picLocks noChangeAspect="1"/>
          </p:cNvPicPr>
          <p:nvPr/>
        </p:nvPicPr>
        <p:blipFill>
          <a:blip r:embed="rId2"/>
          <a:stretch>
            <a:fillRect/>
          </a:stretch>
        </p:blipFill>
        <p:spPr>
          <a:xfrm>
            <a:off x="6622601" y="1235227"/>
            <a:ext cx="2017481" cy="2673046"/>
          </a:xfrm>
          <a:prstGeom prst="rect">
            <a:avLst/>
          </a:prstGeom>
        </p:spPr>
      </p:pic>
      <p:sp>
        <p:nvSpPr>
          <p:cNvPr id="7" name="TextBox 6" descr="n26 fb Tran Phu">
            <a:extLst>
              <a:ext uri="{FF2B5EF4-FFF2-40B4-BE49-F238E27FC236}">
                <a16:creationId xmlns:a16="http://schemas.microsoft.com/office/drawing/2014/main" id="{F24A6D0A-48CB-AAAF-5313-280CF34EEAD2}"/>
              </a:ext>
            </a:extLst>
          </p:cNvPr>
          <p:cNvSpPr txBox="1"/>
          <p:nvPr/>
        </p:nvSpPr>
        <p:spPr>
          <a:xfrm>
            <a:off x="3155740" y="1172713"/>
            <a:ext cx="3346647" cy="1938992"/>
          </a:xfrm>
          <a:prstGeom prst="rect">
            <a:avLst/>
          </a:prstGeom>
          <a:noFill/>
        </p:spPr>
        <p:txBody>
          <a:bodyPr wrap="square" rtlCol="0">
            <a:spAutoFit/>
          </a:bodyPr>
          <a:lstStyle/>
          <a:p>
            <a:pPr algn="just"/>
            <a:r>
              <a:rPr lang="vi-VN" sz="2000" b="1" dirty="0">
                <a:solidFill>
                  <a:schemeClr val="tx1"/>
                </a:solidFill>
                <a:latin typeface="+mn-lt"/>
                <a:ea typeface="Cambria" panose="02040503050406030204" pitchFamily="18" charset="0"/>
              </a:rPr>
              <a:t>  </a:t>
            </a:r>
            <a:r>
              <a:rPr lang="en-US" sz="2000" b="1" dirty="0" err="1">
                <a:solidFill>
                  <a:schemeClr val="tx1"/>
                </a:solidFill>
                <a:latin typeface="+mn-lt"/>
                <a:ea typeface="Cambria" panose="02040503050406030204" pitchFamily="18" charset="0"/>
              </a:rPr>
              <a:t>Câu</a:t>
            </a:r>
            <a:r>
              <a:rPr lang="en-US" sz="2000" b="1" dirty="0">
                <a:solidFill>
                  <a:schemeClr val="tx1"/>
                </a:solidFill>
                <a:latin typeface="+mn-lt"/>
                <a:ea typeface="Cambria" panose="02040503050406030204" pitchFamily="18" charset="0"/>
              </a:rPr>
              <a:t> 2:</a:t>
            </a:r>
          </a:p>
          <a:p>
            <a:pPr algn="just"/>
            <a:r>
              <a:rPr lang="en-US" sz="2000" dirty="0">
                <a:solidFill>
                  <a:schemeClr val="tx1"/>
                </a:solidFill>
                <a:latin typeface="+mn-lt"/>
                <a:ea typeface="Cambria" panose="02040503050406030204" pitchFamily="18" charset="0"/>
              </a:rPr>
              <a:t>+ N</a:t>
            </a:r>
            <a:r>
              <a:rPr lang="vi-VN" sz="2000" dirty="0">
                <a:solidFill>
                  <a:schemeClr val="tx1"/>
                </a:solidFill>
                <a:latin typeface="+mn-lt"/>
                <a:ea typeface="Cambria" panose="02040503050406030204" pitchFamily="18" charset="0"/>
              </a:rPr>
              <a:t>gược lại vào ban đêm không có ánh sáng mặt trời, mặt đất nguội đi nhanh hơn nên dòng khí chuyển động ngược lại ra biển.</a:t>
            </a:r>
            <a:endParaRPr lang="en-US" sz="2000" dirty="0">
              <a:solidFill>
                <a:schemeClr val="tx1"/>
              </a:solidFill>
              <a:latin typeface="+mn-lt"/>
              <a:ea typeface="Cambria" panose="02040503050406030204" pitchFamily="18" charset="0"/>
            </a:endParaRPr>
          </a:p>
        </p:txBody>
      </p:sp>
    </p:spTree>
    <p:extLst>
      <p:ext uri="{BB962C8B-B14F-4D97-AF65-F5344CB8AC3E}">
        <p14:creationId xmlns:p14="http://schemas.microsoft.com/office/powerpoint/2010/main" val="34066110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53" descr="n26 fb Tran Phu"/>
          <p:cNvSpPr txBox="1">
            <a:spLocks noGrp="1"/>
          </p:cNvSpPr>
          <p:nvPr>
            <p:ph type="title"/>
          </p:nvPr>
        </p:nvSpPr>
        <p:spPr>
          <a:xfrm>
            <a:off x="2933943" y="2657153"/>
            <a:ext cx="6841990" cy="1756128"/>
          </a:xfrm>
          <a:prstGeom prst="rect">
            <a:avLst/>
          </a:prstGeom>
        </p:spPr>
        <p:txBody>
          <a:bodyPr spcFirstLastPara="1" wrap="square" lIns="91425" tIns="91425" rIns="91425" bIns="91425" anchor="ctr" anchorCtr="0">
            <a:noAutofit/>
          </a:bodyPr>
          <a:lstStyle/>
          <a:p>
            <a:pPr algn="ctr">
              <a:buSzPts val="1100"/>
            </a:pPr>
            <a:r>
              <a:rPr lang="vi-VN" sz="5000" b="1" dirty="0"/>
              <a:t>THỰC HÀNH ĐO NHIỆT DUNG RIÊNG CỦA NƯỚC</a:t>
            </a:r>
            <a:endParaRPr sz="5000" b="1" dirty="0">
              <a:latin typeface="Cambria" panose="02040503050406030204" pitchFamily="18" charset="0"/>
              <a:ea typeface="Cambria" panose="02040503050406030204" pitchFamily="18" charset="0"/>
            </a:endParaRPr>
          </a:p>
        </p:txBody>
      </p:sp>
      <p:sp>
        <p:nvSpPr>
          <p:cNvPr id="2190" name="Google Shape;2190;p53" descr="n26 fb Tran Phu"/>
          <p:cNvSpPr txBox="1">
            <a:spLocks noGrp="1"/>
          </p:cNvSpPr>
          <p:nvPr>
            <p:ph type="title" idx="2"/>
          </p:nvPr>
        </p:nvSpPr>
        <p:spPr>
          <a:xfrm>
            <a:off x="5673867" y="887831"/>
            <a:ext cx="1255800" cy="114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II</a:t>
            </a:r>
            <a:endParaRPr dirty="0">
              <a:latin typeface="Cambria" panose="02040503050406030204" pitchFamily="18" charset="0"/>
              <a:ea typeface="Cambria" panose="02040503050406030204" pitchFamily="18" charset="0"/>
            </a:endParaRPr>
          </a:p>
        </p:txBody>
      </p:sp>
      <p:grpSp>
        <p:nvGrpSpPr>
          <p:cNvPr id="2192" name="Google Shape;2192;p53" descr="n26 fb Tran Phu"/>
          <p:cNvGrpSpPr/>
          <p:nvPr/>
        </p:nvGrpSpPr>
        <p:grpSpPr>
          <a:xfrm>
            <a:off x="5260866" y="942493"/>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descr="n26 fb Tran Phu"/>
          <p:cNvGrpSpPr/>
          <p:nvPr/>
        </p:nvGrpSpPr>
        <p:grpSpPr>
          <a:xfrm>
            <a:off x="9184858" y="3213894"/>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descr="n26 fb Tran Phu"/>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325165C0-EEA7-D705-4604-5D4D20EB3A63}"/>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60AD0191-B004-32F0-A05A-73834FF044D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E176996-FAA6-5B1D-F9E5-3CED49F78950}"/>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D088D096-0A48-5E56-FE21-CCA81B0948E2}"/>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6158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10" name="Subtitle 2" descr="n26 fb Tran Phu">
                <a:extLst>
                  <a:ext uri="{FF2B5EF4-FFF2-40B4-BE49-F238E27FC236}">
                    <a16:creationId xmlns:a16="http://schemas.microsoft.com/office/drawing/2014/main" id="{46C67B73-8832-6647-40E4-FBD7B9CCF48D}"/>
                  </a:ext>
                </a:extLst>
              </p:cNvPr>
              <p:cNvSpPr txBox="1">
                <a:spLocks/>
              </p:cNvSpPr>
              <p:nvPr/>
            </p:nvSpPr>
            <p:spPr>
              <a:xfrm>
                <a:off x="3132850" y="1354207"/>
                <a:ext cx="5815136" cy="32096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07000"/>
                  </a:lnSpc>
                </a:pPr>
                <a:r>
                  <a:rPr lang="en-US" sz="2000" b="1" dirty="0">
                    <a:solidFill>
                      <a:srgbClr val="7030A0"/>
                    </a:solidFill>
                    <a:latin typeface="+mj-lt"/>
                    <a:ea typeface="Calibri" panose="020F0502020204030204" pitchFamily="34" charset="0"/>
                  </a:rPr>
                  <a:t>PHIẾU HỌC TẬP SỐ 3</a:t>
                </a:r>
              </a:p>
              <a:p>
                <a:pPr algn="just">
                  <a:lnSpc>
                    <a:spcPct val="107000"/>
                  </a:lnSpc>
                </a:pPr>
                <a:r>
                  <a:rPr lang="en-US" sz="2000" b="1" dirty="0">
                    <a:solidFill>
                      <a:schemeClr val="tx1"/>
                    </a:solidFill>
                    <a:latin typeface="+mj-lt"/>
                    <a:ea typeface="Calibri" panose="020F0502020204030204" pitchFamily="34" charset="0"/>
                  </a:rPr>
                  <a:t>Câu 1:</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Từ</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hệ</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thức</a:t>
                </a:r>
                <a:r>
                  <a:rPr lang="en-US" sz="2000" dirty="0">
                    <a:solidFill>
                      <a:schemeClr val="tx1"/>
                    </a:solidFill>
                    <a:latin typeface="+mj-lt"/>
                    <a:ea typeface="Calibri" panose="020F0502020204030204" pitchFamily="34" charset="0"/>
                  </a:rPr>
                  <a:t> </a:t>
                </a:r>
                <a14:m>
                  <m:oMath xmlns:m="http://schemas.openxmlformats.org/officeDocument/2006/math">
                    <m:r>
                      <a:rPr lang="en-US" sz="2000" i="1">
                        <a:solidFill>
                          <a:schemeClr val="tx1"/>
                        </a:solidFill>
                        <a:latin typeface="+mj-lt"/>
                        <a:ea typeface="Calibri" panose="020F0502020204030204" pitchFamily="34" charset="0"/>
                      </a:rPr>
                      <m:t>𝑄</m:t>
                    </m:r>
                    <m:r>
                      <a:rPr lang="en-US" sz="2000" i="1">
                        <a:solidFill>
                          <a:schemeClr val="tx1"/>
                        </a:solidFill>
                        <a:latin typeface="+mj-lt"/>
                        <a:ea typeface="Calibri" panose="020F0502020204030204" pitchFamily="34" charset="0"/>
                      </a:rPr>
                      <m:t>=</m:t>
                    </m:r>
                    <m:r>
                      <a:rPr lang="en-US" sz="2000" i="1">
                        <a:solidFill>
                          <a:schemeClr val="tx1"/>
                        </a:solidFill>
                        <a:latin typeface="+mj-lt"/>
                        <a:ea typeface="Calibri" panose="020F0502020204030204" pitchFamily="34" charset="0"/>
                      </a:rPr>
                      <m:t>𝑚𝑐</m:t>
                    </m:r>
                    <m:r>
                      <a:rPr lang="en-US" sz="2000">
                        <a:solidFill>
                          <a:schemeClr val="tx1"/>
                        </a:solidFill>
                        <a:latin typeface="+mj-lt"/>
                        <a:ea typeface="Calibri" panose="020F0502020204030204" pitchFamily="34" charset="0"/>
                      </a:rPr>
                      <m:t>∆</m:t>
                    </m:r>
                    <m:r>
                      <m:rPr>
                        <m:sty m:val="p"/>
                      </m:rPr>
                      <a:rPr lang="en-US" sz="2000">
                        <a:solidFill>
                          <a:schemeClr val="tx1"/>
                        </a:solidFill>
                        <a:latin typeface="+mj-lt"/>
                        <a:ea typeface="Calibri" panose="020F0502020204030204" pitchFamily="34" charset="0"/>
                      </a:rPr>
                      <m:t>T</m:t>
                    </m:r>
                  </m:oMath>
                </a14:m>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cho</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biết</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cần</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đo</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đại</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lượng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nào</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để</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xác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định</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nhiệt</a:t>
                </a:r>
                <a:r>
                  <a:rPr lang="en-US" sz="2000" dirty="0">
                    <a:solidFill>
                      <a:schemeClr val="tx1"/>
                    </a:solidFill>
                    <a:latin typeface="+mj-lt"/>
                    <a:ea typeface="Calibri" panose="020F0502020204030204" pitchFamily="34" charset="0"/>
                  </a:rPr>
                  <a:t> dung </a:t>
                </a:r>
                <a:r>
                  <a:rPr lang="en-US" sz="2000" dirty="0" err="1">
                    <a:solidFill>
                      <a:schemeClr val="tx1"/>
                    </a:solidFill>
                    <a:latin typeface="+mj-lt"/>
                    <a:ea typeface="Calibri" panose="020F0502020204030204" pitchFamily="34" charset="0"/>
                  </a:rPr>
                  <a:t>riêng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của</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nước</a:t>
                </a:r>
                <a:r>
                  <a:rPr lang="en-US" sz="2000" dirty="0">
                    <a:solidFill>
                      <a:schemeClr val="tx1"/>
                    </a:solidFill>
                    <a:latin typeface="+mj-lt"/>
                    <a:ea typeface="Calibri" panose="020F0502020204030204" pitchFamily="34" charset="0"/>
                  </a:rPr>
                  <a:t>?</a:t>
                </a:r>
                <a:endParaRPr lang="en-US" sz="2000" dirty="0">
                  <a:solidFill>
                    <a:schemeClr val="tx1"/>
                  </a:solidFill>
                  <a:latin typeface="+mj-lt"/>
                  <a:ea typeface="Times New Roman" panose="02020603050405020304" pitchFamily="18" charset="0"/>
                </a:endParaRPr>
              </a:p>
              <a:p>
                <a:pPr algn="just">
                  <a:lnSpc>
                    <a:spcPct val="107000"/>
                  </a:lnSpc>
                </a:pPr>
                <a:r>
                  <a:rPr lang="en-US" sz="2000" b="1" dirty="0" err="1">
                    <a:solidFill>
                      <a:schemeClr val="tx1"/>
                    </a:solidFill>
                    <a:latin typeface="+mj-lt"/>
                    <a:ea typeface="Calibri" panose="020F0502020204030204" pitchFamily="34" charset="0"/>
                  </a:rPr>
                  <a:t>Câu</a:t>
                </a:r>
                <a:r>
                  <a:rPr lang="en-US" sz="2000" b="1" dirty="0">
                    <a:solidFill>
                      <a:schemeClr val="tx1"/>
                    </a:solidFill>
                    <a:latin typeface="+mj-lt"/>
                    <a:ea typeface="Calibri" panose="020F0502020204030204" pitchFamily="34" charset="0"/>
                  </a:rPr>
                  <a:t> 2: </a:t>
                </a:r>
                <a:r>
                  <a:rPr lang="en-US" sz="2000" dirty="0" err="1">
                    <a:solidFill>
                      <a:schemeClr val="tx1"/>
                    </a:solidFill>
                    <a:latin typeface="+mj-lt"/>
                    <a:ea typeface="Calibri" panose="020F0502020204030204" pitchFamily="34" charset="0"/>
                  </a:rPr>
                  <a:t>Nhiệt</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lượng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mà</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nước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trong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bình</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nhiệt</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lượng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kế</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thu</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được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lấy</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từ</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đâu</a:t>
                </a:r>
                <a:r>
                  <a:rPr lang="en-US" sz="2000" dirty="0">
                    <a:solidFill>
                      <a:schemeClr val="tx1"/>
                    </a:solidFill>
                    <a:latin typeface="+mj-lt"/>
                    <a:ea typeface="Calibri" panose="020F0502020204030204" pitchFamily="34" charset="0"/>
                  </a:rPr>
                  <a:t>?</a:t>
                </a:r>
                <a:endParaRPr lang="en-US" sz="2000" dirty="0">
                  <a:solidFill>
                    <a:schemeClr val="tx1"/>
                  </a:solidFill>
                  <a:latin typeface="+mj-lt"/>
                  <a:ea typeface="Times New Roman" panose="02020603050405020304" pitchFamily="18" charset="0"/>
                </a:endParaRPr>
              </a:p>
              <a:p>
                <a:pPr algn="just">
                  <a:lnSpc>
                    <a:spcPct val="107000"/>
                  </a:lnSpc>
                </a:pPr>
                <a:r>
                  <a:rPr lang="en-US" sz="2000" b="1" dirty="0" err="1">
                    <a:solidFill>
                      <a:schemeClr val="tx1"/>
                    </a:solidFill>
                    <a:latin typeface="+mj-lt"/>
                    <a:ea typeface="Calibri" panose="020F0502020204030204" pitchFamily="34" charset="0"/>
                  </a:rPr>
                  <a:t>Câu</a:t>
                </a:r>
                <a:r>
                  <a:rPr lang="en-US" sz="2000" b="1" dirty="0">
                    <a:solidFill>
                      <a:schemeClr val="tx1"/>
                    </a:solidFill>
                    <a:latin typeface="+mj-lt"/>
                    <a:ea typeface="Calibri" panose="020F0502020204030204" pitchFamily="34" charset="0"/>
                  </a:rPr>
                  <a:t> 3: </a:t>
                </a:r>
                <a:r>
                  <a:rPr lang="en-US" sz="2000" dirty="0" err="1">
                    <a:solidFill>
                      <a:schemeClr val="tx1"/>
                    </a:solidFill>
                    <a:latin typeface="+mj-lt"/>
                    <a:ea typeface="Calibri" panose="020F0502020204030204" pitchFamily="34" charset="0"/>
                  </a:rPr>
                  <a:t>Xác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định</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nhiệt</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lượng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mà</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nước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thu</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được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bằng</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cách</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nào</a:t>
                </a:r>
                <a:r>
                  <a:rPr lang="en-US" sz="2000" dirty="0">
                    <a:solidFill>
                      <a:schemeClr val="tx1"/>
                    </a:solidFill>
                    <a:latin typeface="+mj-lt"/>
                    <a:ea typeface="Calibri" panose="020F0502020204030204" pitchFamily="34" charset="0"/>
                  </a:rPr>
                  <a:t>?</a:t>
                </a:r>
                <a:endParaRPr lang="en-US" sz="2000" dirty="0">
                  <a:solidFill>
                    <a:schemeClr val="tx1"/>
                  </a:solidFill>
                  <a:latin typeface="+mj-lt"/>
                  <a:ea typeface="Times New Roman" panose="02020603050405020304" pitchFamily="18" charset="0"/>
                </a:endParaRPr>
              </a:p>
              <a:p>
                <a:pPr algn="just">
                  <a:lnSpc>
                    <a:spcPct val="107000"/>
                  </a:lnSpc>
                </a:pPr>
                <a:r>
                  <a:rPr lang="en-US" sz="2000" b="1" dirty="0" err="1">
                    <a:solidFill>
                      <a:schemeClr val="tx1"/>
                    </a:solidFill>
                    <a:latin typeface="+mj-lt"/>
                    <a:ea typeface="Calibri" panose="020F0502020204030204" pitchFamily="34" charset="0"/>
                  </a:rPr>
                  <a:t>Câu</a:t>
                </a:r>
                <a:r>
                  <a:rPr lang="en-US" sz="2000" b="1" dirty="0">
                    <a:solidFill>
                      <a:schemeClr val="tx1"/>
                    </a:solidFill>
                    <a:latin typeface="+mj-lt"/>
                    <a:ea typeface="Calibri" panose="020F0502020204030204" pitchFamily="34" charset="0"/>
                  </a:rPr>
                  <a:t> 4: </a:t>
                </a:r>
                <a:r>
                  <a:rPr lang="en-US" sz="2000" dirty="0" err="1">
                    <a:solidFill>
                      <a:schemeClr val="tx1"/>
                    </a:solidFill>
                    <a:latin typeface="+mj-lt"/>
                    <a:ea typeface="Calibri" panose="020F0502020204030204" pitchFamily="34" charset="0"/>
                  </a:rPr>
                  <a:t>Mô</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tả</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các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bước</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tiến</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hành</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thí</a:t>
                </a:r>
                <a:r>
                  <a:rPr lang="en-US" sz="2000" dirty="0">
                    <a:solidFill>
                      <a:schemeClr val="tx1"/>
                    </a:solidFill>
                    <a:latin typeface="+mj-lt"/>
                    <a:ea typeface="Calibri" panose="020F0502020204030204" pitchFamily="34" charset="0"/>
                  </a:rPr>
                  <a:t> </a:t>
                </a:r>
                <a:r>
                  <a:rPr lang="en-US" sz="2000" dirty="0" err="1">
                    <a:solidFill>
                      <a:schemeClr val="tx1"/>
                    </a:solidFill>
                    <a:latin typeface="+mj-lt"/>
                    <a:ea typeface="Calibri" panose="020F0502020204030204" pitchFamily="34" charset="0"/>
                  </a:rPr>
                  <a:t>nghiệm</a:t>
                </a:r>
                <a:r>
                  <a:rPr lang="en-US" sz="2000" dirty="0">
                    <a:solidFill>
                      <a:schemeClr val="tx1"/>
                    </a:solidFill>
                    <a:latin typeface="+mj-lt"/>
                    <a:ea typeface="Calibri" panose="020F0502020204030204" pitchFamily="34" charset="0"/>
                  </a:rPr>
                  <a:t>?</a:t>
                </a:r>
                <a:endParaRPr lang="en-US" sz="2000" dirty="0">
                  <a:solidFill>
                    <a:schemeClr val="tx1"/>
                  </a:solidFill>
                  <a:latin typeface="+mj-lt"/>
                  <a:ea typeface="Times New Roman" panose="02020603050405020304" pitchFamily="18" charset="0"/>
                </a:endParaRPr>
              </a:p>
            </p:txBody>
          </p:sp>
        </mc:Choice>
        <mc:Fallback>
          <p:sp>
            <p:nvSpPr>
              <p:cNvPr id="10" name="Subtitle 2" descr="n26 fb Tran Phu">
                <a:extLst>
                  <a:ext uri="{FF2B5EF4-FFF2-40B4-BE49-F238E27FC236}">
                    <a16:creationId xmlns:a16="http://schemas.microsoft.com/office/drawing/2014/main" id="{46C67B73-8832-6647-40E4-FBD7B9CCF48D}"/>
                  </a:ext>
                </a:extLst>
              </p:cNvPr>
              <p:cNvSpPr txBox="1">
                <a:spLocks noRot="1" noChangeAspect="1" noMove="1" noResize="1" noEditPoints="1" noAdjustHandles="1" noChangeArrowheads="1" noChangeShapeType="1" noTextEdit="1"/>
              </p:cNvSpPr>
              <p:nvPr/>
            </p:nvSpPr>
            <p:spPr>
              <a:xfrm>
                <a:off x="3132850" y="1354207"/>
                <a:ext cx="5815136" cy="3209629"/>
              </a:xfrm>
              <a:prstGeom prst="rect">
                <a:avLst/>
              </a:prstGeom>
              <a:blipFill>
                <a:blip r:embed="rId2"/>
                <a:stretch>
                  <a:fillRect l="-1153" t="-949" r="-104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7C43DB3C-1BE7-7407-D4B6-18149A7FCB67}"/>
              </a:ext>
            </a:extLst>
          </p:cNvPr>
          <p:cNvPicPr>
            <a:picLocks noChangeAspect="1"/>
          </p:cNvPicPr>
          <p:nvPr/>
        </p:nvPicPr>
        <p:blipFill>
          <a:blip r:embed="rId3"/>
          <a:stretch>
            <a:fillRect/>
          </a:stretch>
        </p:blipFill>
        <p:spPr>
          <a:xfrm>
            <a:off x="4308592" y="589189"/>
            <a:ext cx="3182388" cy="627942"/>
          </a:xfrm>
          <a:prstGeom prst="rect">
            <a:avLst/>
          </a:prstGeom>
        </p:spPr>
      </p:pic>
    </p:spTree>
    <p:extLst>
      <p:ext uri="{BB962C8B-B14F-4D97-AF65-F5344CB8AC3E}">
        <p14:creationId xmlns:p14="http://schemas.microsoft.com/office/powerpoint/2010/main" val="239692972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3" name="Subtitle 4" descr="n26 fb Tran Phu">
                <a:extLst>
                  <a:ext uri="{FF2B5EF4-FFF2-40B4-BE49-F238E27FC236}">
                    <a16:creationId xmlns:a16="http://schemas.microsoft.com/office/drawing/2014/main" id="{F014E2A1-75F4-ECFB-9FDB-6833F90EB1B6}"/>
                  </a:ext>
                </a:extLst>
              </p:cNvPr>
              <p:cNvSpPr txBox="1">
                <a:spLocks/>
              </p:cNvSpPr>
              <p:nvPr/>
            </p:nvSpPr>
            <p:spPr>
              <a:xfrm>
                <a:off x="3200401" y="723371"/>
                <a:ext cx="5596937" cy="41034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lnSpc>
                    <a:spcPct val="107000"/>
                  </a:lnSpc>
                  <a:buFont typeface="Delius Swash Caps"/>
                  <a:buNone/>
                </a:pPr>
                <a:r>
                  <a:rPr lang="en-US" sz="2000" b="1" u="sng" dirty="0">
                    <a:solidFill>
                      <a:schemeClr val="bg2">
                        <a:lumMod val="75000"/>
                      </a:schemeClr>
                    </a:solidFill>
                    <a:latin typeface="+mj-lt"/>
                    <a:ea typeface="Times New Roman" panose="02020603050405020304" pitchFamily="18" charset="0"/>
                  </a:rPr>
                  <a:t>Câu 1:</a:t>
                </a:r>
                <a:r>
                  <a:rPr lang="en-US" sz="2000" b="1" i="1" dirty="0">
                    <a:solidFill>
                      <a:schemeClr val="bg2">
                        <a:lumMod val="75000"/>
                      </a:schemeClr>
                    </a:solidFill>
                    <a:latin typeface="+mj-lt"/>
                    <a:ea typeface="Times New Roman" panose="02020603050405020304" pitchFamily="18" charset="0"/>
                  </a:rPr>
                  <a:t> </a:t>
                </a:r>
                <a:r>
                  <a:rPr lang="en-US" sz="2000" dirty="0" err="1">
                    <a:solidFill>
                      <a:schemeClr val="bg2">
                        <a:lumMod val="75000"/>
                      </a:schemeClr>
                    </a:solidFill>
                    <a:latin typeface="+mj-lt"/>
                    <a:ea typeface="Calibri" panose="020F0502020204030204" pitchFamily="34" charset="0"/>
                  </a:rPr>
                  <a:t>Từ</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hệ</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thức</a:t>
                </a:r>
                <a:r>
                  <a:rPr lang="en-US" sz="2000" dirty="0">
                    <a:solidFill>
                      <a:schemeClr val="bg2">
                        <a:lumMod val="75000"/>
                      </a:schemeClr>
                    </a:solidFill>
                    <a:latin typeface="+mj-lt"/>
                    <a:ea typeface="Calibri" panose="020F0502020204030204" pitchFamily="34" charset="0"/>
                  </a:rPr>
                  <a:t> </a:t>
                </a:r>
                <a14:m>
                  <m:oMath xmlns:m="http://schemas.openxmlformats.org/officeDocument/2006/math">
                    <m:r>
                      <a:rPr lang="en-US" sz="2000" i="1">
                        <a:solidFill>
                          <a:schemeClr val="bg2">
                            <a:lumMod val="75000"/>
                          </a:schemeClr>
                        </a:solidFill>
                        <a:latin typeface="+mj-lt"/>
                        <a:ea typeface="Calibri" panose="020F0502020204030204" pitchFamily="34" charset="0"/>
                      </a:rPr>
                      <m:t>𝑄</m:t>
                    </m:r>
                    <m:r>
                      <a:rPr lang="en-US" sz="2000" i="1">
                        <a:solidFill>
                          <a:schemeClr val="bg2">
                            <a:lumMod val="75000"/>
                          </a:schemeClr>
                        </a:solidFill>
                        <a:latin typeface="+mj-lt"/>
                        <a:ea typeface="Calibri" panose="020F0502020204030204" pitchFamily="34" charset="0"/>
                      </a:rPr>
                      <m:t>=</m:t>
                    </m:r>
                    <m:r>
                      <a:rPr lang="en-US" sz="2000" i="1">
                        <a:solidFill>
                          <a:schemeClr val="bg2">
                            <a:lumMod val="75000"/>
                          </a:schemeClr>
                        </a:solidFill>
                        <a:latin typeface="+mj-lt"/>
                        <a:ea typeface="Calibri" panose="020F0502020204030204" pitchFamily="34" charset="0"/>
                      </a:rPr>
                      <m:t>𝑚𝑐</m:t>
                    </m:r>
                    <m:r>
                      <a:rPr lang="en-US" sz="2000">
                        <a:solidFill>
                          <a:schemeClr val="bg2">
                            <a:lumMod val="75000"/>
                          </a:schemeClr>
                        </a:solidFill>
                        <a:latin typeface="+mj-lt"/>
                        <a:ea typeface="Calibri" panose="020F0502020204030204" pitchFamily="34" charset="0"/>
                      </a:rPr>
                      <m:t>∆</m:t>
                    </m:r>
                    <m:r>
                      <m:rPr>
                        <m:sty m:val="p"/>
                      </m:rPr>
                      <a:rPr lang="en-US" sz="2000">
                        <a:solidFill>
                          <a:schemeClr val="bg2">
                            <a:lumMod val="75000"/>
                          </a:schemeClr>
                        </a:solidFill>
                        <a:latin typeface="+mj-lt"/>
                        <a:ea typeface="Calibri" panose="020F0502020204030204" pitchFamily="34" charset="0"/>
                      </a:rPr>
                      <m:t>T</m:t>
                    </m:r>
                  </m:oMath>
                </a14:m>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cho</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biết</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cần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đo</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đại</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lượng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xác</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định</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nhiệt</a:t>
                </a:r>
                <a:r>
                  <a:rPr lang="en-US" sz="2000" dirty="0">
                    <a:solidFill>
                      <a:schemeClr val="bg2">
                        <a:lumMod val="75000"/>
                      </a:schemeClr>
                    </a:solidFill>
                    <a:latin typeface="+mj-lt"/>
                    <a:ea typeface="Calibri" panose="020F0502020204030204" pitchFamily="34" charset="0"/>
                  </a:rPr>
                  <a:t> dung </a:t>
                </a:r>
                <a:r>
                  <a:rPr lang="en-US" sz="2000" dirty="0" err="1">
                    <a:solidFill>
                      <a:schemeClr val="bg2">
                        <a:lumMod val="75000"/>
                      </a:schemeClr>
                    </a:solidFill>
                    <a:latin typeface="+mj-lt"/>
                    <a:ea typeface="Calibri" panose="020F0502020204030204" pitchFamily="34" charset="0"/>
                  </a:rPr>
                  <a:t>riêng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của</a:t>
                </a:r>
                <a:r>
                  <a:rPr lang="en-US" sz="2000" dirty="0">
                    <a:solidFill>
                      <a:schemeClr val="bg2">
                        <a:lumMod val="75000"/>
                      </a:schemeClr>
                    </a:solidFill>
                    <a:latin typeface="+mj-lt"/>
                    <a:ea typeface="Calibri" panose="020F0502020204030204" pitchFamily="34" charset="0"/>
                  </a:rPr>
                  <a:t> </a:t>
                </a:r>
                <a:r>
                  <a:rPr lang="en-US" sz="2000" err="1">
                    <a:solidFill>
                      <a:schemeClr val="bg2">
                        <a:lumMod val="75000"/>
                      </a:schemeClr>
                    </a:solidFill>
                    <a:latin typeface="+mj-lt"/>
                    <a:ea typeface="Calibri" panose="020F0502020204030204" pitchFamily="34" charset="0"/>
                  </a:rPr>
                  <a:t>nước</a:t>
                </a:r>
                <a:r>
                  <a:rPr lang="en-US" sz="2000">
                    <a:solidFill>
                      <a:schemeClr val="bg2">
                        <a:lumMod val="75000"/>
                      </a:schemeClr>
                    </a:solidFill>
                    <a:latin typeface="+mj-lt"/>
                    <a:ea typeface="Calibri" panose="020F0502020204030204" pitchFamily="34" charset="0"/>
                  </a:rPr>
                  <a:t>:</a:t>
                </a:r>
              </a:p>
              <a:p>
                <a:pPr marL="0" indent="0" algn="just">
                  <a:lnSpc>
                    <a:spcPct val="107000"/>
                  </a:lnSpc>
                  <a:buFont typeface="Delius Swash Caps"/>
                  <a:buNone/>
                </a:pPr>
                <a:endParaRPr lang="en-US" sz="2000" dirty="0">
                  <a:solidFill>
                    <a:schemeClr val="bg2">
                      <a:lumMod val="75000"/>
                    </a:schemeClr>
                  </a:solidFill>
                  <a:latin typeface="+mj-lt"/>
                  <a:ea typeface="Calibri" panose="020F0502020204030204" pitchFamily="34" charset="0"/>
                </a:endParaRPr>
              </a:p>
              <a:p>
                <a:pPr marL="342900" indent="-342900" algn="just">
                  <a:lnSpc>
                    <a:spcPct val="107000"/>
                  </a:lnSpc>
                  <a:buFont typeface="Wingdings" panose="05000000000000000000" pitchFamily="2" charset="2"/>
                  <a:buChar char="q"/>
                </a:pPr>
                <a:r>
                  <a:rPr lang="en-US" sz="2000">
                    <a:solidFill>
                      <a:schemeClr val="bg2">
                        <a:lumMod val="75000"/>
                      </a:schemeClr>
                    </a:solidFill>
                    <a:latin typeface="+mj-lt"/>
                    <a:ea typeface="Calibri" panose="020F0502020204030204" pitchFamily="34" charset="0"/>
                  </a:rPr>
                  <a:t>Nhiệt </a:t>
                </a:r>
                <a:r>
                  <a:rPr lang="en-US" sz="2000" dirty="0" err="1">
                    <a:solidFill>
                      <a:schemeClr val="bg2">
                        <a:lumMod val="75000"/>
                      </a:schemeClr>
                    </a:solidFill>
                    <a:latin typeface="+mj-lt"/>
                    <a:ea typeface="Calibri" panose="020F0502020204030204" pitchFamily="34" charset="0"/>
                  </a:rPr>
                  <a:t>độ</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trước</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khi</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đun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và</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sau</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khi</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đun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để</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biết</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được</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độ</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tăng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nhiệt</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độ</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của</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nước</a:t>
                </a:r>
                <a:r>
                  <a:rPr lang="en-US" sz="2000" dirty="0">
                    <a:solidFill>
                      <a:schemeClr val="bg2">
                        <a:lumMod val="75000"/>
                      </a:schemeClr>
                    </a:solidFill>
                    <a:latin typeface="+mj-lt"/>
                    <a:ea typeface="Calibri" panose="020F0502020204030204" pitchFamily="34" charset="0"/>
                  </a:rPr>
                  <a:t>.</a:t>
                </a:r>
                <a:endParaRPr lang="en-US" sz="2000" dirty="0">
                  <a:solidFill>
                    <a:schemeClr val="bg2">
                      <a:lumMod val="75000"/>
                    </a:schemeClr>
                  </a:solidFill>
                  <a:latin typeface="+mj-lt"/>
                  <a:ea typeface="Times New Roman" panose="02020603050405020304" pitchFamily="18" charset="0"/>
                </a:endParaRPr>
              </a:p>
              <a:p>
                <a:pPr marL="342900" indent="-342900" algn="just">
                  <a:lnSpc>
                    <a:spcPct val="107000"/>
                  </a:lnSpc>
                  <a:buFont typeface="Wingdings" panose="05000000000000000000" pitchFamily="2" charset="2"/>
                  <a:buChar char="q"/>
                </a:pPr>
                <a:r>
                  <a:rPr lang="en-US" sz="2000">
                    <a:solidFill>
                      <a:schemeClr val="bg2">
                        <a:lumMod val="75000"/>
                      </a:schemeClr>
                    </a:solidFill>
                    <a:latin typeface="+mj-lt"/>
                    <a:ea typeface="Calibri" panose="020F0502020204030204" pitchFamily="34" charset="0"/>
                  </a:rPr>
                  <a:t>Thời </a:t>
                </a:r>
                <a:r>
                  <a:rPr lang="en-US" sz="2000" dirty="0" err="1">
                    <a:solidFill>
                      <a:schemeClr val="bg2">
                        <a:lumMod val="75000"/>
                      </a:schemeClr>
                    </a:solidFill>
                    <a:latin typeface="+mj-lt"/>
                    <a:ea typeface="Calibri" panose="020F0502020204030204" pitchFamily="34" charset="0"/>
                  </a:rPr>
                  <a:t>gian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đun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công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suất</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của</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nguồn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điện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để</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gián</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tiếp</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xác</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định</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nhiệt</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lượng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của</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nước</a:t>
                </a:r>
                <a:r>
                  <a:rPr lang="en-US" sz="2000" dirty="0">
                    <a:solidFill>
                      <a:schemeClr val="bg2">
                        <a:lumMod val="75000"/>
                      </a:schemeClr>
                    </a:solidFill>
                    <a:latin typeface="+mj-lt"/>
                    <a:ea typeface="Calibri" panose="020F0502020204030204" pitchFamily="34" charset="0"/>
                  </a:rPr>
                  <a:t>).</a:t>
                </a:r>
                <a:endParaRPr lang="en-US" sz="2000" dirty="0">
                  <a:solidFill>
                    <a:schemeClr val="bg2">
                      <a:lumMod val="75000"/>
                    </a:schemeClr>
                  </a:solidFill>
                  <a:latin typeface="+mj-lt"/>
                  <a:ea typeface="Times New Roman" panose="02020603050405020304" pitchFamily="18" charset="0"/>
                </a:endParaRPr>
              </a:p>
              <a:p>
                <a:pPr marL="342900" indent="-342900" algn="just">
                  <a:lnSpc>
                    <a:spcPct val="107000"/>
                  </a:lnSpc>
                  <a:buFont typeface="Wingdings" panose="05000000000000000000" pitchFamily="2" charset="2"/>
                  <a:buChar char="q"/>
                </a:pPr>
                <a:r>
                  <a:rPr lang="en-US" sz="2000">
                    <a:solidFill>
                      <a:schemeClr val="bg2">
                        <a:lumMod val="75000"/>
                      </a:schemeClr>
                    </a:solidFill>
                    <a:latin typeface="+mj-lt"/>
                    <a:ea typeface="Calibri" panose="020F0502020204030204" pitchFamily="34" charset="0"/>
                  </a:rPr>
                  <a:t>Đo </a:t>
                </a:r>
                <a:r>
                  <a:rPr lang="en-US" sz="2000" dirty="0" err="1">
                    <a:solidFill>
                      <a:schemeClr val="bg2">
                        <a:lumMod val="75000"/>
                      </a:schemeClr>
                    </a:solidFill>
                    <a:latin typeface="+mj-lt"/>
                    <a:ea typeface="Calibri" panose="020F0502020204030204" pitchFamily="34" charset="0"/>
                  </a:rPr>
                  <a:t>khối</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lượng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nước</a:t>
                </a:r>
                <a:endParaRPr lang="en-US" sz="2000" dirty="0">
                  <a:solidFill>
                    <a:schemeClr val="bg2">
                      <a:lumMod val="75000"/>
                    </a:schemeClr>
                  </a:solidFill>
                  <a:latin typeface="+mj-lt"/>
                  <a:ea typeface="Times New Roman" panose="02020603050405020304" pitchFamily="18" charset="0"/>
                </a:endParaRPr>
              </a:p>
              <a:p>
                <a:pPr marL="342900" indent="-342900" algn="just">
                  <a:lnSpc>
                    <a:spcPct val="107000"/>
                  </a:lnSpc>
                  <a:buFont typeface="Wingdings" panose="05000000000000000000" pitchFamily="2" charset="2"/>
                  <a:buChar char="q"/>
                </a:pPr>
                <a:r>
                  <a:rPr lang="en-US" sz="2000">
                    <a:solidFill>
                      <a:schemeClr val="bg2">
                        <a:lumMod val="75000"/>
                      </a:schemeClr>
                    </a:solidFill>
                    <a:latin typeface="+mj-lt"/>
                    <a:ea typeface="Calibri" panose="020F0502020204030204" pitchFamily="34" charset="0"/>
                  </a:rPr>
                  <a:t>Sử </a:t>
                </a:r>
                <a:r>
                  <a:rPr lang="en-US" sz="2000" dirty="0" err="1">
                    <a:solidFill>
                      <a:schemeClr val="bg2">
                        <a:lumMod val="75000"/>
                      </a:schemeClr>
                    </a:solidFill>
                    <a:latin typeface="+mj-lt"/>
                    <a:ea typeface="Calibri" panose="020F0502020204030204" pitchFamily="34" charset="0"/>
                  </a:rPr>
                  <a:t>dụng</a:t>
                </a:r>
                <a:r>
                  <a:rPr lang="en-US" sz="2000" dirty="0">
                    <a:solidFill>
                      <a:schemeClr val="bg2">
                        <a:lumMod val="75000"/>
                      </a:schemeClr>
                    </a:solidFill>
                    <a:latin typeface="+mj-lt"/>
                    <a:ea typeface="Calibri" panose="020F0502020204030204" pitchFamily="34" charset="0"/>
                  </a:rPr>
                  <a:t> CT: </a:t>
                </a:r>
                <a14:m>
                  <m:oMath xmlns:m="http://schemas.openxmlformats.org/officeDocument/2006/math">
                    <m:r>
                      <a:rPr lang="en-US" sz="2000" i="1">
                        <a:solidFill>
                          <a:schemeClr val="bg2">
                            <a:lumMod val="75000"/>
                          </a:schemeClr>
                        </a:solidFill>
                        <a:latin typeface="+mj-lt"/>
                        <a:ea typeface="Calibri" panose="020F0502020204030204" pitchFamily="34" charset="0"/>
                      </a:rPr>
                      <m:t>𝑐</m:t>
                    </m:r>
                    <m:r>
                      <a:rPr lang="en-US" sz="2000" i="1">
                        <a:solidFill>
                          <a:schemeClr val="bg2">
                            <a:lumMod val="75000"/>
                          </a:schemeClr>
                        </a:solidFill>
                        <a:latin typeface="+mj-lt"/>
                        <a:ea typeface="Calibri" panose="020F0502020204030204" pitchFamily="34" charset="0"/>
                      </a:rPr>
                      <m:t>=</m:t>
                    </m:r>
                    <m:f>
                      <m:fPr>
                        <m:ctrlPr>
                          <a:rPr lang="en-US" sz="2000" i="1">
                            <a:solidFill>
                              <a:schemeClr val="bg2">
                                <a:lumMod val="75000"/>
                              </a:schemeClr>
                            </a:solidFill>
                            <a:latin typeface="+mj-lt"/>
                            <a:ea typeface="Calibri" panose="020F0502020204030204" pitchFamily="34" charset="0"/>
                          </a:rPr>
                        </m:ctrlPr>
                      </m:fPr>
                      <m:num>
                        <m:r>
                          <a:rPr lang="en-US" sz="2000" i="1">
                            <a:solidFill>
                              <a:schemeClr val="bg2">
                                <a:lumMod val="75000"/>
                              </a:schemeClr>
                            </a:solidFill>
                            <a:latin typeface="+mj-lt"/>
                            <a:ea typeface="Calibri" panose="020F0502020204030204" pitchFamily="34" charset="0"/>
                          </a:rPr>
                          <m:t>𝑄</m:t>
                        </m:r>
                      </m:num>
                      <m:den>
                        <m:r>
                          <a:rPr lang="en-US" sz="2000" i="1">
                            <a:solidFill>
                              <a:schemeClr val="bg2">
                                <a:lumMod val="75000"/>
                              </a:schemeClr>
                            </a:solidFill>
                            <a:latin typeface="+mj-lt"/>
                            <a:ea typeface="Calibri" panose="020F0502020204030204" pitchFamily="34" charset="0"/>
                          </a:rPr>
                          <m:t>𝑚</m:t>
                        </m:r>
                        <m:r>
                          <a:rPr lang="en-US" sz="2000" i="1">
                            <a:solidFill>
                              <a:schemeClr val="bg2">
                                <a:lumMod val="75000"/>
                              </a:schemeClr>
                            </a:solidFill>
                            <a:latin typeface="+mj-lt"/>
                            <a:ea typeface="Calibri" panose="020F0502020204030204" pitchFamily="34" charset="0"/>
                          </a:rPr>
                          <m:t>.∆</m:t>
                        </m:r>
                        <m:r>
                          <a:rPr lang="en-US" sz="2000" i="1">
                            <a:solidFill>
                              <a:schemeClr val="bg2">
                                <a:lumMod val="75000"/>
                              </a:schemeClr>
                            </a:solidFill>
                            <a:latin typeface="+mj-lt"/>
                            <a:ea typeface="Calibri" panose="020F0502020204030204" pitchFamily="34" charset="0"/>
                          </a:rPr>
                          <m:t>𝑇</m:t>
                        </m:r>
                      </m:den>
                    </m:f>
                  </m:oMath>
                </a14:m>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để</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xác</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định</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nhiệt</a:t>
                </a:r>
                <a:r>
                  <a:rPr lang="en-US" sz="2000" dirty="0">
                    <a:solidFill>
                      <a:schemeClr val="bg2">
                        <a:lumMod val="75000"/>
                      </a:schemeClr>
                    </a:solidFill>
                    <a:latin typeface="+mj-lt"/>
                    <a:ea typeface="Calibri" panose="020F0502020204030204" pitchFamily="34" charset="0"/>
                  </a:rPr>
                  <a:t> dung </a:t>
                </a:r>
                <a:r>
                  <a:rPr lang="en-US" sz="2000" dirty="0" err="1">
                    <a:solidFill>
                      <a:schemeClr val="bg2">
                        <a:lumMod val="75000"/>
                      </a:schemeClr>
                    </a:solidFill>
                    <a:latin typeface="+mj-lt"/>
                    <a:ea typeface="Calibri" panose="020F0502020204030204" pitchFamily="34" charset="0"/>
                  </a:rPr>
                  <a:t>riêng</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của</a:t>
                </a:r>
                <a:r>
                  <a:rPr lang="en-US" sz="2000" dirty="0">
                    <a:solidFill>
                      <a:schemeClr val="bg2">
                        <a:lumMod val="75000"/>
                      </a:schemeClr>
                    </a:solidFill>
                    <a:latin typeface="+mj-lt"/>
                    <a:ea typeface="Calibri" panose="020F0502020204030204" pitchFamily="34" charset="0"/>
                  </a:rPr>
                  <a:t> </a:t>
                </a:r>
                <a:r>
                  <a:rPr lang="en-US" sz="2000" dirty="0" err="1">
                    <a:solidFill>
                      <a:schemeClr val="bg2">
                        <a:lumMod val="75000"/>
                      </a:schemeClr>
                    </a:solidFill>
                    <a:latin typeface="+mj-lt"/>
                    <a:ea typeface="Calibri" panose="020F0502020204030204" pitchFamily="34" charset="0"/>
                  </a:rPr>
                  <a:t>nước</a:t>
                </a:r>
                <a:r>
                  <a:rPr lang="en-US" sz="2000" dirty="0">
                    <a:solidFill>
                      <a:schemeClr val="bg2">
                        <a:lumMod val="75000"/>
                      </a:schemeClr>
                    </a:solidFill>
                    <a:latin typeface="+mj-lt"/>
                    <a:ea typeface="Calibri" panose="020F0502020204030204" pitchFamily="34" charset="0"/>
                  </a:rPr>
                  <a:t>.</a:t>
                </a:r>
                <a:endParaRPr lang="en-US" sz="2000" dirty="0">
                  <a:solidFill>
                    <a:schemeClr val="bg2">
                      <a:lumMod val="75000"/>
                    </a:schemeClr>
                  </a:solidFill>
                  <a:latin typeface="+mj-lt"/>
                  <a:ea typeface="Times New Roman" panose="02020603050405020304" pitchFamily="18" charset="0"/>
                </a:endParaRPr>
              </a:p>
            </p:txBody>
          </p:sp>
        </mc:Choice>
        <mc:Fallback>
          <p:sp>
            <p:nvSpPr>
              <p:cNvPr id="3" name="Subtitle 4" descr="n26 fb Tran Phu">
                <a:extLst>
                  <a:ext uri="{FF2B5EF4-FFF2-40B4-BE49-F238E27FC236}">
                    <a16:creationId xmlns:a16="http://schemas.microsoft.com/office/drawing/2014/main" id="{F014E2A1-75F4-ECFB-9FDB-6833F90EB1B6}"/>
                  </a:ext>
                </a:extLst>
              </p:cNvPr>
              <p:cNvSpPr txBox="1">
                <a:spLocks noRot="1" noChangeAspect="1" noMove="1" noResize="1" noEditPoints="1" noAdjustHandles="1" noChangeArrowheads="1" noChangeShapeType="1" noTextEdit="1"/>
              </p:cNvSpPr>
              <p:nvPr/>
            </p:nvSpPr>
            <p:spPr>
              <a:xfrm>
                <a:off x="3200401" y="723371"/>
                <a:ext cx="5596937" cy="4103426"/>
              </a:xfrm>
              <a:prstGeom prst="rect">
                <a:avLst/>
              </a:prstGeom>
              <a:blipFill>
                <a:blip r:embed="rId2"/>
                <a:stretch>
                  <a:fillRect l="-1198" r="-10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25884139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sp>
        <p:nvSpPr>
          <p:cNvPr id="3" name="Google Shape;2484;p57" descr="n26 fb Tran Phu">
            <a:extLst>
              <a:ext uri="{FF2B5EF4-FFF2-40B4-BE49-F238E27FC236}">
                <a16:creationId xmlns:a16="http://schemas.microsoft.com/office/drawing/2014/main" id="{FAE4BE7B-3F0D-C743-803A-46C2D6385808}"/>
              </a:ext>
            </a:extLst>
          </p:cNvPr>
          <p:cNvSpPr txBox="1">
            <a:spLocks/>
          </p:cNvSpPr>
          <p:nvPr/>
        </p:nvSpPr>
        <p:spPr>
          <a:xfrm>
            <a:off x="3681516" y="1301242"/>
            <a:ext cx="1891288" cy="30445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000">
                <a:latin typeface="+mj-lt"/>
              </a:rPr>
              <a:t>1. Biến thế nguồn</a:t>
            </a:r>
            <a:endParaRPr lang="en-US" sz="2000" dirty="0">
              <a:latin typeface="+mj-lt"/>
            </a:endParaRPr>
          </a:p>
        </p:txBody>
      </p:sp>
      <p:sp>
        <p:nvSpPr>
          <p:cNvPr id="7" name="Google Shape;2485;p57" descr="n26 fb Tran Phu">
            <a:extLst>
              <a:ext uri="{FF2B5EF4-FFF2-40B4-BE49-F238E27FC236}">
                <a16:creationId xmlns:a16="http://schemas.microsoft.com/office/drawing/2014/main" id="{3E95D5DC-FCFA-A5B5-E811-40E7E4A88E0F}"/>
              </a:ext>
            </a:extLst>
          </p:cNvPr>
          <p:cNvSpPr txBox="1">
            <a:spLocks/>
          </p:cNvSpPr>
          <p:nvPr/>
        </p:nvSpPr>
        <p:spPr>
          <a:xfrm>
            <a:off x="3533932" y="700842"/>
            <a:ext cx="5700372" cy="16183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rgbClr val="C00000"/>
                </a:solidFill>
                <a:latin typeface="+mj-lt"/>
              </a:rPr>
              <a:t>Dụng cụ thí nghiệm</a:t>
            </a:r>
            <a:endParaRPr lang="en-US" sz="2000" b="1" dirty="0">
              <a:solidFill>
                <a:srgbClr val="C00000"/>
              </a:solidFill>
              <a:latin typeface="+mj-lt"/>
            </a:endParaRPr>
          </a:p>
        </p:txBody>
      </p:sp>
      <p:sp>
        <p:nvSpPr>
          <p:cNvPr id="8" name="Google Shape;2487;p57" descr="n26 fb Tran Phu">
            <a:extLst>
              <a:ext uri="{FF2B5EF4-FFF2-40B4-BE49-F238E27FC236}">
                <a16:creationId xmlns:a16="http://schemas.microsoft.com/office/drawing/2014/main" id="{23DE27C1-C58E-3F50-0C7F-029C856B52F7}"/>
              </a:ext>
            </a:extLst>
          </p:cNvPr>
          <p:cNvSpPr txBox="1">
            <a:spLocks/>
          </p:cNvSpPr>
          <p:nvPr/>
        </p:nvSpPr>
        <p:spPr>
          <a:xfrm>
            <a:off x="7171717" y="3982542"/>
            <a:ext cx="1845837" cy="30445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vi-VN" sz="2000" dirty="0">
                <a:latin typeface="+mn-lt"/>
              </a:rPr>
              <a:t>4. Nhiệt lượng kế bằng nhựa có vỏ xốp, kèm dây điện trở</a:t>
            </a:r>
          </a:p>
        </p:txBody>
      </p:sp>
      <p:sp>
        <p:nvSpPr>
          <p:cNvPr id="9" name="Google Shape;2489;p57" descr="n26 fb Tran Phu">
            <a:extLst>
              <a:ext uri="{FF2B5EF4-FFF2-40B4-BE49-F238E27FC236}">
                <a16:creationId xmlns:a16="http://schemas.microsoft.com/office/drawing/2014/main" id="{E47F881E-FF46-317F-CAB3-7AAD81BF3DEA}"/>
              </a:ext>
            </a:extLst>
          </p:cNvPr>
          <p:cNvSpPr txBox="1">
            <a:spLocks/>
          </p:cNvSpPr>
          <p:nvPr/>
        </p:nvSpPr>
        <p:spPr>
          <a:xfrm>
            <a:off x="5117835" y="4348022"/>
            <a:ext cx="1562049" cy="21316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000" dirty="0">
                <a:latin typeface="+mj-lt"/>
              </a:rPr>
              <a:t>2. </a:t>
            </a:r>
            <a:r>
              <a:rPr lang="en-US" sz="2000" dirty="0" err="1">
                <a:latin typeface="+mj-lt"/>
              </a:rPr>
              <a:t>Bộ</a:t>
            </a:r>
            <a:r>
              <a:rPr lang="en-US" sz="2000" dirty="0">
                <a:latin typeface="+mj-lt"/>
              </a:rPr>
              <a:t> </a:t>
            </a:r>
            <a:r>
              <a:rPr lang="en-US" sz="2000" dirty="0" err="1">
                <a:latin typeface="+mj-lt"/>
              </a:rPr>
              <a:t>đo</a:t>
            </a:r>
            <a:r>
              <a:rPr lang="en-US" sz="2000" dirty="0">
                <a:latin typeface="+mj-lt"/>
              </a:rPr>
              <a:t> </a:t>
            </a:r>
            <a:r>
              <a:rPr lang="en-US" sz="2000" dirty="0" err="1">
                <a:latin typeface="+mj-lt"/>
              </a:rPr>
              <a:t>công</a:t>
            </a:r>
            <a:r>
              <a:rPr lang="en-US" sz="2000" dirty="0">
                <a:latin typeface="+mj-lt"/>
              </a:rPr>
              <a:t> </a:t>
            </a:r>
            <a:r>
              <a:rPr lang="en-US" sz="2000" dirty="0" err="1">
                <a:latin typeface="+mj-lt"/>
              </a:rPr>
              <a:t>suất</a:t>
            </a:r>
            <a:r>
              <a:rPr lang="en-US" sz="2000" dirty="0">
                <a:latin typeface="+mj-lt"/>
              </a:rPr>
              <a:t> </a:t>
            </a:r>
            <a:r>
              <a:rPr lang="en-US" sz="2000" dirty="0" err="1">
                <a:latin typeface="+mj-lt"/>
              </a:rPr>
              <a:t>nguồn</a:t>
            </a:r>
            <a:r>
              <a:rPr lang="en-US" sz="2000" dirty="0">
                <a:latin typeface="+mj-lt"/>
              </a:rPr>
              <a:t> </a:t>
            </a:r>
            <a:r>
              <a:rPr lang="en-US" sz="2000" dirty="0" err="1">
                <a:latin typeface="+mj-lt"/>
              </a:rPr>
              <a:t>điện</a:t>
            </a:r>
            <a:endParaRPr lang="en-US" sz="2000" dirty="0">
              <a:latin typeface="+mj-lt"/>
            </a:endParaRPr>
          </a:p>
        </p:txBody>
      </p:sp>
      <p:sp>
        <p:nvSpPr>
          <p:cNvPr id="10" name="Google Shape;2491;p57" descr="n26 fb Tran Phu">
            <a:extLst>
              <a:ext uri="{FF2B5EF4-FFF2-40B4-BE49-F238E27FC236}">
                <a16:creationId xmlns:a16="http://schemas.microsoft.com/office/drawing/2014/main" id="{A447B376-E784-354D-9FE9-CBB051D41CD0}"/>
              </a:ext>
            </a:extLst>
          </p:cNvPr>
          <p:cNvSpPr txBox="1">
            <a:spLocks/>
          </p:cNvSpPr>
          <p:nvPr/>
        </p:nvSpPr>
        <p:spPr>
          <a:xfrm>
            <a:off x="2892537" y="4039045"/>
            <a:ext cx="1641973" cy="30445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000">
                <a:latin typeface="+mj-lt"/>
              </a:rPr>
              <a:t>5. Cân điện tử</a:t>
            </a:r>
            <a:endParaRPr lang="en-US" sz="2000" dirty="0">
              <a:latin typeface="+mj-lt"/>
            </a:endParaRPr>
          </a:p>
        </p:txBody>
      </p:sp>
      <p:sp>
        <p:nvSpPr>
          <p:cNvPr id="11" name="Google Shape;2489;p57" descr="n26 fb Tran Phu">
            <a:extLst>
              <a:ext uri="{FF2B5EF4-FFF2-40B4-BE49-F238E27FC236}">
                <a16:creationId xmlns:a16="http://schemas.microsoft.com/office/drawing/2014/main" id="{74E3746D-9325-3BAA-BC23-E9E574255575}"/>
              </a:ext>
            </a:extLst>
          </p:cNvPr>
          <p:cNvSpPr txBox="1">
            <a:spLocks/>
          </p:cNvSpPr>
          <p:nvPr/>
        </p:nvSpPr>
        <p:spPr>
          <a:xfrm>
            <a:off x="7749367" y="1983321"/>
            <a:ext cx="1420585" cy="3761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lgn="ctr">
              <a:buSzPts val="1100"/>
              <a:buFont typeface="Arial"/>
              <a:buNone/>
            </a:pPr>
            <a:r>
              <a:rPr lang="en-US" sz="2000" dirty="0">
                <a:latin typeface="+mj-lt"/>
                <a:ea typeface="Cambria" panose="02040503050406030204" pitchFamily="18" charset="0"/>
              </a:rPr>
              <a:t>3. </a:t>
            </a:r>
            <a:r>
              <a:rPr lang="en-US" sz="2000" dirty="0" err="1">
                <a:latin typeface="+mj-lt"/>
                <a:ea typeface="Cambria" panose="02040503050406030204" pitchFamily="18" charset="0"/>
              </a:rPr>
              <a:t>Nhiệt</a:t>
            </a:r>
            <a:r>
              <a:rPr lang="en-US" sz="2000" dirty="0">
                <a:latin typeface="+mj-lt"/>
                <a:ea typeface="Cambria" panose="02040503050406030204" pitchFamily="18" charset="0"/>
              </a:rPr>
              <a:t> </a:t>
            </a:r>
            <a:r>
              <a:rPr lang="en-US" sz="2000" dirty="0" err="1">
                <a:latin typeface="+mj-lt"/>
                <a:ea typeface="Cambria" panose="02040503050406030204" pitchFamily="18" charset="0"/>
              </a:rPr>
              <a:t>kế</a:t>
            </a:r>
            <a:r>
              <a:rPr lang="en-US" sz="2000" dirty="0">
                <a:latin typeface="+mj-lt"/>
                <a:ea typeface="Cambria" panose="02040503050406030204" pitchFamily="18" charset="0"/>
              </a:rPr>
              <a:t> </a:t>
            </a:r>
            <a:r>
              <a:rPr lang="en-US" sz="2000" dirty="0" err="1">
                <a:latin typeface="+mj-lt"/>
                <a:ea typeface="Cambria" panose="02040503050406030204" pitchFamily="18" charset="0"/>
              </a:rPr>
              <a:t>điện</a:t>
            </a:r>
            <a:r>
              <a:rPr lang="en-US" sz="2000" dirty="0">
                <a:latin typeface="+mj-lt"/>
                <a:ea typeface="Cambria" panose="02040503050406030204" pitchFamily="18" charset="0"/>
              </a:rPr>
              <a:t> </a:t>
            </a:r>
            <a:r>
              <a:rPr lang="en-US" sz="2000" dirty="0" err="1">
                <a:latin typeface="+mj-lt"/>
                <a:ea typeface="Cambria" panose="02040503050406030204" pitchFamily="18" charset="0"/>
              </a:rPr>
              <a:t>tử</a:t>
            </a:r>
            <a:endParaRPr lang="en-US" sz="2000" dirty="0">
              <a:latin typeface="+mj-lt"/>
              <a:ea typeface="Cambria" panose="02040503050406030204" pitchFamily="18" charset="0"/>
            </a:endParaRPr>
          </a:p>
        </p:txBody>
      </p:sp>
      <p:sp>
        <p:nvSpPr>
          <p:cNvPr id="12" name="Google Shape;2489;p57" descr="n26 fb Tran Phu">
            <a:extLst>
              <a:ext uri="{FF2B5EF4-FFF2-40B4-BE49-F238E27FC236}">
                <a16:creationId xmlns:a16="http://schemas.microsoft.com/office/drawing/2014/main" id="{9D4D2DEC-83F4-B6F6-DE0D-09D6092E06B9}"/>
              </a:ext>
            </a:extLst>
          </p:cNvPr>
          <p:cNvSpPr txBox="1">
            <a:spLocks/>
          </p:cNvSpPr>
          <p:nvPr/>
        </p:nvSpPr>
        <p:spPr>
          <a:xfrm>
            <a:off x="2637324" y="2774197"/>
            <a:ext cx="1641973" cy="3044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lgn="ctr">
              <a:buSzPts val="1100"/>
              <a:buFont typeface="Arial"/>
              <a:buNone/>
            </a:pPr>
            <a:r>
              <a:rPr lang="en-US" sz="2000" dirty="0">
                <a:latin typeface="+mj-lt"/>
                <a:ea typeface="Cambria" panose="02040503050406030204" pitchFamily="18" charset="0"/>
              </a:rPr>
              <a:t>6. </a:t>
            </a:r>
            <a:r>
              <a:rPr lang="en-US" sz="2000" dirty="0" err="1">
                <a:latin typeface="+mj-lt"/>
                <a:ea typeface="Cambria" panose="02040503050406030204" pitchFamily="18" charset="0"/>
              </a:rPr>
              <a:t>Các</a:t>
            </a:r>
            <a:r>
              <a:rPr lang="en-US" sz="2000" dirty="0">
                <a:latin typeface="+mj-lt"/>
                <a:ea typeface="Cambria" panose="02040503050406030204" pitchFamily="18" charset="0"/>
              </a:rPr>
              <a:t> </a:t>
            </a:r>
            <a:r>
              <a:rPr lang="en-US" sz="2000" dirty="0" err="1">
                <a:latin typeface="+mj-lt"/>
                <a:ea typeface="Cambria" panose="02040503050406030204" pitchFamily="18" charset="0"/>
              </a:rPr>
              <a:t>dây</a:t>
            </a:r>
            <a:r>
              <a:rPr lang="en-US" sz="2000" dirty="0">
                <a:latin typeface="+mj-lt"/>
                <a:ea typeface="Cambria" panose="02040503050406030204" pitchFamily="18" charset="0"/>
              </a:rPr>
              <a:t> </a:t>
            </a:r>
            <a:r>
              <a:rPr lang="en-US" sz="2000" dirty="0" err="1">
                <a:latin typeface="+mj-lt"/>
                <a:ea typeface="Cambria" panose="02040503050406030204" pitchFamily="18" charset="0"/>
              </a:rPr>
              <a:t>nối</a:t>
            </a:r>
            <a:endParaRPr lang="en-US" sz="2000" dirty="0">
              <a:latin typeface="+mj-lt"/>
              <a:ea typeface="Cambria" panose="02040503050406030204" pitchFamily="18" charset="0"/>
            </a:endParaRPr>
          </a:p>
        </p:txBody>
      </p:sp>
      <p:pic>
        <p:nvPicPr>
          <p:cNvPr id="13" name="Picture 12" descr="n26 fb Tran Phu">
            <a:extLst>
              <a:ext uri="{FF2B5EF4-FFF2-40B4-BE49-F238E27FC236}">
                <a16:creationId xmlns:a16="http://schemas.microsoft.com/office/drawing/2014/main" id="{153B333D-9CFD-25E6-4FA7-0A450BA4E0EA}"/>
              </a:ext>
            </a:extLst>
          </p:cNvPr>
          <p:cNvPicPr>
            <a:picLocks noChangeAspect="1"/>
          </p:cNvPicPr>
          <p:nvPr/>
        </p:nvPicPr>
        <p:blipFill>
          <a:blip r:embed="rId2"/>
          <a:stretch>
            <a:fillRect/>
          </a:stretch>
        </p:blipFill>
        <p:spPr>
          <a:xfrm>
            <a:off x="4584757" y="1940104"/>
            <a:ext cx="2300234" cy="1382326"/>
          </a:xfrm>
          <a:prstGeom prst="rect">
            <a:avLst/>
          </a:prstGeom>
        </p:spPr>
      </p:pic>
      <p:cxnSp>
        <p:nvCxnSpPr>
          <p:cNvPr id="14" name="Connector: Curved 13" descr="n26 fb Tran Phu">
            <a:extLst>
              <a:ext uri="{FF2B5EF4-FFF2-40B4-BE49-F238E27FC236}">
                <a16:creationId xmlns:a16="http://schemas.microsoft.com/office/drawing/2014/main" id="{5B81A9D8-1A49-6899-D93D-8BD1367C131B}"/>
              </a:ext>
            </a:extLst>
          </p:cNvPr>
          <p:cNvCxnSpPr>
            <a:cxnSpLocks/>
          </p:cNvCxnSpPr>
          <p:nvPr/>
        </p:nvCxnSpPr>
        <p:spPr>
          <a:xfrm rot="10800000">
            <a:off x="5377979" y="1455258"/>
            <a:ext cx="713790" cy="300870"/>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Connector: Curved 14" descr="n26 fb Tran Phu">
            <a:extLst>
              <a:ext uri="{FF2B5EF4-FFF2-40B4-BE49-F238E27FC236}">
                <a16:creationId xmlns:a16="http://schemas.microsoft.com/office/drawing/2014/main" id="{B5AC692C-676E-90C0-664A-68F1237573D4}"/>
              </a:ext>
            </a:extLst>
          </p:cNvPr>
          <p:cNvCxnSpPr>
            <a:cxnSpLocks/>
          </p:cNvCxnSpPr>
          <p:nvPr/>
        </p:nvCxnSpPr>
        <p:spPr>
          <a:xfrm flipV="1">
            <a:off x="7090098" y="2157201"/>
            <a:ext cx="544774" cy="60810"/>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6" name="Connector: Curved 15" descr="n26 fb Tran Phu">
            <a:extLst>
              <a:ext uri="{FF2B5EF4-FFF2-40B4-BE49-F238E27FC236}">
                <a16:creationId xmlns:a16="http://schemas.microsoft.com/office/drawing/2014/main" id="{071D8299-BBE6-E475-62C6-DE5C2E4076FC}"/>
              </a:ext>
            </a:extLst>
          </p:cNvPr>
          <p:cNvCxnSpPr>
            <a:cxnSpLocks/>
          </p:cNvCxnSpPr>
          <p:nvPr/>
        </p:nvCxnSpPr>
        <p:spPr>
          <a:xfrm rot="5400000">
            <a:off x="5675086" y="3668895"/>
            <a:ext cx="338746" cy="80011"/>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7" name="Connector: Curved 16" descr="n26 fb Tran Phu">
            <a:extLst>
              <a:ext uri="{FF2B5EF4-FFF2-40B4-BE49-F238E27FC236}">
                <a16:creationId xmlns:a16="http://schemas.microsoft.com/office/drawing/2014/main" id="{985619D4-ECA0-FD21-4390-D902B517AD86}"/>
              </a:ext>
            </a:extLst>
          </p:cNvPr>
          <p:cNvCxnSpPr>
            <a:cxnSpLocks/>
          </p:cNvCxnSpPr>
          <p:nvPr/>
        </p:nvCxnSpPr>
        <p:spPr>
          <a:xfrm>
            <a:off x="6679884" y="3539527"/>
            <a:ext cx="410214" cy="169374"/>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onnector: Curved 17" descr="n26 fb Tran Phu">
            <a:extLst>
              <a:ext uri="{FF2B5EF4-FFF2-40B4-BE49-F238E27FC236}">
                <a16:creationId xmlns:a16="http://schemas.microsoft.com/office/drawing/2014/main" id="{9981CE65-72EB-7F9D-62B0-D2782BFF534C}"/>
              </a:ext>
            </a:extLst>
          </p:cNvPr>
          <p:cNvCxnSpPr>
            <a:cxnSpLocks/>
          </p:cNvCxnSpPr>
          <p:nvPr/>
        </p:nvCxnSpPr>
        <p:spPr>
          <a:xfrm rot="10800000" flipV="1">
            <a:off x="4026083" y="2730989"/>
            <a:ext cx="423475" cy="93854"/>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Connector: Curved 18" descr="n26 fb Tran Phu">
            <a:extLst>
              <a:ext uri="{FF2B5EF4-FFF2-40B4-BE49-F238E27FC236}">
                <a16:creationId xmlns:a16="http://schemas.microsoft.com/office/drawing/2014/main" id="{CCF3117D-4902-D0B1-9DF4-ED20DE49E54B}"/>
              </a:ext>
            </a:extLst>
          </p:cNvPr>
          <p:cNvCxnSpPr>
            <a:cxnSpLocks/>
          </p:cNvCxnSpPr>
          <p:nvPr/>
        </p:nvCxnSpPr>
        <p:spPr>
          <a:xfrm rot="5400000">
            <a:off x="4364866" y="3606970"/>
            <a:ext cx="236475" cy="102813"/>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310355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0" grpId="0" build="p"/>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sp>
        <p:nvSpPr>
          <p:cNvPr id="3" name="Subtitle 4" descr="n26 fb Tran Phu">
            <a:extLst>
              <a:ext uri="{FF2B5EF4-FFF2-40B4-BE49-F238E27FC236}">
                <a16:creationId xmlns:a16="http://schemas.microsoft.com/office/drawing/2014/main" id="{EEE03831-A2F1-C9C6-BAD5-7F8F7D801551}"/>
              </a:ext>
            </a:extLst>
          </p:cNvPr>
          <p:cNvSpPr txBox="1">
            <a:spLocks/>
          </p:cNvSpPr>
          <p:nvPr/>
        </p:nvSpPr>
        <p:spPr>
          <a:xfrm>
            <a:off x="3404506" y="1056189"/>
            <a:ext cx="5355701" cy="24291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lnSpc>
                <a:spcPct val="107000"/>
              </a:lnSpc>
              <a:buFont typeface="Delius Swash Caps"/>
              <a:buNone/>
            </a:pPr>
            <a:r>
              <a:rPr lang="en-US" sz="2000" b="1" u="sng">
                <a:solidFill>
                  <a:schemeClr val="tx1"/>
                </a:solidFill>
                <a:latin typeface="+mj-lt"/>
                <a:ea typeface="Calibri" panose="020F0502020204030204" pitchFamily="34" charset="0"/>
              </a:rPr>
              <a:t>Câu 2:</a:t>
            </a:r>
            <a:r>
              <a:rPr lang="en-US" sz="2000" b="1">
                <a:solidFill>
                  <a:schemeClr val="tx1"/>
                </a:solidFill>
                <a:latin typeface="+mj-lt"/>
                <a:ea typeface="Calibri" panose="020F0502020204030204" pitchFamily="34" charset="0"/>
              </a:rPr>
              <a:t> </a:t>
            </a:r>
            <a:r>
              <a:rPr lang="en-US" sz="2000">
                <a:solidFill>
                  <a:schemeClr val="tx1"/>
                </a:solidFill>
                <a:latin typeface="+mj-lt"/>
                <a:ea typeface="Calibri" panose="020F0502020204030204" pitchFamily="34" charset="0"/>
              </a:rPr>
              <a:t>Nhiệt lượng mà nước trong bình nhiệt lượng kế thu được lấy từ: Sự toả nhiệt của nhiệt lượng kế (kèm dây gắn điện trở) khi có dòng điện chạy qua.</a:t>
            </a:r>
          </a:p>
          <a:p>
            <a:pPr marL="0" indent="0" algn="just">
              <a:lnSpc>
                <a:spcPct val="107000"/>
              </a:lnSpc>
              <a:buFont typeface="Delius Swash Caps"/>
              <a:buNone/>
            </a:pPr>
            <a:endParaRPr lang="en-US" sz="2000">
              <a:solidFill>
                <a:schemeClr val="tx1"/>
              </a:solidFill>
              <a:latin typeface="+mj-lt"/>
              <a:ea typeface="Times New Roman" panose="02020603050405020304" pitchFamily="18" charset="0"/>
            </a:endParaRPr>
          </a:p>
          <a:p>
            <a:pPr marL="0" indent="0" algn="just">
              <a:lnSpc>
                <a:spcPct val="107000"/>
              </a:lnSpc>
              <a:buFont typeface="Delius Swash Caps"/>
              <a:buNone/>
            </a:pPr>
            <a:r>
              <a:rPr lang="en-US" sz="2000" b="1" u="sng">
                <a:solidFill>
                  <a:schemeClr val="tx1"/>
                </a:solidFill>
                <a:latin typeface="+mj-lt"/>
                <a:ea typeface="Calibri" panose="020F0502020204030204" pitchFamily="34" charset="0"/>
              </a:rPr>
              <a:t>Câu 3:</a:t>
            </a:r>
            <a:r>
              <a:rPr lang="en-US" sz="2000" b="1">
                <a:solidFill>
                  <a:schemeClr val="tx1"/>
                </a:solidFill>
                <a:latin typeface="+mj-lt"/>
                <a:ea typeface="Calibri" panose="020F0502020204030204" pitchFamily="34" charset="0"/>
              </a:rPr>
              <a:t> </a:t>
            </a:r>
            <a:r>
              <a:rPr lang="en-US" sz="2000">
                <a:solidFill>
                  <a:schemeClr val="tx1"/>
                </a:solidFill>
                <a:latin typeface="+mj-lt"/>
                <a:ea typeface="Calibri" panose="020F0502020204030204" pitchFamily="34" charset="0"/>
              </a:rPr>
              <a:t>Xác định nhiệt lượng mà nước thu được bằng cách: Đo công suất của nguồn điện, thời gian thực hiện từ đó xác định nhiệt lượng thông qua công thức: </a:t>
            </a:r>
          </a:p>
          <a:p>
            <a:pPr marL="0" indent="0" algn="ctr">
              <a:lnSpc>
                <a:spcPct val="107000"/>
              </a:lnSpc>
              <a:buFont typeface="Delius Swash Caps"/>
              <a:buNone/>
            </a:pPr>
            <a:r>
              <a:rPr lang="en-US" sz="2000">
                <a:solidFill>
                  <a:schemeClr val="tx1"/>
                </a:solidFill>
                <a:latin typeface="+mj-lt"/>
                <a:ea typeface="Calibri" panose="020F0502020204030204" pitchFamily="34" charset="0"/>
              </a:rPr>
              <a:t>Q = P.t</a:t>
            </a:r>
            <a:endParaRPr lang="en-US" sz="2000" dirty="0">
              <a:solidFill>
                <a:schemeClr val="tx1"/>
              </a:solidFill>
              <a:latin typeface="+mj-lt"/>
              <a:ea typeface="Calibri" panose="020F0502020204030204" pitchFamily="34" charset="0"/>
            </a:endParaRPr>
          </a:p>
        </p:txBody>
      </p:sp>
    </p:spTree>
    <p:extLst>
      <p:ext uri="{BB962C8B-B14F-4D97-AF65-F5344CB8AC3E}">
        <p14:creationId xmlns:p14="http://schemas.microsoft.com/office/powerpoint/2010/main" val="128947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A3932F0-E05E-E5CA-F1E6-3AC70E0074D9}"/>
              </a:ext>
            </a:extLst>
          </p:cNvPr>
          <p:cNvPicPr>
            <a:picLocks noChangeAspect="1"/>
          </p:cNvPicPr>
          <p:nvPr/>
        </p:nvPicPr>
        <p:blipFill>
          <a:blip r:embed="rId2"/>
          <a:stretch>
            <a:fillRect/>
          </a:stretch>
        </p:blipFill>
        <p:spPr>
          <a:xfrm>
            <a:off x="2922814" y="636814"/>
            <a:ext cx="6221185" cy="3812722"/>
          </a:xfrm>
          <a:prstGeom prst="rect">
            <a:avLst/>
          </a:prstGeom>
        </p:spPr>
      </p:pic>
    </p:spTree>
    <p:extLst>
      <p:ext uri="{BB962C8B-B14F-4D97-AF65-F5344CB8AC3E}">
        <p14:creationId xmlns:p14="http://schemas.microsoft.com/office/powerpoint/2010/main" val="124412496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pic>
        <p:nvPicPr>
          <p:cNvPr id="3" name="Thí nghiệm_ Đo nhiệt dung riêng của nước" descr="n26 fb Tran Phu">
            <a:hlinkClick r:id="" action="ppaction://media"/>
            <a:extLst>
              <a:ext uri="{FF2B5EF4-FFF2-40B4-BE49-F238E27FC236}">
                <a16:creationId xmlns:a16="http://schemas.microsoft.com/office/drawing/2014/main" id="{8A9B54DE-59E3-EF07-6983-3C2B35E174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315" y="1233439"/>
            <a:ext cx="6168571" cy="3469821"/>
          </a:xfrm>
          <a:prstGeom prst="rect">
            <a:avLst/>
          </a:prstGeom>
        </p:spPr>
      </p:pic>
    </p:spTree>
    <p:extLst>
      <p:ext uri="{BB962C8B-B14F-4D97-AF65-F5344CB8AC3E}">
        <p14:creationId xmlns:p14="http://schemas.microsoft.com/office/powerpoint/2010/main" val="299628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8" name="Subtitle 2" descr="n26 fb Tran Phu">
                <a:extLst>
                  <a:ext uri="{FF2B5EF4-FFF2-40B4-BE49-F238E27FC236}">
                    <a16:creationId xmlns:a16="http://schemas.microsoft.com/office/drawing/2014/main" id="{72968A8B-C9B9-AED0-0AC9-B810B4463D51}"/>
                  </a:ext>
                </a:extLst>
              </p:cNvPr>
              <p:cNvSpPr txBox="1">
                <a:spLocks/>
              </p:cNvSpPr>
              <p:nvPr/>
            </p:nvSpPr>
            <p:spPr>
              <a:xfrm>
                <a:off x="3633108" y="1436489"/>
                <a:ext cx="5119148" cy="249869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07000"/>
                  </a:lnSpc>
                </a:pPr>
                <a:r>
                  <a:rPr lang="en-US" sz="2000" b="1" dirty="0">
                    <a:solidFill>
                      <a:srgbClr val="7030A0"/>
                    </a:solidFill>
                    <a:latin typeface="+mj-lt"/>
                    <a:ea typeface="Calibri" panose="020F0502020204030204" pitchFamily="34" charset="0"/>
                  </a:rPr>
                  <a:t>PHIẾU HỌC TẬP SỐ 4</a:t>
                </a:r>
              </a:p>
              <a:p>
                <a:pPr algn="just">
                  <a:lnSpc>
                    <a:spcPct val="107000"/>
                  </a:lnSpc>
                  <a:spcAft>
                    <a:spcPts val="800"/>
                  </a:spcAft>
                </a:pPr>
                <a:r>
                  <a:rPr lang="en-US" sz="2000" b="1" dirty="0">
                    <a:solidFill>
                      <a:schemeClr val="tx1">
                        <a:lumMod val="95000"/>
                        <a:lumOff val="5000"/>
                      </a:schemeClr>
                    </a:solidFill>
                    <a:latin typeface="+mj-lt"/>
                    <a:ea typeface="Calibri" panose="020F0502020204030204" pitchFamily="34" charset="0"/>
                  </a:rPr>
                  <a:t>Câu 1: </a:t>
                </a:r>
                <a:r>
                  <a:rPr lang="en-US" sz="2000" dirty="0" err="1">
                    <a:solidFill>
                      <a:schemeClr val="tx1">
                        <a:lumMod val="95000"/>
                        <a:lumOff val="5000"/>
                      </a:schemeClr>
                    </a:solidFill>
                    <a:latin typeface="+mj-lt"/>
                    <a:ea typeface="Calibri" panose="020F0502020204030204" pitchFamily="34" charset="0"/>
                  </a:rPr>
                  <a:t>Vẽ</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đồ</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thị</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nhiệt</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độ</a:t>
                </a:r>
                <a:r>
                  <a:rPr lang="en-US" sz="2000" dirty="0">
                    <a:solidFill>
                      <a:schemeClr val="tx1">
                        <a:lumMod val="95000"/>
                        <a:lumOff val="5000"/>
                      </a:schemeClr>
                    </a:solidFill>
                    <a:latin typeface="+mj-lt"/>
                    <a:ea typeface="Calibri" panose="020F0502020204030204" pitchFamily="34" charset="0"/>
                  </a:rPr>
                  <a:t> t </a:t>
                </a:r>
                <a:r>
                  <a:rPr lang="en-US" sz="2000" dirty="0" err="1">
                    <a:solidFill>
                      <a:schemeClr val="tx1">
                        <a:lumMod val="95000"/>
                        <a:lumOff val="5000"/>
                      </a:schemeClr>
                    </a:solidFill>
                    <a:latin typeface="+mj-lt"/>
                    <a:ea typeface="Calibri" panose="020F0502020204030204" pitchFamily="34" charset="0"/>
                  </a:rPr>
                  <a:t>theo</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thời</a:t>
                </a:r>
                <a:r>
                  <a:rPr lang="en-US" sz="2000" dirty="0">
                    <a:solidFill>
                      <a:schemeClr val="tx1">
                        <a:lumMod val="95000"/>
                        <a:lumOff val="5000"/>
                      </a:schemeClr>
                    </a:solidFill>
                    <a:latin typeface="+mj-lt"/>
                    <a:ea typeface="Calibri" panose="020F0502020204030204" pitchFamily="34" charset="0"/>
                  </a:rPr>
                  <a:t> </a:t>
                </a:r>
                <a14:m>
                  <m:oMath xmlns:m="http://schemas.openxmlformats.org/officeDocument/2006/math">
                    <m:r>
                      <a:rPr lang="en-US" sz="2000" i="1">
                        <a:solidFill>
                          <a:schemeClr val="tx1">
                            <a:lumMod val="95000"/>
                            <a:lumOff val="5000"/>
                          </a:schemeClr>
                        </a:solidFill>
                        <a:latin typeface="+mj-lt"/>
                        <a:ea typeface="Calibri" panose="020F0502020204030204" pitchFamily="34" charset="0"/>
                      </a:rPr>
                      <m:t>𝜏</m:t>
                    </m:r>
                  </m:oMath>
                </a14:m>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và</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vẽ</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đường</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thẳng</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đi</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gần</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nhất</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các</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điểm</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thực</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nghiệm</a:t>
                </a:r>
                <a:r>
                  <a:rPr lang="en-US" sz="2000" dirty="0">
                    <a:solidFill>
                      <a:schemeClr val="tx1">
                        <a:lumMod val="95000"/>
                        <a:lumOff val="5000"/>
                      </a:schemeClr>
                    </a:solidFill>
                    <a:latin typeface="+mj-lt"/>
                    <a:ea typeface="Calibri" panose="020F0502020204030204" pitchFamily="34" charset="0"/>
                  </a:rPr>
                  <a:t>?</a:t>
                </a:r>
                <a:endParaRPr lang="en-US" sz="2000" dirty="0">
                  <a:solidFill>
                    <a:schemeClr val="tx1">
                      <a:lumMod val="95000"/>
                      <a:lumOff val="5000"/>
                    </a:schemeClr>
                  </a:solidFill>
                  <a:latin typeface="+mj-lt"/>
                  <a:ea typeface="Times New Roman" panose="02020603050405020304" pitchFamily="18" charset="0"/>
                </a:endParaRPr>
              </a:p>
              <a:p>
                <a:pPr algn="just">
                  <a:lnSpc>
                    <a:spcPct val="107000"/>
                  </a:lnSpc>
                  <a:spcAft>
                    <a:spcPts val="800"/>
                  </a:spcAft>
                </a:pPr>
                <a:r>
                  <a:rPr lang="en-US" sz="2000" b="1" dirty="0" err="1">
                    <a:solidFill>
                      <a:schemeClr val="tx1">
                        <a:lumMod val="95000"/>
                        <a:lumOff val="5000"/>
                      </a:schemeClr>
                    </a:solidFill>
                    <a:latin typeface="+mj-lt"/>
                    <a:ea typeface="Calibri" panose="020F0502020204030204" pitchFamily="34" charset="0"/>
                  </a:rPr>
                  <a:t>Câu</a:t>
                </a:r>
                <a:r>
                  <a:rPr lang="en-US" sz="2000" b="1" dirty="0">
                    <a:solidFill>
                      <a:schemeClr val="tx1">
                        <a:lumMod val="95000"/>
                        <a:lumOff val="5000"/>
                      </a:schemeClr>
                    </a:solidFill>
                    <a:latin typeface="+mj-lt"/>
                    <a:ea typeface="Calibri" panose="020F0502020204030204" pitchFamily="34" charset="0"/>
                  </a:rPr>
                  <a:t> 2:  </a:t>
                </a:r>
                <a:r>
                  <a:rPr lang="en-US" sz="2000" dirty="0" err="1">
                    <a:solidFill>
                      <a:schemeClr val="tx1">
                        <a:lumMod val="95000"/>
                        <a:lumOff val="5000"/>
                      </a:schemeClr>
                    </a:solidFill>
                    <a:latin typeface="+mj-lt"/>
                    <a:ea typeface="Calibri" panose="020F0502020204030204" pitchFamily="34" charset="0"/>
                  </a:rPr>
                  <a:t>Chọn</a:t>
                </a:r>
                <a:r>
                  <a:rPr lang="en-US" sz="2000" dirty="0">
                    <a:solidFill>
                      <a:schemeClr val="tx1">
                        <a:lumMod val="95000"/>
                        <a:lumOff val="5000"/>
                      </a:schemeClr>
                    </a:solidFill>
                    <a:latin typeface="+mj-lt"/>
                    <a:ea typeface="Calibri" panose="020F0502020204030204" pitchFamily="34" charset="0"/>
                  </a:rPr>
                  <a:t> 2 </a:t>
                </a:r>
                <a:r>
                  <a:rPr lang="en-US" sz="2000" dirty="0" err="1">
                    <a:solidFill>
                      <a:schemeClr val="tx1">
                        <a:lumMod val="95000"/>
                        <a:lumOff val="5000"/>
                      </a:schemeClr>
                    </a:solidFill>
                    <a:latin typeface="+mj-lt"/>
                    <a:ea typeface="Calibri" panose="020F0502020204030204" pitchFamily="34" charset="0"/>
                  </a:rPr>
                  <a:t>điểm</a:t>
                </a:r>
                <a:r>
                  <a:rPr lang="en-US" sz="2000" dirty="0">
                    <a:solidFill>
                      <a:schemeClr val="tx1">
                        <a:lumMod val="95000"/>
                        <a:lumOff val="5000"/>
                      </a:schemeClr>
                    </a:solidFill>
                    <a:latin typeface="+mj-lt"/>
                    <a:ea typeface="Calibri" panose="020F0502020204030204" pitchFamily="34" charset="0"/>
                  </a:rPr>
                  <a:t> M, N </a:t>
                </a:r>
                <a:r>
                  <a:rPr lang="en-US" sz="2000" dirty="0" err="1">
                    <a:solidFill>
                      <a:schemeClr val="tx1">
                        <a:lumMod val="95000"/>
                        <a:lumOff val="5000"/>
                      </a:schemeClr>
                    </a:solidFill>
                    <a:latin typeface="+mj-lt"/>
                    <a:ea typeface="Calibri" panose="020F0502020204030204" pitchFamily="34" charset="0"/>
                  </a:rPr>
                  <a:t>trên</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đồ</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thị</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xác</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định</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các</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giá</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trị</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thời</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gian</a:t>
                </a:r>
                <a:r>
                  <a:rPr lang="en-US" sz="2000" dirty="0">
                    <a:solidFill>
                      <a:schemeClr val="tx1">
                        <a:lumMod val="95000"/>
                        <a:lumOff val="5000"/>
                      </a:schemeClr>
                    </a:solidFill>
                    <a:latin typeface="+mj-lt"/>
                    <a:ea typeface="Calibri" panose="020F0502020204030204" pitchFamily="34" charset="0"/>
                  </a:rPr>
                  <a:t> </a:t>
                </a:r>
                <a14:m>
                  <m:oMath xmlns:m="http://schemas.openxmlformats.org/officeDocument/2006/math">
                    <m:sSub>
                      <m:sSubPr>
                        <m:ctrlPr>
                          <a:rPr lang="en-US" sz="2000" i="1">
                            <a:solidFill>
                              <a:schemeClr val="tx1">
                                <a:lumMod val="95000"/>
                                <a:lumOff val="5000"/>
                              </a:schemeClr>
                            </a:solidFill>
                            <a:latin typeface="+mj-lt"/>
                            <a:ea typeface="Calibri" panose="020F0502020204030204" pitchFamily="34" charset="0"/>
                          </a:rPr>
                        </m:ctrlPr>
                      </m:sSubPr>
                      <m:e>
                        <m:r>
                          <a:rPr lang="en-US" sz="2000" i="1">
                            <a:solidFill>
                              <a:schemeClr val="tx1">
                                <a:lumMod val="95000"/>
                                <a:lumOff val="5000"/>
                              </a:schemeClr>
                            </a:solidFill>
                            <a:latin typeface="+mj-lt"/>
                            <a:ea typeface="Calibri" panose="020F0502020204030204" pitchFamily="34" charset="0"/>
                          </a:rPr>
                          <m:t>𝜏</m:t>
                        </m:r>
                      </m:e>
                      <m:sub>
                        <m:r>
                          <a:rPr lang="en-US" sz="2000" i="1">
                            <a:solidFill>
                              <a:schemeClr val="tx1">
                                <a:lumMod val="95000"/>
                                <a:lumOff val="5000"/>
                              </a:schemeClr>
                            </a:solidFill>
                            <a:latin typeface="+mj-lt"/>
                            <a:ea typeface="Calibri" panose="020F0502020204030204" pitchFamily="34" charset="0"/>
                          </a:rPr>
                          <m:t>𝑀</m:t>
                        </m:r>
                      </m:sub>
                    </m:sSub>
                  </m:oMath>
                </a14:m>
                <a:r>
                  <a:rPr lang="en-US" sz="2000" dirty="0">
                    <a:solidFill>
                      <a:schemeClr val="tx1">
                        <a:lumMod val="95000"/>
                        <a:lumOff val="5000"/>
                      </a:schemeClr>
                    </a:solidFill>
                    <a:latin typeface="+mj-lt"/>
                    <a:ea typeface="Calibri" panose="020F0502020204030204" pitchFamily="34" charset="0"/>
                  </a:rPr>
                  <a:t>, </a:t>
                </a:r>
                <a14:m>
                  <m:oMath xmlns:m="http://schemas.openxmlformats.org/officeDocument/2006/math">
                    <m:sSub>
                      <m:sSubPr>
                        <m:ctrlPr>
                          <a:rPr lang="en-US" sz="2000" i="1">
                            <a:solidFill>
                              <a:schemeClr val="tx1">
                                <a:lumMod val="95000"/>
                                <a:lumOff val="5000"/>
                              </a:schemeClr>
                            </a:solidFill>
                            <a:latin typeface="+mj-lt"/>
                            <a:ea typeface="Calibri" panose="020F0502020204030204" pitchFamily="34" charset="0"/>
                          </a:rPr>
                        </m:ctrlPr>
                      </m:sSubPr>
                      <m:e>
                        <m:r>
                          <a:rPr lang="en-US" sz="2000" i="1">
                            <a:solidFill>
                              <a:schemeClr val="tx1">
                                <a:lumMod val="95000"/>
                                <a:lumOff val="5000"/>
                              </a:schemeClr>
                            </a:solidFill>
                            <a:latin typeface="+mj-lt"/>
                            <a:ea typeface="Calibri" panose="020F0502020204030204" pitchFamily="34" charset="0"/>
                          </a:rPr>
                          <m:t>𝜏</m:t>
                        </m:r>
                      </m:e>
                      <m:sub>
                        <m:r>
                          <a:rPr lang="en-US" sz="2000" i="1">
                            <a:solidFill>
                              <a:schemeClr val="tx1">
                                <a:lumMod val="95000"/>
                                <a:lumOff val="5000"/>
                              </a:schemeClr>
                            </a:solidFill>
                            <a:latin typeface="+mj-lt"/>
                            <a:ea typeface="Calibri" panose="020F0502020204030204" pitchFamily="34" charset="0"/>
                          </a:rPr>
                          <m:t>𝑁</m:t>
                        </m:r>
                      </m:sub>
                    </m:sSub>
                  </m:oMath>
                </a14:m>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và</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nhiệt</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độ</a:t>
                </a:r>
                <a:r>
                  <a:rPr lang="en-US" sz="2000" dirty="0">
                    <a:solidFill>
                      <a:schemeClr val="tx1">
                        <a:lumMod val="95000"/>
                        <a:lumOff val="5000"/>
                      </a:schemeClr>
                    </a:solidFill>
                    <a:latin typeface="+mj-lt"/>
                    <a:ea typeface="Calibri" panose="020F0502020204030204" pitchFamily="34" charset="0"/>
                  </a:rPr>
                  <a:t> </a:t>
                </a:r>
                <a14:m>
                  <m:oMath xmlns:m="http://schemas.openxmlformats.org/officeDocument/2006/math">
                    <m:sSub>
                      <m:sSubPr>
                        <m:ctrlPr>
                          <a:rPr lang="en-US" sz="2000" i="1">
                            <a:solidFill>
                              <a:schemeClr val="tx1">
                                <a:lumMod val="95000"/>
                                <a:lumOff val="5000"/>
                              </a:schemeClr>
                            </a:solidFill>
                            <a:latin typeface="+mj-lt"/>
                            <a:ea typeface="Calibri" panose="020F0502020204030204" pitchFamily="34" charset="0"/>
                          </a:rPr>
                        </m:ctrlPr>
                      </m:sSubPr>
                      <m:e>
                        <m:r>
                          <a:rPr lang="en-US" sz="2000" i="1">
                            <a:solidFill>
                              <a:schemeClr val="tx1">
                                <a:lumMod val="95000"/>
                                <a:lumOff val="5000"/>
                              </a:schemeClr>
                            </a:solidFill>
                            <a:latin typeface="+mj-lt"/>
                            <a:ea typeface="Calibri" panose="020F0502020204030204" pitchFamily="34" charset="0"/>
                          </a:rPr>
                          <m:t>𝑡</m:t>
                        </m:r>
                      </m:e>
                      <m:sub>
                        <m:r>
                          <a:rPr lang="en-US" sz="2000" i="1">
                            <a:solidFill>
                              <a:schemeClr val="tx1">
                                <a:lumMod val="95000"/>
                                <a:lumOff val="5000"/>
                              </a:schemeClr>
                            </a:solidFill>
                            <a:latin typeface="+mj-lt"/>
                            <a:ea typeface="Calibri" panose="020F0502020204030204" pitchFamily="34" charset="0"/>
                          </a:rPr>
                          <m:t>𝑀</m:t>
                        </m:r>
                      </m:sub>
                    </m:sSub>
                  </m:oMath>
                </a14:m>
                <a:r>
                  <a:rPr lang="en-US" sz="2000" dirty="0">
                    <a:solidFill>
                      <a:schemeClr val="tx1">
                        <a:lumMod val="95000"/>
                        <a:lumOff val="5000"/>
                      </a:schemeClr>
                    </a:solidFill>
                    <a:latin typeface="+mj-lt"/>
                    <a:ea typeface="Calibri" panose="020F0502020204030204" pitchFamily="34" charset="0"/>
                  </a:rPr>
                  <a:t>, </a:t>
                </a:r>
                <a14:m>
                  <m:oMath xmlns:m="http://schemas.openxmlformats.org/officeDocument/2006/math">
                    <m:sSub>
                      <m:sSubPr>
                        <m:ctrlPr>
                          <a:rPr lang="en-US" sz="2000" i="1">
                            <a:solidFill>
                              <a:schemeClr val="tx1">
                                <a:lumMod val="95000"/>
                                <a:lumOff val="5000"/>
                              </a:schemeClr>
                            </a:solidFill>
                            <a:latin typeface="+mj-lt"/>
                            <a:ea typeface="Calibri" panose="020F0502020204030204" pitchFamily="34" charset="0"/>
                          </a:rPr>
                        </m:ctrlPr>
                      </m:sSubPr>
                      <m:e>
                        <m:r>
                          <a:rPr lang="en-US" sz="2000" i="1">
                            <a:solidFill>
                              <a:schemeClr val="tx1">
                                <a:lumMod val="95000"/>
                                <a:lumOff val="5000"/>
                              </a:schemeClr>
                            </a:solidFill>
                            <a:latin typeface="+mj-lt"/>
                            <a:ea typeface="Calibri" panose="020F0502020204030204" pitchFamily="34" charset="0"/>
                          </a:rPr>
                          <m:t>𝑡</m:t>
                        </m:r>
                      </m:e>
                      <m:sub>
                        <m:r>
                          <a:rPr lang="en-US" sz="2000" i="1">
                            <a:solidFill>
                              <a:schemeClr val="tx1">
                                <a:lumMod val="95000"/>
                                <a:lumOff val="5000"/>
                              </a:schemeClr>
                            </a:solidFill>
                            <a:latin typeface="+mj-lt"/>
                            <a:ea typeface="Calibri" panose="020F0502020204030204" pitchFamily="34" charset="0"/>
                          </a:rPr>
                          <m:t>𝑁</m:t>
                        </m:r>
                      </m:sub>
                    </m:sSub>
                  </m:oMath>
                </a14:m>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tương</a:t>
                </a:r>
                <a:r>
                  <a:rPr lang="en-US" sz="2000" dirty="0">
                    <a:solidFill>
                      <a:schemeClr val="tx1">
                        <a:lumMod val="95000"/>
                        <a:lumOff val="5000"/>
                      </a:schemeClr>
                    </a:solidFill>
                    <a:latin typeface="+mj-lt"/>
                    <a:ea typeface="Calibri" panose="020F0502020204030204" pitchFamily="34" charset="0"/>
                  </a:rPr>
                  <a:t> </a:t>
                </a:r>
                <a:r>
                  <a:rPr lang="en-US" sz="2000" dirty="0" err="1">
                    <a:solidFill>
                      <a:schemeClr val="tx1">
                        <a:lumMod val="95000"/>
                        <a:lumOff val="5000"/>
                      </a:schemeClr>
                    </a:solidFill>
                    <a:latin typeface="+mj-lt"/>
                    <a:ea typeface="Calibri" panose="020F0502020204030204" pitchFamily="34" charset="0"/>
                  </a:rPr>
                  <a:t>ứng</a:t>
                </a:r>
                <a:endParaRPr lang="en-US" sz="2000" dirty="0">
                  <a:solidFill>
                    <a:schemeClr val="tx1">
                      <a:lumMod val="95000"/>
                      <a:lumOff val="5000"/>
                    </a:schemeClr>
                  </a:solidFill>
                  <a:latin typeface="+mj-lt"/>
                  <a:ea typeface="Times New Roman" panose="02020603050405020304" pitchFamily="18" charset="0"/>
                </a:endParaRPr>
              </a:p>
            </p:txBody>
          </p:sp>
        </mc:Choice>
        <mc:Fallback>
          <p:sp>
            <p:nvSpPr>
              <p:cNvPr id="8" name="Subtitle 2" descr="n26 fb Tran Phu">
                <a:extLst>
                  <a:ext uri="{FF2B5EF4-FFF2-40B4-BE49-F238E27FC236}">
                    <a16:creationId xmlns:a16="http://schemas.microsoft.com/office/drawing/2014/main" id="{72968A8B-C9B9-AED0-0AC9-B810B4463D51}"/>
                  </a:ext>
                </a:extLst>
              </p:cNvPr>
              <p:cNvSpPr txBox="1">
                <a:spLocks noRot="1" noChangeAspect="1" noMove="1" noResize="1" noEditPoints="1" noAdjustHandles="1" noChangeArrowheads="1" noChangeShapeType="1" noTextEdit="1"/>
              </p:cNvSpPr>
              <p:nvPr/>
            </p:nvSpPr>
            <p:spPr>
              <a:xfrm>
                <a:off x="3633108" y="1436489"/>
                <a:ext cx="5119148" cy="2498697"/>
              </a:xfrm>
              <a:prstGeom prst="rect">
                <a:avLst/>
              </a:prstGeom>
              <a:blipFill>
                <a:blip r:embed="rId2"/>
                <a:stretch>
                  <a:fillRect l="-1310" t="-1463" r="-1190" b="-2683"/>
                </a:stretch>
              </a:blipFill>
            </p:spPr>
            <p:txBody>
              <a:bodyPr/>
              <a:lstStyle/>
              <a:p>
                <a:r>
                  <a:rPr lang="en-US">
                    <a:noFill/>
                  </a:rPr>
                  <a:t> </a:t>
                </a:r>
              </a:p>
            </p:txBody>
          </p:sp>
        </mc:Fallback>
      </mc:AlternateContent>
      <p:sp>
        <p:nvSpPr>
          <p:cNvPr id="17" name="Google Shape;2321;p55" descr="n26 fb Tran Phu">
            <a:extLst>
              <a:ext uri="{FF2B5EF4-FFF2-40B4-BE49-F238E27FC236}">
                <a16:creationId xmlns:a16="http://schemas.microsoft.com/office/drawing/2014/main" id="{9539F7F4-18AD-0546-F555-78D3E342C573}"/>
              </a:ext>
            </a:extLst>
          </p:cNvPr>
          <p:cNvSpPr txBox="1">
            <a:spLocks/>
          </p:cNvSpPr>
          <p:nvPr/>
        </p:nvSpPr>
        <p:spPr>
          <a:xfrm>
            <a:off x="4846327" y="709925"/>
            <a:ext cx="2555420" cy="63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300"/>
              <a:buFont typeface="Dancing Script"/>
              <a:buNone/>
              <a:defRPr sz="3100" b="1" i="0" u="none" strike="noStrike" cap="none">
                <a:solidFill>
                  <a:schemeClr val="dk1"/>
                </a:solidFill>
                <a:highlight>
                  <a:schemeClr val="dk2"/>
                </a:highlight>
                <a:latin typeface="Cambria" panose="02040503050406030204" pitchFamily="18" charset="0"/>
                <a:ea typeface="Cambria" panose="02040503050406030204" pitchFamily="18" charset="0"/>
                <a:cs typeface="Dancing Script"/>
                <a:sym typeface="Dancing Script"/>
              </a:defRPr>
            </a:lvl1pPr>
            <a:lvl2pPr marR="0" lvl="1"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r>
              <a:rPr lang="en-US" sz="2000">
                <a:solidFill>
                  <a:schemeClr val="bg1"/>
                </a:solidFill>
                <a:latin typeface="+mj-lt"/>
              </a:rPr>
              <a:t>THẢO LUẬN NHÓM</a:t>
            </a:r>
            <a:endParaRPr lang="en-US" sz="2000" dirty="0">
              <a:solidFill>
                <a:schemeClr val="bg1"/>
              </a:solidFill>
              <a:latin typeface="+mj-lt"/>
            </a:endParaRPr>
          </a:p>
        </p:txBody>
      </p:sp>
    </p:spTree>
    <p:extLst>
      <p:ext uri="{BB962C8B-B14F-4D97-AF65-F5344CB8AC3E}">
        <p14:creationId xmlns:p14="http://schemas.microsoft.com/office/powerpoint/2010/main" val="125948176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D1C8694F-5E2E-6096-0E9F-26F1C02862A7}"/>
              </a:ext>
            </a:extLst>
          </p:cNvPr>
          <p:cNvPicPr>
            <a:picLocks noChangeAspect="1"/>
          </p:cNvPicPr>
          <p:nvPr/>
        </p:nvPicPr>
        <p:blipFill>
          <a:blip r:embed="rId2"/>
          <a:stretch>
            <a:fillRect/>
          </a:stretch>
        </p:blipFill>
        <p:spPr>
          <a:xfrm>
            <a:off x="3015935" y="1040395"/>
            <a:ext cx="6128065" cy="3797495"/>
          </a:xfrm>
          <a:prstGeom prst="rect">
            <a:avLst/>
          </a:prstGeom>
        </p:spPr>
      </p:pic>
    </p:spTree>
    <p:extLst>
      <p:ext uri="{BB962C8B-B14F-4D97-AF65-F5344CB8AC3E}">
        <p14:creationId xmlns:p14="http://schemas.microsoft.com/office/powerpoint/2010/main" val="45819613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52" descr="n26 fb Tran Phu"/>
          <p:cNvSpPr txBox="1">
            <a:spLocks noGrp="1"/>
          </p:cNvSpPr>
          <p:nvPr>
            <p:ph type="title"/>
          </p:nvPr>
        </p:nvSpPr>
        <p:spPr>
          <a:xfrm>
            <a:off x="-473740" y="829157"/>
            <a:ext cx="9915276" cy="2715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600" dirty="0">
                <a:latin typeface="Cambria" panose="02040503050406030204" pitchFamily="18" charset="0"/>
                <a:ea typeface="Cambria" panose="02040503050406030204" pitchFamily="18" charset="0"/>
              </a:rPr>
              <a:t>BÀI 4:</a:t>
            </a:r>
            <a:r>
              <a:rPr lang="en" sz="8000" dirty="0">
                <a:latin typeface="Cambria" panose="02040503050406030204" pitchFamily="18" charset="0"/>
                <a:ea typeface="Cambria" panose="02040503050406030204" pitchFamily="18" charset="0"/>
              </a:rPr>
              <a:t> </a:t>
            </a:r>
            <a:br>
              <a:rPr lang="en" sz="8000" dirty="0">
                <a:latin typeface="Cambria" panose="02040503050406030204" pitchFamily="18" charset="0"/>
                <a:ea typeface="Cambria" panose="02040503050406030204" pitchFamily="18" charset="0"/>
              </a:rPr>
            </a:br>
            <a:r>
              <a:rPr lang="en" sz="7200" b="1" dirty="0">
                <a:solidFill>
                  <a:srgbClr val="000066"/>
                </a:solidFill>
                <a:latin typeface="Cambria" panose="02040503050406030204" pitchFamily="18" charset="0"/>
                <a:ea typeface="Cambria" panose="02040503050406030204" pitchFamily="18" charset="0"/>
              </a:rPr>
              <a:t>NHIỆT DUNG RIÊNG</a:t>
            </a:r>
            <a:endParaRPr sz="8000" b="1" dirty="0">
              <a:solidFill>
                <a:srgbClr val="000066"/>
              </a:solidFill>
              <a:latin typeface="Cambria" panose="02040503050406030204" pitchFamily="18" charset="0"/>
              <a:ea typeface="Cambria" panose="02040503050406030204" pitchFamily="18" charset="0"/>
            </a:endParaRPr>
          </a:p>
        </p:txBody>
      </p:sp>
      <p:grpSp>
        <p:nvGrpSpPr>
          <p:cNvPr id="2127" name="Google Shape;2127;p52" descr="n26 fb Tran Phu"/>
          <p:cNvGrpSpPr/>
          <p:nvPr/>
        </p:nvGrpSpPr>
        <p:grpSpPr>
          <a:xfrm>
            <a:off x="7949815" y="3949355"/>
            <a:ext cx="1002623" cy="934476"/>
            <a:chOff x="6556651" y="3032093"/>
            <a:chExt cx="1672432" cy="1558759"/>
          </a:xfrm>
        </p:grpSpPr>
        <p:sp>
          <p:nvSpPr>
            <p:cNvPr id="2128" name="Google Shape;2128;p52"/>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52" descr="n26 fb Tran Phu"/>
          <p:cNvGrpSpPr/>
          <p:nvPr/>
        </p:nvGrpSpPr>
        <p:grpSpPr>
          <a:xfrm rot="1283121">
            <a:off x="-525011" y="4120817"/>
            <a:ext cx="1490322" cy="486577"/>
            <a:chOff x="2564525" y="5223525"/>
            <a:chExt cx="2556110" cy="834547"/>
          </a:xfrm>
        </p:grpSpPr>
        <p:sp>
          <p:nvSpPr>
            <p:cNvPr id="2133" name="Google Shape;2133;p52"/>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2"/>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2"/>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2"/>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2"/>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2"/>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2"/>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2"/>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2"/>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2"/>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2" descr="n26 fb Tran Phu"/>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sp>
        <p:nvSpPr>
          <p:cNvPr id="7" name="Subtitle 2" descr="n26 fb Tran Phu">
            <a:extLst>
              <a:ext uri="{FF2B5EF4-FFF2-40B4-BE49-F238E27FC236}">
                <a16:creationId xmlns:a16="http://schemas.microsoft.com/office/drawing/2014/main" id="{16F85799-953D-98CE-EF7A-96C8465E816D}"/>
              </a:ext>
            </a:extLst>
          </p:cNvPr>
          <p:cNvSpPr txBox="1">
            <a:spLocks/>
          </p:cNvSpPr>
          <p:nvPr/>
        </p:nvSpPr>
        <p:spPr>
          <a:xfrm>
            <a:off x="2864339" y="1221112"/>
            <a:ext cx="6265627" cy="32315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07000"/>
              </a:lnSpc>
            </a:pPr>
            <a:r>
              <a:rPr lang="en-US" sz="2000" b="1" dirty="0">
                <a:solidFill>
                  <a:srgbClr val="7030A0"/>
                </a:solidFill>
                <a:latin typeface="+mj-lt"/>
                <a:ea typeface="Calibri" panose="020F0502020204030204" pitchFamily="34" charset="0"/>
              </a:rPr>
              <a:t>PHIẾU HỌC TẬP SỐ 5</a:t>
            </a:r>
          </a:p>
          <a:p>
            <a:pPr marL="111125" algn="just"/>
            <a:r>
              <a:rPr lang="vi-VN" sz="2000" b="1" dirty="0">
                <a:latin typeface="+mj-lt"/>
              </a:rPr>
              <a:t>Câu 1: </a:t>
            </a:r>
            <a:r>
              <a:rPr lang="vi-VN" sz="2000" dirty="0">
                <a:latin typeface="+mj-lt"/>
              </a:rPr>
              <a:t>Tính giá trị trung bình của công suất dòng điện?</a:t>
            </a:r>
          </a:p>
          <a:p>
            <a:pPr marL="111125" indent="28575" algn="just"/>
            <a:r>
              <a:rPr lang="vi-VN" sz="2000" b="1" dirty="0">
                <a:latin typeface="+mj-lt"/>
              </a:rPr>
              <a:t>Câu 2: </a:t>
            </a:r>
            <a:r>
              <a:rPr lang="vi-VN" sz="2000" dirty="0">
                <a:latin typeface="+mj-lt"/>
              </a:rPr>
              <a:t>Tính nhiệt dung riêng của nước theo hệ thức?</a:t>
            </a:r>
            <a:endParaRPr lang="en-US" sz="2000" dirty="0">
              <a:latin typeface="+mj-lt"/>
            </a:endParaRPr>
          </a:p>
          <a:p>
            <a:pPr algn="just"/>
            <a:endParaRPr lang="en-US" sz="2000" dirty="0">
              <a:latin typeface="+mj-lt"/>
            </a:endParaRPr>
          </a:p>
          <a:p>
            <a:pPr algn="just"/>
            <a:endParaRPr lang="vi-VN" sz="2000" dirty="0">
              <a:latin typeface="+mj-lt"/>
            </a:endParaRPr>
          </a:p>
          <a:p>
            <a:pPr marL="230188" indent="-55563" algn="just"/>
            <a:r>
              <a:rPr lang="vi-VN" sz="2000" b="1" dirty="0">
                <a:latin typeface="+mj-lt"/>
              </a:rPr>
              <a:t>Câu 3: </a:t>
            </a:r>
            <a:r>
              <a:rPr lang="vi-VN" sz="2000" dirty="0">
                <a:latin typeface="+mj-lt"/>
              </a:rPr>
              <a:t>Xác định sai số của phép đo nhiệt dung riêng của nước?</a:t>
            </a:r>
          </a:p>
          <a:p>
            <a:pPr marL="174625" algn="just"/>
            <a:r>
              <a:rPr lang="vi-VN" sz="2000" b="1" dirty="0">
                <a:latin typeface="+mj-lt"/>
              </a:rPr>
              <a:t>Câu 4: </a:t>
            </a:r>
            <a:r>
              <a:rPr lang="vi-VN" sz="2000" dirty="0">
                <a:latin typeface="+mj-lt"/>
              </a:rPr>
              <a:t>So sánh kết quả đo với nhiệt dung riêng của nước ở Bảng 4.1 và giải thích tại sao có sự sai khác (Nếu có)?</a:t>
            </a:r>
          </a:p>
          <a:p>
            <a:pPr algn="just"/>
            <a:endParaRPr lang="en-US" sz="2000" dirty="0">
              <a:latin typeface="+mj-lt"/>
            </a:endParaRPr>
          </a:p>
        </p:txBody>
      </p:sp>
      <p:sp>
        <p:nvSpPr>
          <p:cNvPr id="8" name="Rectangle 7" descr="n26 fb Tran Phu">
            <a:extLst>
              <a:ext uri="{FF2B5EF4-FFF2-40B4-BE49-F238E27FC236}">
                <a16:creationId xmlns:a16="http://schemas.microsoft.com/office/drawing/2014/main" id="{5BCF3C5E-50FC-C388-0FFF-E49364A1AFE9}"/>
              </a:ext>
            </a:extLst>
          </p:cNvPr>
          <p:cNvSpPr>
            <a:spLocks noChangeArrowheads="1"/>
          </p:cNvSpPr>
          <p:nvPr/>
        </p:nvSpPr>
        <p:spPr bwMode="auto">
          <a:xfrm>
            <a:off x="0" y="-200054"/>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mj-lt"/>
            </a:endParaRPr>
          </a:p>
        </p:txBody>
      </p:sp>
      <p:graphicFrame>
        <p:nvGraphicFramePr>
          <p:cNvPr id="9" name="Object 8" descr="n26 fb Tran Phu">
            <a:extLst>
              <a:ext uri="{FF2B5EF4-FFF2-40B4-BE49-F238E27FC236}">
                <a16:creationId xmlns:a16="http://schemas.microsoft.com/office/drawing/2014/main" id="{1813BEF7-5A34-F0B3-C535-0DD005262175}"/>
              </a:ext>
            </a:extLst>
          </p:cNvPr>
          <p:cNvGraphicFramePr>
            <a:graphicFrameLocks noChangeAspect="1"/>
          </p:cNvGraphicFramePr>
          <p:nvPr>
            <p:extLst>
              <p:ext uri="{D42A27DB-BD31-4B8C-83A1-F6EECF244321}">
                <p14:modId xmlns:p14="http://schemas.microsoft.com/office/powerpoint/2010/main" val="2681556643"/>
              </p:ext>
            </p:extLst>
          </p:nvPr>
        </p:nvGraphicFramePr>
        <p:xfrm>
          <a:off x="4763551" y="2123470"/>
          <a:ext cx="2467202" cy="713392"/>
        </p:xfrm>
        <a:graphic>
          <a:graphicData uri="http://schemas.openxmlformats.org/presentationml/2006/ole">
            <mc:AlternateContent xmlns:mc="http://schemas.openxmlformats.org/markup-compatibility/2006">
              <mc:Choice xmlns:v="urn:schemas-microsoft-com:vml" Requires="v">
                <p:oleObj name="Equation" r:id="rId2" imgW="1726920" imgH="495000" progId="Equation.DSMT4">
                  <p:embed/>
                </p:oleObj>
              </mc:Choice>
              <mc:Fallback>
                <p:oleObj name="Equation" r:id="rId2" imgW="1726920" imgH="495000" progId="Equation.DSMT4">
                  <p:embed/>
                  <p:pic>
                    <p:nvPicPr>
                      <p:cNvPr id="7" name="Object 6" descr="n26 fb Tran Phu">
                        <a:extLst>
                          <a:ext uri="{FF2B5EF4-FFF2-40B4-BE49-F238E27FC236}">
                            <a16:creationId xmlns:a16="http://schemas.microsoft.com/office/drawing/2014/main" id="{5D34299B-9256-6BB6-3171-6ECDE6EC52AC}"/>
                          </a:ext>
                        </a:extLst>
                      </p:cNvPr>
                      <p:cNvPicPr>
                        <a:picLocks noChangeAspect="1" noChangeArrowheads="1"/>
                      </p:cNvPicPr>
                      <p:nvPr/>
                    </p:nvPicPr>
                    <p:blipFill>
                      <a:blip r:embed="rId3"/>
                      <a:srcRect/>
                      <a:stretch>
                        <a:fillRect/>
                      </a:stretch>
                    </p:blipFill>
                    <p:spPr bwMode="auto">
                      <a:xfrm>
                        <a:off x="4763551" y="2123470"/>
                        <a:ext cx="2467202" cy="713392"/>
                      </a:xfrm>
                      <a:prstGeom prst="rect">
                        <a:avLst/>
                      </a:prstGeom>
                      <a:noFill/>
                    </p:spPr>
                  </p:pic>
                </p:oleObj>
              </mc:Fallback>
            </mc:AlternateContent>
          </a:graphicData>
        </a:graphic>
      </p:graphicFrame>
    </p:spTree>
    <p:extLst>
      <p:ext uri="{BB962C8B-B14F-4D97-AF65-F5344CB8AC3E}">
        <p14:creationId xmlns:p14="http://schemas.microsoft.com/office/powerpoint/2010/main" val="379009610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E43183E-D849-DD31-ACCD-E61AA3D09CC5}"/>
              </a:ext>
            </a:extLst>
          </p:cNvPr>
          <p:cNvPicPr>
            <a:picLocks noChangeAspect="1"/>
          </p:cNvPicPr>
          <p:nvPr/>
        </p:nvPicPr>
        <p:blipFill>
          <a:blip r:embed="rId2"/>
          <a:stretch>
            <a:fillRect/>
          </a:stretch>
        </p:blipFill>
        <p:spPr>
          <a:xfrm>
            <a:off x="3060282" y="1175151"/>
            <a:ext cx="5912268" cy="2793198"/>
          </a:xfrm>
          <a:prstGeom prst="rect">
            <a:avLst/>
          </a:prstGeom>
        </p:spPr>
      </p:pic>
    </p:spTree>
    <p:extLst>
      <p:ext uri="{BB962C8B-B14F-4D97-AF65-F5344CB8AC3E}">
        <p14:creationId xmlns:p14="http://schemas.microsoft.com/office/powerpoint/2010/main" val="320758297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5B1FE-B49B-8CF5-D90B-5211BBDC0C5C}"/>
              </a:ext>
            </a:extLst>
          </p:cNvPr>
          <p:cNvGrpSpPr/>
          <p:nvPr/>
        </p:nvGrpSpPr>
        <p:grpSpPr>
          <a:xfrm>
            <a:off x="5586608" y="11875"/>
            <a:ext cx="3630278" cy="440239"/>
            <a:chOff x="2407872" y="11875"/>
            <a:chExt cx="6809014" cy="485466"/>
          </a:xfrm>
        </p:grpSpPr>
        <p:sp>
          <p:nvSpPr>
            <p:cNvPr id="4" name="Rectangle: Rounded Corners 3">
              <a:extLst>
                <a:ext uri="{FF2B5EF4-FFF2-40B4-BE49-F238E27FC236}">
                  <a16:creationId xmlns:a16="http://schemas.microsoft.com/office/drawing/2014/main" id="{0A4EB0DF-53C2-DC74-FCD9-7370563C154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ED36F-076D-B9B2-724F-8C53EE07C418}"/>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6" name="Text Box 76">
            <a:extLst>
              <a:ext uri="{FF2B5EF4-FFF2-40B4-BE49-F238E27FC236}">
                <a16:creationId xmlns:a16="http://schemas.microsoft.com/office/drawing/2014/main" id="{DFFC1F26-EBB1-950C-5F94-08C5070B60BA}"/>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a:t>
            </a:r>
            <a:r>
              <a:rPr lang="en-US" sz="1600" dirty="0">
                <a:solidFill>
                  <a:schemeClr val="accent2">
                    <a:lumMod val="75000"/>
                  </a:schemeClr>
                </a:solidFill>
                <a:latin typeface="Times New Roman" pitchFamily="18" charset="0"/>
                <a:cs typeface="Times New Roman" pitchFamily="18" charset="0"/>
              </a:rPr>
              <a:t>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II. </a:t>
            </a:r>
            <a:r>
              <a:rPr lang="en-US" sz="1600" b="1" dirty="0" err="1">
                <a:solidFill>
                  <a:schemeClr val="accent2">
                    <a:lumMod val="75000"/>
                  </a:schemeClr>
                </a:solidFill>
                <a:latin typeface="Times New Roman" pitchFamily="18" charset="0"/>
                <a:cs typeface="Times New Roman" pitchFamily="18" charset="0"/>
              </a:rPr>
              <a:t>Thực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hành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đo</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nước</a:t>
            </a:r>
            <a:endParaRPr lang="en-US" sz="1600" b="1" dirty="0">
              <a:solidFill>
                <a:schemeClr val="accent2">
                  <a:lumMod val="75000"/>
                </a:schemeClr>
              </a:solidFill>
              <a:latin typeface="Times New Roman" pitchFamily="18" charset="0"/>
              <a:cs typeface="Times New Roman" pitchFamily="18" charset="0"/>
            </a:endParaRPr>
          </a:p>
        </p:txBody>
      </p:sp>
      <p:sp>
        <p:nvSpPr>
          <p:cNvPr id="3" name="TextBox 2" descr="n26 fb Tran Phu">
            <a:extLst>
              <a:ext uri="{FF2B5EF4-FFF2-40B4-BE49-F238E27FC236}">
                <a16:creationId xmlns:a16="http://schemas.microsoft.com/office/drawing/2014/main" id="{8EA7B93D-CD5E-9951-9FD6-E2AF42EAE498}"/>
              </a:ext>
            </a:extLst>
          </p:cNvPr>
          <p:cNvSpPr txBox="1"/>
          <p:nvPr/>
        </p:nvSpPr>
        <p:spPr>
          <a:xfrm>
            <a:off x="3232347" y="501344"/>
            <a:ext cx="6238483" cy="72705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Câu</a:t>
            </a:r>
            <a:r>
              <a:rPr kumimoji="0" lang="en-US" sz="2000" b="1"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4: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Kết</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quả</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đo</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với</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nhiệt</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dung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riêng</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của</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nước</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ở </a:t>
            </a:r>
            <a:r>
              <a:rPr kumimoji="0" lang="en-US" sz="2000" b="0" i="0" u="none" strike="noStrike" kern="0" cap="none" spc="0" normalizeH="0" baseline="0" noProof="0" dirty="0" err="1">
                <a:ln>
                  <a:noFill/>
                </a:ln>
                <a:solidFill>
                  <a:prstClr val="black">
                    <a:lumMod val="95000"/>
                    <a:lumOff val="5000"/>
                  </a:prstClr>
                </a:solidFill>
                <a:effectLst/>
                <a:uLnTx/>
                <a:uFillTx/>
                <a:latin typeface="+mj-lt"/>
                <a:ea typeface="Times New Roman" panose="02020603050405020304" pitchFamily="18" charset="0"/>
                <a:cs typeface="Arial"/>
                <a:sym typeface="Arial"/>
              </a:rPr>
              <a:t>Bảng</a:t>
            </a:r>
            <a:r>
              <a:rPr kumimoji="0" lang="en-US" sz="2000" b="0" i="0" u="none" strike="noStrike" kern="0" cap="none" spc="0" normalizeH="0" baseline="0" noProof="0" dirty="0">
                <a:ln>
                  <a:noFill/>
                </a:ln>
                <a:solidFill>
                  <a:prstClr val="black">
                    <a:lumMod val="95000"/>
                    <a:lumOff val="5000"/>
                  </a:prstClr>
                </a:solidFill>
                <a:effectLst/>
                <a:uLnTx/>
                <a:uFillTx/>
                <a:latin typeface="+mj-lt"/>
                <a:ea typeface="Times New Roman" panose="02020603050405020304" pitchFamily="18" charset="0"/>
                <a:cs typeface="Arial"/>
                <a:sym typeface="Arial"/>
              </a:rPr>
              <a:t> 4.1:</a:t>
            </a:r>
          </a:p>
        </p:txBody>
      </p:sp>
      <p:pic>
        <p:nvPicPr>
          <p:cNvPr id="7" name="Picture 6" descr="n26 fb Tran Phu">
            <a:extLst>
              <a:ext uri="{FF2B5EF4-FFF2-40B4-BE49-F238E27FC236}">
                <a16:creationId xmlns:a16="http://schemas.microsoft.com/office/drawing/2014/main" id="{561AA5DB-64A6-3D1E-C9B2-B784EC68CC59}"/>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53380" y="1388803"/>
            <a:ext cx="1334383" cy="1199276"/>
          </a:xfrm>
          <a:prstGeom prst="rect">
            <a:avLst/>
          </a:prstGeom>
        </p:spPr>
      </p:pic>
      <p:sp>
        <p:nvSpPr>
          <p:cNvPr id="8" name="TextBox 7" descr="n26 fb Tran Phu">
            <a:extLst>
              <a:ext uri="{FF2B5EF4-FFF2-40B4-BE49-F238E27FC236}">
                <a16:creationId xmlns:a16="http://schemas.microsoft.com/office/drawing/2014/main" id="{BCFBF2F6-5B18-C434-09D1-8019D46EEA97}"/>
              </a:ext>
            </a:extLst>
          </p:cNvPr>
          <p:cNvSpPr txBox="1"/>
          <p:nvPr/>
        </p:nvSpPr>
        <p:spPr>
          <a:xfrm>
            <a:off x="3232347" y="2983017"/>
            <a:ext cx="1507283" cy="1323439"/>
          </a:xfrm>
          <a:prstGeom prst="rect">
            <a:avLst/>
          </a:prstGeom>
          <a:noFill/>
        </p:spPr>
        <p:txBody>
          <a:bodyPr wrap="square" rtlCol="0">
            <a:spAutoFit/>
          </a:bodyPr>
          <a:lstStyle/>
          <a:p>
            <a:pPr algn="ctr"/>
            <a:r>
              <a:rPr lang="en-US" sz="2000" dirty="0">
                <a:solidFill>
                  <a:prstClr val="black">
                    <a:lumMod val="95000"/>
                    <a:lumOff val="5000"/>
                  </a:prstClr>
                </a:solidFill>
                <a:latin typeface="+mj-lt"/>
                <a:ea typeface="Times New Roman" panose="02020603050405020304" pitchFamily="18" charset="0"/>
              </a:rPr>
              <a:t>+ Sai </a:t>
            </a:r>
            <a:r>
              <a:rPr lang="en-US" sz="2000" dirty="0" err="1">
                <a:solidFill>
                  <a:prstClr val="black">
                    <a:lumMod val="95000"/>
                    <a:lumOff val="5000"/>
                  </a:prstClr>
                </a:solidFill>
                <a:latin typeface="+mj-lt"/>
                <a:ea typeface="Times New Roman" panose="02020603050405020304" pitchFamily="18" charset="0"/>
              </a:rPr>
              <a:t>số</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trong</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thiết</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bị</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đo</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lường</a:t>
            </a:r>
            <a:r>
              <a:rPr lang="en-US" sz="2000" dirty="0">
                <a:solidFill>
                  <a:prstClr val="black">
                    <a:lumMod val="95000"/>
                    <a:lumOff val="5000"/>
                  </a:prstClr>
                </a:solidFill>
                <a:latin typeface="+mj-lt"/>
                <a:ea typeface="Times New Roman" panose="02020603050405020304" pitchFamily="18" charset="0"/>
              </a:rPr>
              <a:t>.</a:t>
            </a:r>
          </a:p>
        </p:txBody>
      </p:sp>
      <p:sp>
        <p:nvSpPr>
          <p:cNvPr id="9" name="TextBox 8" descr="n26 fb Tran Phu">
            <a:extLst>
              <a:ext uri="{FF2B5EF4-FFF2-40B4-BE49-F238E27FC236}">
                <a16:creationId xmlns:a16="http://schemas.microsoft.com/office/drawing/2014/main" id="{C675CBBE-9E1B-9057-0398-5E7CFAE8F045}"/>
              </a:ext>
            </a:extLst>
          </p:cNvPr>
          <p:cNvSpPr txBox="1"/>
          <p:nvPr/>
        </p:nvSpPr>
        <p:spPr>
          <a:xfrm>
            <a:off x="4830966" y="1061433"/>
            <a:ext cx="1868218" cy="1323439"/>
          </a:xfrm>
          <a:prstGeom prst="rect">
            <a:avLst/>
          </a:prstGeom>
          <a:noFill/>
        </p:spPr>
        <p:txBody>
          <a:bodyPr wrap="square" rtlCol="0">
            <a:spAutoFit/>
          </a:bodyPr>
          <a:lstStyle/>
          <a:p>
            <a:pPr algn="ct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Điều</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kiện</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thực</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nghiệm</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không</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hoàn</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hảo</a:t>
            </a:r>
            <a:r>
              <a:rPr lang="en-US" sz="2000" dirty="0">
                <a:solidFill>
                  <a:prstClr val="black">
                    <a:lumMod val="95000"/>
                    <a:lumOff val="5000"/>
                  </a:prstClr>
                </a:solidFill>
                <a:latin typeface="+mj-lt"/>
                <a:ea typeface="Times New Roman" panose="02020603050405020304" pitchFamily="18" charset="0"/>
              </a:rPr>
              <a:t>.</a:t>
            </a:r>
          </a:p>
        </p:txBody>
      </p:sp>
      <p:sp>
        <p:nvSpPr>
          <p:cNvPr id="10" name="TextBox 9" descr="n26 fb Tran Phu">
            <a:extLst>
              <a:ext uri="{FF2B5EF4-FFF2-40B4-BE49-F238E27FC236}">
                <a16:creationId xmlns:a16="http://schemas.microsoft.com/office/drawing/2014/main" id="{907286EF-2E2A-19A1-CC4C-7BBF7E883842}"/>
              </a:ext>
            </a:extLst>
          </p:cNvPr>
          <p:cNvSpPr txBox="1"/>
          <p:nvPr/>
        </p:nvSpPr>
        <p:spPr>
          <a:xfrm>
            <a:off x="5514492" y="2327607"/>
            <a:ext cx="1871055" cy="1015663"/>
          </a:xfrm>
          <a:prstGeom prst="rect">
            <a:avLst/>
          </a:prstGeom>
          <a:noFill/>
        </p:spPr>
        <p:txBody>
          <a:bodyPr wrap="square" rtlCol="0">
            <a:spAutoFit/>
          </a:bodyPr>
          <a:lstStyle/>
          <a:p>
            <a:pPr algn="ctr"/>
            <a:r>
              <a:rPr lang="en-US" sz="2000" dirty="0">
                <a:solidFill>
                  <a:prstClr val="black">
                    <a:lumMod val="95000"/>
                    <a:lumOff val="5000"/>
                  </a:prstClr>
                </a:solidFill>
                <a:latin typeface="+mj-lt"/>
                <a:ea typeface="Times New Roman" panose="02020603050405020304" pitchFamily="18" charset="0"/>
              </a:rPr>
              <a:t>+ Sai </a:t>
            </a:r>
            <a:r>
              <a:rPr lang="en-US" sz="2000" dirty="0" err="1">
                <a:solidFill>
                  <a:prstClr val="black">
                    <a:lumMod val="95000"/>
                    <a:lumOff val="5000"/>
                  </a:prstClr>
                </a:solidFill>
                <a:latin typeface="+mj-lt"/>
                <a:ea typeface="Times New Roman" panose="02020603050405020304" pitchFamily="18" charset="0"/>
              </a:rPr>
              <a:t>số</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trong</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phương</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pháp</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đo</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lường</a:t>
            </a:r>
            <a:r>
              <a:rPr lang="en-US" sz="2000" dirty="0">
                <a:solidFill>
                  <a:prstClr val="black">
                    <a:lumMod val="95000"/>
                    <a:lumOff val="5000"/>
                  </a:prstClr>
                </a:solidFill>
                <a:latin typeface="+mj-lt"/>
                <a:ea typeface="Times New Roman" panose="02020603050405020304" pitchFamily="18" charset="0"/>
              </a:rPr>
              <a:t>.</a:t>
            </a:r>
          </a:p>
        </p:txBody>
      </p:sp>
      <p:sp>
        <p:nvSpPr>
          <p:cNvPr id="11" name="TextBox 10" descr="n26 fb Tran Phu">
            <a:extLst>
              <a:ext uri="{FF2B5EF4-FFF2-40B4-BE49-F238E27FC236}">
                <a16:creationId xmlns:a16="http://schemas.microsoft.com/office/drawing/2014/main" id="{B81B8A7C-EA3E-6021-3CA3-ECA7DA3D094E}"/>
              </a:ext>
            </a:extLst>
          </p:cNvPr>
          <p:cNvSpPr txBox="1"/>
          <p:nvPr/>
        </p:nvSpPr>
        <p:spPr>
          <a:xfrm>
            <a:off x="7401747" y="956863"/>
            <a:ext cx="1600670" cy="1631216"/>
          </a:xfrm>
          <a:prstGeom prst="rect">
            <a:avLst/>
          </a:prstGeom>
          <a:noFill/>
        </p:spPr>
        <p:txBody>
          <a:bodyPr wrap="square" rtlCol="0">
            <a:spAutoFit/>
          </a:bodyPr>
          <a:lstStyle/>
          <a:p>
            <a:pPr algn="ct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Sự</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biến</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đổi</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tự</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nhiên</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của</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nhiệt</a:t>
            </a:r>
            <a:r>
              <a:rPr lang="en-US" sz="2000" dirty="0">
                <a:solidFill>
                  <a:prstClr val="black">
                    <a:lumMod val="95000"/>
                    <a:lumOff val="5000"/>
                  </a:prstClr>
                </a:solidFill>
                <a:latin typeface="+mj-lt"/>
                <a:ea typeface="Times New Roman" panose="02020603050405020304" pitchFamily="18" charset="0"/>
              </a:rPr>
              <a:t> dung </a:t>
            </a:r>
            <a:r>
              <a:rPr lang="en-US" sz="2000" dirty="0" err="1">
                <a:solidFill>
                  <a:prstClr val="black">
                    <a:lumMod val="95000"/>
                    <a:lumOff val="5000"/>
                  </a:prstClr>
                </a:solidFill>
                <a:latin typeface="+mj-lt"/>
                <a:ea typeface="Times New Roman" panose="02020603050405020304" pitchFamily="18" charset="0"/>
              </a:rPr>
              <a:t>riêng</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của</a:t>
            </a:r>
            <a:r>
              <a:rPr lang="en-US" sz="2000" dirty="0">
                <a:solidFill>
                  <a:prstClr val="black">
                    <a:lumMod val="95000"/>
                    <a:lumOff val="5000"/>
                  </a:prstClr>
                </a:solidFill>
                <a:latin typeface="+mj-lt"/>
                <a:ea typeface="Times New Roman" panose="02020603050405020304" pitchFamily="18" charset="0"/>
              </a:rPr>
              <a:t> </a:t>
            </a:r>
            <a:r>
              <a:rPr lang="en-US" sz="2000" dirty="0" err="1">
                <a:solidFill>
                  <a:prstClr val="black">
                    <a:lumMod val="95000"/>
                    <a:lumOff val="5000"/>
                  </a:prstClr>
                </a:solidFill>
                <a:latin typeface="+mj-lt"/>
                <a:ea typeface="Times New Roman" panose="02020603050405020304" pitchFamily="18" charset="0"/>
              </a:rPr>
              <a:t>nước</a:t>
            </a:r>
            <a:r>
              <a:rPr lang="en-US" sz="2000" dirty="0">
                <a:solidFill>
                  <a:prstClr val="black">
                    <a:lumMod val="95000"/>
                    <a:lumOff val="5000"/>
                  </a:prstClr>
                </a:solidFill>
                <a:latin typeface="+mj-lt"/>
                <a:ea typeface="Times New Roman" panose="02020603050405020304" pitchFamily="18" charset="0"/>
              </a:rPr>
              <a:t>.</a:t>
            </a:r>
          </a:p>
        </p:txBody>
      </p:sp>
      <p:pic>
        <p:nvPicPr>
          <p:cNvPr id="12" name="Picture 2" descr="n26 fb Tran Phu">
            <a:extLst>
              <a:ext uri="{FF2B5EF4-FFF2-40B4-BE49-F238E27FC236}">
                <a16:creationId xmlns:a16="http://schemas.microsoft.com/office/drawing/2014/main" id="{2723725D-A503-5D19-72A1-ABECF5031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90" y="3593285"/>
            <a:ext cx="1501427" cy="13725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26 fb Tran Phu">
            <a:extLst>
              <a:ext uri="{FF2B5EF4-FFF2-40B4-BE49-F238E27FC236}">
                <a16:creationId xmlns:a16="http://schemas.microsoft.com/office/drawing/2014/main" id="{FEFB2A3C-6231-E3B2-C9CB-A9E1DE3C1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5057" y="2835439"/>
            <a:ext cx="1382112" cy="142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46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pic>
        <p:nvPicPr>
          <p:cNvPr id="5" name="Picture 4" descr="n26 fb Tran Phu">
            <a:extLst>
              <a:ext uri="{FF2B5EF4-FFF2-40B4-BE49-F238E27FC236}">
                <a16:creationId xmlns:a16="http://schemas.microsoft.com/office/drawing/2014/main" id="{54AE4538-48A3-AD22-B605-807FA8CAEA64}"/>
              </a:ext>
            </a:extLst>
          </p:cNvPr>
          <p:cNvPicPr>
            <a:picLocks noChangeAspect="1"/>
          </p:cNvPicPr>
          <p:nvPr/>
        </p:nvPicPr>
        <p:blipFill>
          <a:blip r:embed="rId3"/>
          <a:stretch>
            <a:fillRect/>
          </a:stretch>
        </p:blipFill>
        <p:spPr>
          <a:xfrm>
            <a:off x="2317805" y="226612"/>
            <a:ext cx="5024728" cy="502472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descr="n26 fb Tran Phu"/>
          <p:cNvSpPr txBox="1">
            <a:spLocks noGrp="1"/>
          </p:cNvSpPr>
          <p:nvPr>
            <p:ph type="title"/>
          </p:nvPr>
        </p:nvSpPr>
        <p:spPr>
          <a:xfrm>
            <a:off x="1021555" y="1083964"/>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NỘI DUNG CHÍNH</a:t>
            </a:r>
            <a:endParaRPr dirty="0">
              <a:latin typeface="Cambria" panose="02040503050406030204" pitchFamily="18" charset="0"/>
              <a:ea typeface="Cambria" panose="02040503050406030204" pitchFamily="18" charset="0"/>
            </a:endParaRPr>
          </a:p>
        </p:txBody>
      </p:sp>
      <p:sp>
        <p:nvSpPr>
          <p:cNvPr id="1961" name="Google Shape;1961;p51" descr="n26 fb Tran Phu"/>
          <p:cNvSpPr txBox="1">
            <a:spLocks noGrp="1"/>
          </p:cNvSpPr>
          <p:nvPr>
            <p:ph type="title" idx="2"/>
          </p:nvPr>
        </p:nvSpPr>
        <p:spPr>
          <a:xfrm>
            <a:off x="710399" y="1416840"/>
            <a:ext cx="7539938"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bg1"/>
                </a:solidFill>
                <a:latin typeface="Cambria" panose="02040503050406030204" pitchFamily="18" charset="0"/>
                <a:ea typeface="Cambria" panose="02040503050406030204" pitchFamily="18" charset="0"/>
              </a:rPr>
              <a:t>KHÁI NIỆM NHIỆT DUNG RIÊNG</a:t>
            </a:r>
            <a:endParaRPr sz="3200" dirty="0">
              <a:solidFill>
                <a:schemeClr val="bg1"/>
              </a:solidFill>
              <a:latin typeface="Cambria" panose="02040503050406030204" pitchFamily="18" charset="0"/>
              <a:ea typeface="Cambria" panose="02040503050406030204" pitchFamily="18" charset="0"/>
            </a:endParaRPr>
          </a:p>
        </p:txBody>
      </p:sp>
      <p:sp>
        <p:nvSpPr>
          <p:cNvPr id="1962" name="Google Shape;1962;p51" descr="n26 fb Tran Phu"/>
          <p:cNvSpPr txBox="1">
            <a:spLocks noGrp="1"/>
          </p:cNvSpPr>
          <p:nvPr>
            <p:ph type="title" idx="3"/>
          </p:nvPr>
        </p:nvSpPr>
        <p:spPr>
          <a:xfrm>
            <a:off x="711155" y="1533319"/>
            <a:ext cx="665381" cy="6385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I</a:t>
            </a:r>
            <a:endParaRPr sz="4400" dirty="0">
              <a:latin typeface="Cambria" panose="02040503050406030204" pitchFamily="18" charset="0"/>
              <a:ea typeface="Cambria" panose="02040503050406030204" pitchFamily="18" charset="0"/>
            </a:endParaRPr>
          </a:p>
        </p:txBody>
      </p:sp>
      <p:sp>
        <p:nvSpPr>
          <p:cNvPr id="1963" name="Google Shape;1963;p51" descr="n26 fb Tran Phu"/>
          <p:cNvSpPr txBox="1">
            <a:spLocks noGrp="1"/>
          </p:cNvSpPr>
          <p:nvPr>
            <p:ph type="title" idx="4"/>
          </p:nvPr>
        </p:nvSpPr>
        <p:spPr>
          <a:xfrm>
            <a:off x="1484228" y="3884135"/>
            <a:ext cx="7372738" cy="944313"/>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200" dirty="0">
                <a:solidFill>
                  <a:schemeClr val="bg1"/>
                </a:solidFill>
                <a:latin typeface="Cambria" panose="02040503050406030204" pitchFamily="18" charset="0"/>
                <a:ea typeface="Cambria" panose="02040503050406030204" pitchFamily="18" charset="0"/>
              </a:rPr>
              <a:t>THỰC HÀNH ĐO NHIỆT DUNG RIÊNG CỦA NƯỚC</a:t>
            </a:r>
            <a:endParaRPr sz="3200" dirty="0">
              <a:solidFill>
                <a:schemeClr val="bg1"/>
              </a:solidFill>
              <a:latin typeface="Cambria" panose="02040503050406030204" pitchFamily="18" charset="0"/>
              <a:ea typeface="Cambria" panose="02040503050406030204" pitchFamily="18" charset="0"/>
            </a:endParaRPr>
          </a:p>
        </p:txBody>
      </p:sp>
      <p:sp>
        <p:nvSpPr>
          <p:cNvPr id="1965" name="Google Shape;1965;p51" descr="n26 fb Tran Phu"/>
          <p:cNvSpPr txBox="1">
            <a:spLocks noGrp="1"/>
          </p:cNvSpPr>
          <p:nvPr>
            <p:ph type="title" idx="6"/>
          </p:nvPr>
        </p:nvSpPr>
        <p:spPr>
          <a:xfrm>
            <a:off x="682036" y="3864345"/>
            <a:ext cx="900900" cy="70436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II</a:t>
            </a:r>
            <a:endParaRPr sz="4400" dirty="0">
              <a:latin typeface="Cambria" panose="02040503050406030204" pitchFamily="18" charset="0"/>
              <a:ea typeface="Cambria" panose="02040503050406030204" pitchFamily="18" charset="0"/>
            </a:endParaRPr>
          </a:p>
        </p:txBody>
      </p:sp>
      <p:grpSp>
        <p:nvGrpSpPr>
          <p:cNvPr id="1972" name="Google Shape;1972;p51" descr="n26 fb Tran Phu"/>
          <p:cNvGrpSpPr/>
          <p:nvPr/>
        </p:nvGrpSpPr>
        <p:grpSpPr>
          <a:xfrm>
            <a:off x="655911" y="1554572"/>
            <a:ext cx="760267" cy="69581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descr="n26 fb Tran Phu"/>
          <p:cNvGrpSpPr/>
          <p:nvPr/>
        </p:nvGrpSpPr>
        <p:grpSpPr>
          <a:xfrm>
            <a:off x="707146" y="3914389"/>
            <a:ext cx="772743" cy="707232"/>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51" descr="n26 fb Tran Phu"/>
          <p:cNvGrpSpPr/>
          <p:nvPr/>
        </p:nvGrpSpPr>
        <p:grpSpPr>
          <a:xfrm rot="390124">
            <a:off x="-919247" y="-292588"/>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descr="n26 fb Tran Phu"/>
          <p:cNvGrpSpPr/>
          <p:nvPr/>
        </p:nvGrpSpPr>
        <p:grpSpPr>
          <a:xfrm rot="3109902">
            <a:off x="8276149" y="899171"/>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oup 30">
            <a:extLst>
              <a:ext uri="{FF2B5EF4-FFF2-40B4-BE49-F238E27FC236}">
                <a16:creationId xmlns:a16="http://schemas.microsoft.com/office/drawing/2014/main" id="{BE02EF36-617E-604F-66D7-56B29BDCB315}"/>
              </a:ext>
            </a:extLst>
          </p:cNvPr>
          <p:cNvGrpSpPr/>
          <p:nvPr/>
        </p:nvGrpSpPr>
        <p:grpSpPr>
          <a:xfrm>
            <a:off x="783717" y="2385113"/>
            <a:ext cx="603345" cy="552195"/>
            <a:chOff x="746139" y="1533343"/>
            <a:chExt cx="603345" cy="552195"/>
          </a:xfrm>
        </p:grpSpPr>
        <p:sp>
          <p:nvSpPr>
            <p:cNvPr id="3" name="Google Shape;1973;p51">
              <a:extLst>
                <a:ext uri="{FF2B5EF4-FFF2-40B4-BE49-F238E27FC236}">
                  <a16:creationId xmlns:a16="http://schemas.microsoft.com/office/drawing/2014/main" id="{27670977-EDB9-059F-C89D-3644A3F62D00}"/>
                </a:ext>
              </a:extLst>
            </p:cNvPr>
            <p:cNvSpPr/>
            <p:nvPr/>
          </p:nvSpPr>
          <p:spPr>
            <a:xfrm>
              <a:off x="797551" y="1533343"/>
              <a:ext cx="550203" cy="495244"/>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974;p51">
              <a:extLst>
                <a:ext uri="{FF2B5EF4-FFF2-40B4-BE49-F238E27FC236}">
                  <a16:creationId xmlns:a16="http://schemas.microsoft.com/office/drawing/2014/main" id="{EBCAA6B9-D695-64FA-0B9F-46F030D5F3E5}"/>
                </a:ext>
              </a:extLst>
            </p:cNvPr>
            <p:cNvSpPr/>
            <p:nvPr/>
          </p:nvSpPr>
          <p:spPr>
            <a:xfrm>
              <a:off x="746139" y="1533605"/>
              <a:ext cx="603345" cy="551933"/>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75;p51">
              <a:extLst>
                <a:ext uri="{FF2B5EF4-FFF2-40B4-BE49-F238E27FC236}">
                  <a16:creationId xmlns:a16="http://schemas.microsoft.com/office/drawing/2014/main" id="{6068E083-3DF2-6A32-7A80-EC3943A5C6B5}"/>
                </a:ext>
              </a:extLst>
            </p:cNvPr>
            <p:cNvSpPr/>
            <p:nvPr/>
          </p:nvSpPr>
          <p:spPr>
            <a:xfrm>
              <a:off x="749047" y="1580393"/>
              <a:ext cx="63058" cy="70953"/>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76;p51">
              <a:extLst>
                <a:ext uri="{FF2B5EF4-FFF2-40B4-BE49-F238E27FC236}">
                  <a16:creationId xmlns:a16="http://schemas.microsoft.com/office/drawing/2014/main" id="{D5D4E34F-63F2-DFBC-A100-EDFA60E1CFB1}"/>
                </a:ext>
              </a:extLst>
            </p:cNvPr>
            <p:cNvSpPr/>
            <p:nvPr/>
          </p:nvSpPr>
          <p:spPr>
            <a:xfrm>
              <a:off x="746604" y="1618966"/>
              <a:ext cx="67463" cy="7104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77;p51">
              <a:extLst>
                <a:ext uri="{FF2B5EF4-FFF2-40B4-BE49-F238E27FC236}">
                  <a16:creationId xmlns:a16="http://schemas.microsoft.com/office/drawing/2014/main" id="{FB5970D0-6AED-4976-6CBB-92F6439402E1}"/>
                </a:ext>
              </a:extLst>
            </p:cNvPr>
            <p:cNvSpPr/>
            <p:nvPr/>
          </p:nvSpPr>
          <p:spPr>
            <a:xfrm>
              <a:off x="749047" y="1657990"/>
              <a:ext cx="63058" cy="70589"/>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78;p51">
              <a:extLst>
                <a:ext uri="{FF2B5EF4-FFF2-40B4-BE49-F238E27FC236}">
                  <a16:creationId xmlns:a16="http://schemas.microsoft.com/office/drawing/2014/main" id="{B83B0B1C-CAA4-CEE8-FD2E-9FD76F518E12}"/>
                </a:ext>
              </a:extLst>
            </p:cNvPr>
            <p:cNvSpPr/>
            <p:nvPr/>
          </p:nvSpPr>
          <p:spPr>
            <a:xfrm>
              <a:off x="749047" y="1696796"/>
              <a:ext cx="63058" cy="70575"/>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79;p51">
              <a:extLst>
                <a:ext uri="{FF2B5EF4-FFF2-40B4-BE49-F238E27FC236}">
                  <a16:creationId xmlns:a16="http://schemas.microsoft.com/office/drawing/2014/main" id="{0AA29A1A-E28A-1102-562D-58FDF0F72533}"/>
                </a:ext>
              </a:extLst>
            </p:cNvPr>
            <p:cNvSpPr/>
            <p:nvPr/>
          </p:nvSpPr>
          <p:spPr>
            <a:xfrm>
              <a:off x="749047" y="1735224"/>
              <a:ext cx="63058" cy="70953"/>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80;p51">
              <a:extLst>
                <a:ext uri="{FF2B5EF4-FFF2-40B4-BE49-F238E27FC236}">
                  <a16:creationId xmlns:a16="http://schemas.microsoft.com/office/drawing/2014/main" id="{2D2ED7AD-C676-379A-1C50-F89A487CE34B}"/>
                </a:ext>
              </a:extLst>
            </p:cNvPr>
            <p:cNvSpPr/>
            <p:nvPr/>
          </p:nvSpPr>
          <p:spPr>
            <a:xfrm>
              <a:off x="748567" y="1774030"/>
              <a:ext cx="63538" cy="70822"/>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81;p51">
              <a:extLst>
                <a:ext uri="{FF2B5EF4-FFF2-40B4-BE49-F238E27FC236}">
                  <a16:creationId xmlns:a16="http://schemas.microsoft.com/office/drawing/2014/main" id="{A6177095-DDAE-4996-D5D8-93D79BC06F5D}"/>
                </a:ext>
              </a:extLst>
            </p:cNvPr>
            <p:cNvSpPr/>
            <p:nvPr/>
          </p:nvSpPr>
          <p:spPr>
            <a:xfrm>
              <a:off x="749047" y="1812835"/>
              <a:ext cx="63058" cy="70822"/>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82;p51">
              <a:extLst>
                <a:ext uri="{FF2B5EF4-FFF2-40B4-BE49-F238E27FC236}">
                  <a16:creationId xmlns:a16="http://schemas.microsoft.com/office/drawing/2014/main" id="{29D28458-8CD5-6D28-43AB-01E5D55610BC}"/>
                </a:ext>
              </a:extLst>
            </p:cNvPr>
            <p:cNvSpPr/>
            <p:nvPr/>
          </p:nvSpPr>
          <p:spPr>
            <a:xfrm>
              <a:off x="746648" y="1851278"/>
              <a:ext cx="67420" cy="71098"/>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83;p51">
              <a:extLst>
                <a:ext uri="{FF2B5EF4-FFF2-40B4-BE49-F238E27FC236}">
                  <a16:creationId xmlns:a16="http://schemas.microsoft.com/office/drawing/2014/main" id="{6B8A4E2C-00C6-D5F7-F7A6-BB2DACDC4648}"/>
                </a:ext>
              </a:extLst>
            </p:cNvPr>
            <p:cNvSpPr/>
            <p:nvPr/>
          </p:nvSpPr>
          <p:spPr>
            <a:xfrm>
              <a:off x="749047" y="1890302"/>
              <a:ext cx="63058" cy="70953"/>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84;p51">
              <a:extLst>
                <a:ext uri="{FF2B5EF4-FFF2-40B4-BE49-F238E27FC236}">
                  <a16:creationId xmlns:a16="http://schemas.microsoft.com/office/drawing/2014/main" id="{40F93B02-8497-EFFE-B480-7E7D95F2D5B4}"/>
                </a:ext>
              </a:extLst>
            </p:cNvPr>
            <p:cNvSpPr/>
            <p:nvPr/>
          </p:nvSpPr>
          <p:spPr>
            <a:xfrm>
              <a:off x="749047" y="1929108"/>
              <a:ext cx="63058" cy="70575"/>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85;p51">
              <a:extLst>
                <a:ext uri="{FF2B5EF4-FFF2-40B4-BE49-F238E27FC236}">
                  <a16:creationId xmlns:a16="http://schemas.microsoft.com/office/drawing/2014/main" id="{E16F8E1B-D444-256E-16CD-1D92A57622E0}"/>
                </a:ext>
              </a:extLst>
            </p:cNvPr>
            <p:cNvSpPr/>
            <p:nvPr/>
          </p:nvSpPr>
          <p:spPr>
            <a:xfrm>
              <a:off x="748567" y="1967914"/>
              <a:ext cx="63538" cy="70938"/>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86;p51">
              <a:extLst>
                <a:ext uri="{FF2B5EF4-FFF2-40B4-BE49-F238E27FC236}">
                  <a16:creationId xmlns:a16="http://schemas.microsoft.com/office/drawing/2014/main" id="{066ACF99-D0EA-E888-957A-185062455BAF}"/>
                </a:ext>
              </a:extLst>
            </p:cNvPr>
            <p:cNvSpPr/>
            <p:nvPr/>
          </p:nvSpPr>
          <p:spPr>
            <a:xfrm>
              <a:off x="751955" y="2014106"/>
              <a:ext cx="59670" cy="69484"/>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87;p51">
              <a:extLst>
                <a:ext uri="{FF2B5EF4-FFF2-40B4-BE49-F238E27FC236}">
                  <a16:creationId xmlns:a16="http://schemas.microsoft.com/office/drawing/2014/main" id="{2262B757-445F-A8FA-8BAC-F0D8C65F7F29}"/>
                </a:ext>
              </a:extLst>
            </p:cNvPr>
            <p:cNvSpPr/>
            <p:nvPr/>
          </p:nvSpPr>
          <p:spPr>
            <a:xfrm>
              <a:off x="797056" y="2014106"/>
              <a:ext cx="59670" cy="69484"/>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88;p51">
              <a:extLst>
                <a:ext uri="{FF2B5EF4-FFF2-40B4-BE49-F238E27FC236}">
                  <a16:creationId xmlns:a16="http://schemas.microsoft.com/office/drawing/2014/main" id="{CDC3D812-07B8-F3FE-86EA-39CB99CF4F52}"/>
                </a:ext>
              </a:extLst>
            </p:cNvPr>
            <p:cNvSpPr/>
            <p:nvPr/>
          </p:nvSpPr>
          <p:spPr>
            <a:xfrm>
              <a:off x="841678" y="2014106"/>
              <a:ext cx="59670" cy="69484"/>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89;p51">
              <a:extLst>
                <a:ext uri="{FF2B5EF4-FFF2-40B4-BE49-F238E27FC236}">
                  <a16:creationId xmlns:a16="http://schemas.microsoft.com/office/drawing/2014/main" id="{733F90B3-778B-C173-78EC-8206F3829480}"/>
                </a:ext>
              </a:extLst>
            </p:cNvPr>
            <p:cNvSpPr/>
            <p:nvPr/>
          </p:nvSpPr>
          <p:spPr>
            <a:xfrm>
              <a:off x="886779" y="2014106"/>
              <a:ext cx="59670" cy="69484"/>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90;p51">
              <a:extLst>
                <a:ext uri="{FF2B5EF4-FFF2-40B4-BE49-F238E27FC236}">
                  <a16:creationId xmlns:a16="http://schemas.microsoft.com/office/drawing/2014/main" id="{F45E722D-790B-6CE9-1E7B-E6C27FE25BCD}"/>
                </a:ext>
              </a:extLst>
            </p:cNvPr>
            <p:cNvSpPr/>
            <p:nvPr/>
          </p:nvSpPr>
          <p:spPr>
            <a:xfrm>
              <a:off x="931895" y="2014106"/>
              <a:ext cx="59656" cy="69484"/>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91;p51">
              <a:extLst>
                <a:ext uri="{FF2B5EF4-FFF2-40B4-BE49-F238E27FC236}">
                  <a16:creationId xmlns:a16="http://schemas.microsoft.com/office/drawing/2014/main" id="{11416B1F-68F4-921A-9B34-152A8DA8E6DD}"/>
                </a:ext>
              </a:extLst>
            </p:cNvPr>
            <p:cNvSpPr/>
            <p:nvPr/>
          </p:nvSpPr>
          <p:spPr>
            <a:xfrm>
              <a:off x="976997" y="2014106"/>
              <a:ext cx="59670" cy="69484"/>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92;p51">
              <a:extLst>
                <a:ext uri="{FF2B5EF4-FFF2-40B4-BE49-F238E27FC236}">
                  <a16:creationId xmlns:a16="http://schemas.microsoft.com/office/drawing/2014/main" id="{AD734612-6775-6D6A-0514-7E7B918CDACB}"/>
                </a:ext>
              </a:extLst>
            </p:cNvPr>
            <p:cNvSpPr/>
            <p:nvPr/>
          </p:nvSpPr>
          <p:spPr>
            <a:xfrm>
              <a:off x="1021619" y="2014106"/>
              <a:ext cx="59670" cy="69484"/>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93;p51">
              <a:extLst>
                <a:ext uri="{FF2B5EF4-FFF2-40B4-BE49-F238E27FC236}">
                  <a16:creationId xmlns:a16="http://schemas.microsoft.com/office/drawing/2014/main" id="{30D528A9-E49D-B84A-ED0A-79B362BF0B9F}"/>
                </a:ext>
              </a:extLst>
            </p:cNvPr>
            <p:cNvSpPr/>
            <p:nvPr/>
          </p:nvSpPr>
          <p:spPr>
            <a:xfrm>
              <a:off x="1066226" y="2014106"/>
              <a:ext cx="60164" cy="69484"/>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94;p51">
              <a:extLst>
                <a:ext uri="{FF2B5EF4-FFF2-40B4-BE49-F238E27FC236}">
                  <a16:creationId xmlns:a16="http://schemas.microsoft.com/office/drawing/2014/main" id="{F1067637-FBBC-E504-2E85-33381AB4E8FF}"/>
                </a:ext>
              </a:extLst>
            </p:cNvPr>
            <p:cNvSpPr/>
            <p:nvPr/>
          </p:nvSpPr>
          <p:spPr>
            <a:xfrm>
              <a:off x="1111342" y="2014106"/>
              <a:ext cx="59670" cy="69484"/>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95;p51">
              <a:extLst>
                <a:ext uri="{FF2B5EF4-FFF2-40B4-BE49-F238E27FC236}">
                  <a16:creationId xmlns:a16="http://schemas.microsoft.com/office/drawing/2014/main" id="{DC9D8DF4-7B68-6FB9-947B-34E30AAC3C6D}"/>
                </a:ext>
              </a:extLst>
            </p:cNvPr>
            <p:cNvSpPr/>
            <p:nvPr/>
          </p:nvSpPr>
          <p:spPr>
            <a:xfrm>
              <a:off x="1156443" y="2014106"/>
              <a:ext cx="59670" cy="69484"/>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96;p51">
              <a:extLst>
                <a:ext uri="{FF2B5EF4-FFF2-40B4-BE49-F238E27FC236}">
                  <a16:creationId xmlns:a16="http://schemas.microsoft.com/office/drawing/2014/main" id="{DCDA0AA7-A701-5458-F5F7-95DACA13A061}"/>
                </a:ext>
              </a:extLst>
            </p:cNvPr>
            <p:cNvSpPr/>
            <p:nvPr/>
          </p:nvSpPr>
          <p:spPr>
            <a:xfrm>
              <a:off x="1201065" y="2014106"/>
              <a:ext cx="59670" cy="69484"/>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97;p51">
              <a:extLst>
                <a:ext uri="{FF2B5EF4-FFF2-40B4-BE49-F238E27FC236}">
                  <a16:creationId xmlns:a16="http://schemas.microsoft.com/office/drawing/2014/main" id="{000F9D35-1A29-1B74-91F4-8FE69C4723DC}"/>
                </a:ext>
              </a:extLst>
            </p:cNvPr>
            <p:cNvSpPr/>
            <p:nvPr/>
          </p:nvSpPr>
          <p:spPr>
            <a:xfrm>
              <a:off x="1246166" y="2014106"/>
              <a:ext cx="59670" cy="69484"/>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28">
            <a:extLst>
              <a:ext uri="{FF2B5EF4-FFF2-40B4-BE49-F238E27FC236}">
                <a16:creationId xmlns:a16="http://schemas.microsoft.com/office/drawing/2014/main" id="{3B8E3D9D-279D-CDC4-1FA6-0A727F9CF282}"/>
              </a:ext>
            </a:extLst>
          </p:cNvPr>
          <p:cNvSpPr txBox="1"/>
          <p:nvPr/>
        </p:nvSpPr>
        <p:spPr>
          <a:xfrm>
            <a:off x="-93727" y="2410567"/>
            <a:ext cx="2455225" cy="461665"/>
          </a:xfrm>
          <a:prstGeom prst="rect">
            <a:avLst/>
          </a:prstGeom>
          <a:noFill/>
        </p:spPr>
        <p:txBody>
          <a:bodyPr wrap="square">
            <a:spAutoFit/>
          </a:bodyPr>
          <a:lstStyle/>
          <a:p>
            <a:pPr marL="0" lvl="0" indent="0" algn="ctr" rtl="0">
              <a:spcBef>
                <a:spcPts val="0"/>
              </a:spcBef>
              <a:spcAft>
                <a:spcPts val="0"/>
              </a:spcAft>
              <a:buNone/>
            </a:pPr>
            <a:r>
              <a:rPr lang="en-US" sz="2400" dirty="0">
                <a:latin typeface="Cambria" panose="02040503050406030204" pitchFamily="18" charset="0"/>
                <a:ea typeface="Cambria" panose="02040503050406030204" pitchFamily="18" charset="0"/>
              </a:rPr>
              <a:t>1.</a:t>
            </a:r>
          </a:p>
        </p:txBody>
      </p:sp>
      <p:grpSp>
        <p:nvGrpSpPr>
          <p:cNvPr id="2016" name="Group 2015">
            <a:extLst>
              <a:ext uri="{FF2B5EF4-FFF2-40B4-BE49-F238E27FC236}">
                <a16:creationId xmlns:a16="http://schemas.microsoft.com/office/drawing/2014/main" id="{84DDF064-FE1B-4C4B-6F2C-167E390C1B5A}"/>
              </a:ext>
            </a:extLst>
          </p:cNvPr>
          <p:cNvGrpSpPr/>
          <p:nvPr/>
        </p:nvGrpSpPr>
        <p:grpSpPr>
          <a:xfrm>
            <a:off x="791514" y="3117407"/>
            <a:ext cx="603345" cy="552195"/>
            <a:chOff x="746139" y="1533343"/>
            <a:chExt cx="603345" cy="552195"/>
          </a:xfrm>
        </p:grpSpPr>
        <p:sp>
          <p:nvSpPr>
            <p:cNvPr id="2017" name="Google Shape;1973;p51">
              <a:extLst>
                <a:ext uri="{FF2B5EF4-FFF2-40B4-BE49-F238E27FC236}">
                  <a16:creationId xmlns:a16="http://schemas.microsoft.com/office/drawing/2014/main" id="{7A73520B-51E1-EB1A-2E1C-B5F3AE1580BC}"/>
                </a:ext>
              </a:extLst>
            </p:cNvPr>
            <p:cNvSpPr/>
            <p:nvPr/>
          </p:nvSpPr>
          <p:spPr>
            <a:xfrm>
              <a:off x="797551" y="1533343"/>
              <a:ext cx="550203" cy="495244"/>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1974;p51">
              <a:extLst>
                <a:ext uri="{FF2B5EF4-FFF2-40B4-BE49-F238E27FC236}">
                  <a16:creationId xmlns:a16="http://schemas.microsoft.com/office/drawing/2014/main" id="{183CB219-3E9D-D70A-E6AA-C98F46A8EA5C}"/>
                </a:ext>
              </a:extLst>
            </p:cNvPr>
            <p:cNvSpPr/>
            <p:nvPr/>
          </p:nvSpPr>
          <p:spPr>
            <a:xfrm>
              <a:off x="746139" y="1533605"/>
              <a:ext cx="603345" cy="551933"/>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1975;p51">
              <a:extLst>
                <a:ext uri="{FF2B5EF4-FFF2-40B4-BE49-F238E27FC236}">
                  <a16:creationId xmlns:a16="http://schemas.microsoft.com/office/drawing/2014/main" id="{3258D876-D797-A9A0-7980-66FBE37829F5}"/>
                </a:ext>
              </a:extLst>
            </p:cNvPr>
            <p:cNvSpPr/>
            <p:nvPr/>
          </p:nvSpPr>
          <p:spPr>
            <a:xfrm>
              <a:off x="749047" y="1580393"/>
              <a:ext cx="63058" cy="70953"/>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1976;p51">
              <a:extLst>
                <a:ext uri="{FF2B5EF4-FFF2-40B4-BE49-F238E27FC236}">
                  <a16:creationId xmlns:a16="http://schemas.microsoft.com/office/drawing/2014/main" id="{12E06434-6996-1EDE-031D-0B93678EEF30}"/>
                </a:ext>
              </a:extLst>
            </p:cNvPr>
            <p:cNvSpPr/>
            <p:nvPr/>
          </p:nvSpPr>
          <p:spPr>
            <a:xfrm>
              <a:off x="746604" y="1618966"/>
              <a:ext cx="67463" cy="7104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1977;p51">
              <a:extLst>
                <a:ext uri="{FF2B5EF4-FFF2-40B4-BE49-F238E27FC236}">
                  <a16:creationId xmlns:a16="http://schemas.microsoft.com/office/drawing/2014/main" id="{F9C223FA-09AA-23B5-A870-049DE8FF65C7}"/>
                </a:ext>
              </a:extLst>
            </p:cNvPr>
            <p:cNvSpPr/>
            <p:nvPr/>
          </p:nvSpPr>
          <p:spPr>
            <a:xfrm>
              <a:off x="749047" y="1657990"/>
              <a:ext cx="63058" cy="70589"/>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1978;p51">
              <a:extLst>
                <a:ext uri="{FF2B5EF4-FFF2-40B4-BE49-F238E27FC236}">
                  <a16:creationId xmlns:a16="http://schemas.microsoft.com/office/drawing/2014/main" id="{15E2A2E9-ADD5-ECFE-CDB4-246568A13FAE}"/>
                </a:ext>
              </a:extLst>
            </p:cNvPr>
            <p:cNvSpPr/>
            <p:nvPr/>
          </p:nvSpPr>
          <p:spPr>
            <a:xfrm>
              <a:off x="749047" y="1696796"/>
              <a:ext cx="63058" cy="70575"/>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1979;p51">
              <a:extLst>
                <a:ext uri="{FF2B5EF4-FFF2-40B4-BE49-F238E27FC236}">
                  <a16:creationId xmlns:a16="http://schemas.microsoft.com/office/drawing/2014/main" id="{93D1C149-1EA6-EA97-1985-A562F3D34F8B}"/>
                </a:ext>
              </a:extLst>
            </p:cNvPr>
            <p:cNvSpPr/>
            <p:nvPr/>
          </p:nvSpPr>
          <p:spPr>
            <a:xfrm>
              <a:off x="749047" y="1735224"/>
              <a:ext cx="63058" cy="70953"/>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1980;p51">
              <a:extLst>
                <a:ext uri="{FF2B5EF4-FFF2-40B4-BE49-F238E27FC236}">
                  <a16:creationId xmlns:a16="http://schemas.microsoft.com/office/drawing/2014/main" id="{BAE948A2-5ED1-158A-E586-4BF615E70CF6}"/>
                </a:ext>
              </a:extLst>
            </p:cNvPr>
            <p:cNvSpPr/>
            <p:nvPr/>
          </p:nvSpPr>
          <p:spPr>
            <a:xfrm>
              <a:off x="748567" y="1774030"/>
              <a:ext cx="63538" cy="70822"/>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1981;p51">
              <a:extLst>
                <a:ext uri="{FF2B5EF4-FFF2-40B4-BE49-F238E27FC236}">
                  <a16:creationId xmlns:a16="http://schemas.microsoft.com/office/drawing/2014/main" id="{62EADA8B-3DC9-235B-710D-B75FF8E7E190}"/>
                </a:ext>
              </a:extLst>
            </p:cNvPr>
            <p:cNvSpPr/>
            <p:nvPr/>
          </p:nvSpPr>
          <p:spPr>
            <a:xfrm>
              <a:off x="749047" y="1812835"/>
              <a:ext cx="63058" cy="70822"/>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1982;p51">
              <a:extLst>
                <a:ext uri="{FF2B5EF4-FFF2-40B4-BE49-F238E27FC236}">
                  <a16:creationId xmlns:a16="http://schemas.microsoft.com/office/drawing/2014/main" id="{9D4CFB7B-0ADE-0C4D-B711-4AAED8391188}"/>
                </a:ext>
              </a:extLst>
            </p:cNvPr>
            <p:cNvSpPr/>
            <p:nvPr/>
          </p:nvSpPr>
          <p:spPr>
            <a:xfrm>
              <a:off x="746648" y="1851278"/>
              <a:ext cx="67420" cy="71098"/>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1983;p51">
              <a:extLst>
                <a:ext uri="{FF2B5EF4-FFF2-40B4-BE49-F238E27FC236}">
                  <a16:creationId xmlns:a16="http://schemas.microsoft.com/office/drawing/2014/main" id="{BF1D1E62-0C64-EFDB-5CD0-70D3C31920FE}"/>
                </a:ext>
              </a:extLst>
            </p:cNvPr>
            <p:cNvSpPr/>
            <p:nvPr/>
          </p:nvSpPr>
          <p:spPr>
            <a:xfrm>
              <a:off x="749047" y="1890302"/>
              <a:ext cx="63058" cy="70953"/>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1984;p51">
              <a:extLst>
                <a:ext uri="{FF2B5EF4-FFF2-40B4-BE49-F238E27FC236}">
                  <a16:creationId xmlns:a16="http://schemas.microsoft.com/office/drawing/2014/main" id="{30488BC8-8EF2-4C69-E0BB-FF8A06F30EFE}"/>
                </a:ext>
              </a:extLst>
            </p:cNvPr>
            <p:cNvSpPr/>
            <p:nvPr/>
          </p:nvSpPr>
          <p:spPr>
            <a:xfrm>
              <a:off x="749047" y="1929108"/>
              <a:ext cx="63058" cy="70575"/>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1985;p51">
              <a:extLst>
                <a:ext uri="{FF2B5EF4-FFF2-40B4-BE49-F238E27FC236}">
                  <a16:creationId xmlns:a16="http://schemas.microsoft.com/office/drawing/2014/main" id="{940C99B9-099B-7CF1-6334-0423961B8C48}"/>
                </a:ext>
              </a:extLst>
            </p:cNvPr>
            <p:cNvSpPr/>
            <p:nvPr/>
          </p:nvSpPr>
          <p:spPr>
            <a:xfrm>
              <a:off x="748567" y="1967914"/>
              <a:ext cx="63538" cy="70938"/>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1986;p51">
              <a:extLst>
                <a:ext uri="{FF2B5EF4-FFF2-40B4-BE49-F238E27FC236}">
                  <a16:creationId xmlns:a16="http://schemas.microsoft.com/office/drawing/2014/main" id="{4023A716-0881-29FA-AFB1-BA6F1815F440}"/>
                </a:ext>
              </a:extLst>
            </p:cNvPr>
            <p:cNvSpPr/>
            <p:nvPr/>
          </p:nvSpPr>
          <p:spPr>
            <a:xfrm>
              <a:off x="751955" y="2014106"/>
              <a:ext cx="59670" cy="69484"/>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1987;p51">
              <a:extLst>
                <a:ext uri="{FF2B5EF4-FFF2-40B4-BE49-F238E27FC236}">
                  <a16:creationId xmlns:a16="http://schemas.microsoft.com/office/drawing/2014/main" id="{E2CD1D72-D70B-C5F2-9B8D-613EE8C34C93}"/>
                </a:ext>
              </a:extLst>
            </p:cNvPr>
            <p:cNvSpPr/>
            <p:nvPr/>
          </p:nvSpPr>
          <p:spPr>
            <a:xfrm>
              <a:off x="797056" y="2014106"/>
              <a:ext cx="59670" cy="69484"/>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1988;p51">
              <a:extLst>
                <a:ext uri="{FF2B5EF4-FFF2-40B4-BE49-F238E27FC236}">
                  <a16:creationId xmlns:a16="http://schemas.microsoft.com/office/drawing/2014/main" id="{F84F0116-C8EB-7F4C-1B26-62EAE390F800}"/>
                </a:ext>
              </a:extLst>
            </p:cNvPr>
            <p:cNvSpPr/>
            <p:nvPr/>
          </p:nvSpPr>
          <p:spPr>
            <a:xfrm>
              <a:off x="841678" y="2014106"/>
              <a:ext cx="59670" cy="69484"/>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1989;p51">
              <a:extLst>
                <a:ext uri="{FF2B5EF4-FFF2-40B4-BE49-F238E27FC236}">
                  <a16:creationId xmlns:a16="http://schemas.microsoft.com/office/drawing/2014/main" id="{23BD3486-B5EA-7F42-246E-86550A613D69}"/>
                </a:ext>
              </a:extLst>
            </p:cNvPr>
            <p:cNvSpPr/>
            <p:nvPr/>
          </p:nvSpPr>
          <p:spPr>
            <a:xfrm>
              <a:off x="886779" y="2014106"/>
              <a:ext cx="59670" cy="69484"/>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1990;p51">
              <a:extLst>
                <a:ext uri="{FF2B5EF4-FFF2-40B4-BE49-F238E27FC236}">
                  <a16:creationId xmlns:a16="http://schemas.microsoft.com/office/drawing/2014/main" id="{BA926B50-A9A9-E63F-7FF4-C071C19410E4}"/>
                </a:ext>
              </a:extLst>
            </p:cNvPr>
            <p:cNvSpPr/>
            <p:nvPr/>
          </p:nvSpPr>
          <p:spPr>
            <a:xfrm>
              <a:off x="931895" y="2014106"/>
              <a:ext cx="59656" cy="69484"/>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1991;p51">
              <a:extLst>
                <a:ext uri="{FF2B5EF4-FFF2-40B4-BE49-F238E27FC236}">
                  <a16:creationId xmlns:a16="http://schemas.microsoft.com/office/drawing/2014/main" id="{3CB666BC-B125-8805-BFED-C47D946F9035}"/>
                </a:ext>
              </a:extLst>
            </p:cNvPr>
            <p:cNvSpPr/>
            <p:nvPr/>
          </p:nvSpPr>
          <p:spPr>
            <a:xfrm>
              <a:off x="976997" y="2014106"/>
              <a:ext cx="59670" cy="69484"/>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1992;p51">
              <a:extLst>
                <a:ext uri="{FF2B5EF4-FFF2-40B4-BE49-F238E27FC236}">
                  <a16:creationId xmlns:a16="http://schemas.microsoft.com/office/drawing/2014/main" id="{B0161F1F-0E61-D7A6-ABA2-570D52AFB85C}"/>
                </a:ext>
              </a:extLst>
            </p:cNvPr>
            <p:cNvSpPr/>
            <p:nvPr/>
          </p:nvSpPr>
          <p:spPr>
            <a:xfrm>
              <a:off x="1021619" y="2014106"/>
              <a:ext cx="59670" cy="69484"/>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1993;p51">
              <a:extLst>
                <a:ext uri="{FF2B5EF4-FFF2-40B4-BE49-F238E27FC236}">
                  <a16:creationId xmlns:a16="http://schemas.microsoft.com/office/drawing/2014/main" id="{8B4181A6-F7F9-14D7-355A-8F9A329168F8}"/>
                </a:ext>
              </a:extLst>
            </p:cNvPr>
            <p:cNvSpPr/>
            <p:nvPr/>
          </p:nvSpPr>
          <p:spPr>
            <a:xfrm>
              <a:off x="1066226" y="2014106"/>
              <a:ext cx="60164" cy="69484"/>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1994;p51">
              <a:extLst>
                <a:ext uri="{FF2B5EF4-FFF2-40B4-BE49-F238E27FC236}">
                  <a16:creationId xmlns:a16="http://schemas.microsoft.com/office/drawing/2014/main" id="{CC82E632-3C33-639C-BFAD-2F12BCE65AA7}"/>
                </a:ext>
              </a:extLst>
            </p:cNvPr>
            <p:cNvSpPr/>
            <p:nvPr/>
          </p:nvSpPr>
          <p:spPr>
            <a:xfrm>
              <a:off x="1111342" y="2014106"/>
              <a:ext cx="59670" cy="69484"/>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1995;p51">
              <a:extLst>
                <a:ext uri="{FF2B5EF4-FFF2-40B4-BE49-F238E27FC236}">
                  <a16:creationId xmlns:a16="http://schemas.microsoft.com/office/drawing/2014/main" id="{71C170C6-695F-FDDA-8510-15BE714271E7}"/>
                </a:ext>
              </a:extLst>
            </p:cNvPr>
            <p:cNvSpPr/>
            <p:nvPr/>
          </p:nvSpPr>
          <p:spPr>
            <a:xfrm>
              <a:off x="1156443" y="2014106"/>
              <a:ext cx="59670" cy="69484"/>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1996;p51">
              <a:extLst>
                <a:ext uri="{FF2B5EF4-FFF2-40B4-BE49-F238E27FC236}">
                  <a16:creationId xmlns:a16="http://schemas.microsoft.com/office/drawing/2014/main" id="{B448A388-F132-5581-8C43-6ED69E45A6FD}"/>
                </a:ext>
              </a:extLst>
            </p:cNvPr>
            <p:cNvSpPr/>
            <p:nvPr/>
          </p:nvSpPr>
          <p:spPr>
            <a:xfrm>
              <a:off x="1201065" y="2014106"/>
              <a:ext cx="59670" cy="69484"/>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1997;p51">
              <a:extLst>
                <a:ext uri="{FF2B5EF4-FFF2-40B4-BE49-F238E27FC236}">
                  <a16:creationId xmlns:a16="http://schemas.microsoft.com/office/drawing/2014/main" id="{9BD46D44-011C-7A4F-156A-B678679CD679}"/>
                </a:ext>
              </a:extLst>
            </p:cNvPr>
            <p:cNvSpPr/>
            <p:nvPr/>
          </p:nvSpPr>
          <p:spPr>
            <a:xfrm>
              <a:off x="1246166" y="2014106"/>
              <a:ext cx="59670" cy="69484"/>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8" name="TextBox 2067">
            <a:extLst>
              <a:ext uri="{FF2B5EF4-FFF2-40B4-BE49-F238E27FC236}">
                <a16:creationId xmlns:a16="http://schemas.microsoft.com/office/drawing/2014/main" id="{14B88148-65BB-FFB6-CFF9-E44C64F49415}"/>
              </a:ext>
            </a:extLst>
          </p:cNvPr>
          <p:cNvSpPr txBox="1"/>
          <p:nvPr/>
        </p:nvSpPr>
        <p:spPr>
          <a:xfrm>
            <a:off x="-93727" y="3142944"/>
            <a:ext cx="2455225" cy="461665"/>
          </a:xfrm>
          <a:prstGeom prst="rect">
            <a:avLst/>
          </a:prstGeom>
          <a:noFill/>
        </p:spPr>
        <p:txBody>
          <a:bodyPr wrap="square">
            <a:spAutoFit/>
          </a:bodyPr>
          <a:lstStyle/>
          <a:p>
            <a:pPr marL="0" lvl="0" indent="0" algn="ctr" rtl="0">
              <a:spcBef>
                <a:spcPts val="0"/>
              </a:spcBef>
              <a:spcAft>
                <a:spcPts val="0"/>
              </a:spcAft>
              <a:buNone/>
            </a:pPr>
            <a:r>
              <a:rPr lang="en-US" sz="2400" dirty="0">
                <a:latin typeface="Cambria" panose="02040503050406030204" pitchFamily="18" charset="0"/>
                <a:ea typeface="Cambria" panose="02040503050406030204" pitchFamily="18" charset="0"/>
              </a:rPr>
              <a:t>2.</a:t>
            </a:r>
          </a:p>
        </p:txBody>
      </p:sp>
      <p:sp>
        <p:nvSpPr>
          <p:cNvPr id="2070" name="TextBox 2069">
            <a:extLst>
              <a:ext uri="{FF2B5EF4-FFF2-40B4-BE49-F238E27FC236}">
                <a16:creationId xmlns:a16="http://schemas.microsoft.com/office/drawing/2014/main" id="{5E24B542-BDAA-BD35-DBAC-307307E3A907}"/>
              </a:ext>
            </a:extLst>
          </p:cNvPr>
          <p:cNvSpPr txBox="1"/>
          <p:nvPr/>
        </p:nvSpPr>
        <p:spPr>
          <a:xfrm>
            <a:off x="1496125" y="2429517"/>
            <a:ext cx="6931517" cy="707886"/>
          </a:xfrm>
          <a:prstGeom prst="rect">
            <a:avLst/>
          </a:prstGeom>
          <a:noFill/>
        </p:spPr>
        <p:txBody>
          <a:bodyPr wrap="square" rtlCol="0">
            <a:spAutoFit/>
          </a:bodyPr>
          <a:lstStyle/>
          <a:p>
            <a:r>
              <a:rPr lang="en-US" sz="2000" dirty="0" err="1"/>
              <a:t>Hệ</a:t>
            </a:r>
            <a:r>
              <a:rPr lang="en-US" sz="2000" dirty="0"/>
              <a:t> </a:t>
            </a:r>
            <a:r>
              <a:rPr lang="en-US" sz="2000" dirty="0" err="1"/>
              <a:t>thức</a:t>
            </a:r>
            <a:r>
              <a:rPr lang="en-US" sz="2000" dirty="0"/>
              <a:t> </a:t>
            </a:r>
            <a:r>
              <a:rPr lang="en-US" sz="2000" dirty="0" err="1"/>
              <a:t>tính</a:t>
            </a:r>
            <a:r>
              <a:rPr lang="en-US" sz="2000" dirty="0"/>
              <a:t> </a:t>
            </a:r>
            <a:r>
              <a:rPr lang="en-US" sz="2000" dirty="0" err="1"/>
              <a:t>nhiệt</a:t>
            </a:r>
            <a:r>
              <a:rPr lang="en-US" sz="2000" dirty="0"/>
              <a:t> </a:t>
            </a:r>
            <a:r>
              <a:rPr lang="en-US" sz="2000" dirty="0" err="1"/>
              <a:t>lượng</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truyền</a:t>
            </a:r>
            <a:r>
              <a:rPr lang="en-US" sz="2000" dirty="0"/>
              <a:t> </a:t>
            </a:r>
            <a:r>
              <a:rPr lang="en-US" sz="2000" dirty="0" err="1"/>
              <a:t>nhiệt</a:t>
            </a:r>
            <a:r>
              <a:rPr lang="en-US" sz="2000" dirty="0"/>
              <a:t> </a:t>
            </a:r>
            <a:r>
              <a:rPr lang="en-US" sz="2000" dirty="0" err="1"/>
              <a:t>để</a:t>
            </a:r>
            <a:r>
              <a:rPr lang="en-US" sz="2000" dirty="0"/>
              <a:t> </a:t>
            </a:r>
            <a:r>
              <a:rPr lang="en-US" sz="2000" dirty="0" err="1"/>
              <a:t>làm</a:t>
            </a:r>
            <a:r>
              <a:rPr lang="en-US" sz="2000" dirty="0"/>
              <a:t> </a:t>
            </a:r>
            <a:r>
              <a:rPr lang="en-US" sz="2000" dirty="0" err="1"/>
              <a:t>thay</a:t>
            </a:r>
            <a:r>
              <a:rPr lang="en-US" sz="2000" dirty="0"/>
              <a:t> </a:t>
            </a:r>
            <a:r>
              <a:rPr lang="en-US" sz="2000" dirty="0" err="1"/>
              <a:t>đổi</a:t>
            </a:r>
            <a:r>
              <a:rPr lang="en-US" sz="2000" dirty="0"/>
              <a:t> </a:t>
            </a:r>
            <a:r>
              <a:rPr lang="en-US" sz="2000" dirty="0" err="1"/>
              <a:t>nhiệt</a:t>
            </a:r>
            <a:r>
              <a:rPr lang="en-US" sz="2000" dirty="0"/>
              <a:t> </a:t>
            </a:r>
            <a:r>
              <a:rPr lang="en-US" sz="2000" dirty="0" err="1"/>
              <a:t>độ</a:t>
            </a:r>
            <a:r>
              <a:rPr lang="en-US" sz="2000" dirty="0"/>
              <a:t> </a:t>
            </a:r>
            <a:r>
              <a:rPr lang="en-US" sz="2000" dirty="0" err="1"/>
              <a:t>của</a:t>
            </a:r>
            <a:r>
              <a:rPr lang="en-US" sz="2000" dirty="0"/>
              <a:t> </a:t>
            </a:r>
            <a:r>
              <a:rPr lang="en-US" sz="2000" dirty="0" err="1"/>
              <a:t>vật</a:t>
            </a:r>
            <a:endParaRPr lang="en-US" sz="2000" dirty="0"/>
          </a:p>
        </p:txBody>
      </p:sp>
      <p:sp>
        <p:nvSpPr>
          <p:cNvPr id="2071" name="TextBox 2070">
            <a:extLst>
              <a:ext uri="{FF2B5EF4-FFF2-40B4-BE49-F238E27FC236}">
                <a16:creationId xmlns:a16="http://schemas.microsoft.com/office/drawing/2014/main" id="{2933183C-307B-AD4B-870E-1D7D3388DF29}"/>
              </a:ext>
            </a:extLst>
          </p:cNvPr>
          <p:cNvSpPr txBox="1"/>
          <p:nvPr/>
        </p:nvSpPr>
        <p:spPr>
          <a:xfrm>
            <a:off x="1477466" y="3176417"/>
            <a:ext cx="6931517" cy="400110"/>
          </a:xfrm>
          <a:prstGeom prst="rect">
            <a:avLst/>
          </a:prstGeom>
          <a:noFill/>
        </p:spPr>
        <p:txBody>
          <a:bodyPr wrap="square" rtlCol="0">
            <a:spAutoFit/>
          </a:bodyPr>
          <a:lstStyle/>
          <a:p>
            <a:r>
              <a:rPr lang="en-US" sz="2000" dirty="0" err="1"/>
              <a:t>Định</a:t>
            </a:r>
            <a:r>
              <a:rPr lang="en-US" sz="2000" dirty="0"/>
              <a:t> </a:t>
            </a:r>
            <a:r>
              <a:rPr lang="en-US" sz="2000" dirty="0" err="1"/>
              <a:t>nghĩa</a:t>
            </a:r>
            <a:r>
              <a:rPr lang="en-US" sz="2000" dirty="0"/>
              <a:t> </a:t>
            </a:r>
            <a:r>
              <a:rPr lang="en-US" sz="2000" dirty="0" err="1"/>
              <a:t>nhiệt</a:t>
            </a:r>
            <a:r>
              <a:rPr lang="en-US" sz="2000" dirty="0"/>
              <a:t> dung </a:t>
            </a:r>
            <a:r>
              <a:rPr lang="en-US" sz="2000" dirty="0" err="1"/>
              <a:t>riêng</a:t>
            </a:r>
            <a:endParaRPr lang="en-US" sz="2000" dirty="0"/>
          </a:p>
        </p:txBody>
      </p:sp>
      <p:grpSp>
        <p:nvGrpSpPr>
          <p:cNvPr id="2" name="Group 1">
            <a:extLst>
              <a:ext uri="{FF2B5EF4-FFF2-40B4-BE49-F238E27FC236}">
                <a16:creationId xmlns:a16="http://schemas.microsoft.com/office/drawing/2014/main" id="{0B760544-8474-04E8-C1CE-E1B03CDD9A63}"/>
              </a:ext>
            </a:extLst>
          </p:cNvPr>
          <p:cNvGrpSpPr/>
          <p:nvPr/>
        </p:nvGrpSpPr>
        <p:grpSpPr>
          <a:xfrm>
            <a:off x="5586608" y="11875"/>
            <a:ext cx="3630278" cy="440239"/>
            <a:chOff x="2407872" y="11875"/>
            <a:chExt cx="6809014" cy="485466"/>
          </a:xfrm>
        </p:grpSpPr>
        <p:sp>
          <p:nvSpPr>
            <p:cNvPr id="28" name="Rectangle: Rounded Corners 27">
              <a:extLst>
                <a:ext uri="{FF2B5EF4-FFF2-40B4-BE49-F238E27FC236}">
                  <a16:creationId xmlns:a16="http://schemas.microsoft.com/office/drawing/2014/main" id="{B3DA4F00-A027-8114-3399-3E61DF44F7EE}"/>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0DED476-5478-14E7-7DDD-16FC086213B9}"/>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2"/>
                                        </p:tgtEl>
                                        <p:attrNameLst>
                                          <p:attrName>style.visibility</p:attrName>
                                        </p:attrNameLst>
                                      </p:cBhvr>
                                      <p:to>
                                        <p:strVal val="visible"/>
                                      </p:to>
                                    </p:set>
                                    <p:anim calcmode="lin" valueType="num">
                                      <p:cBhvr additive="base">
                                        <p:cTn id="7" dur="500" fill="hold"/>
                                        <p:tgtEl>
                                          <p:spTgt spid="1962"/>
                                        </p:tgtEl>
                                        <p:attrNameLst>
                                          <p:attrName>ppt_x</p:attrName>
                                        </p:attrNameLst>
                                      </p:cBhvr>
                                      <p:tavLst>
                                        <p:tav tm="0">
                                          <p:val>
                                            <p:strVal val="#ppt_x"/>
                                          </p:val>
                                        </p:tav>
                                        <p:tav tm="100000">
                                          <p:val>
                                            <p:strVal val="#ppt_x"/>
                                          </p:val>
                                        </p:tav>
                                      </p:tavLst>
                                    </p:anim>
                                    <p:anim calcmode="lin" valueType="num">
                                      <p:cBhvr additive="base">
                                        <p:cTn id="8" dur="500" fill="hold"/>
                                        <p:tgtEl>
                                          <p:spTgt spid="19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2"/>
                                        </p:tgtEl>
                                        <p:attrNameLst>
                                          <p:attrName>style.visibility</p:attrName>
                                        </p:attrNameLst>
                                      </p:cBhvr>
                                      <p:to>
                                        <p:strVal val="visible"/>
                                      </p:to>
                                    </p:set>
                                    <p:anim calcmode="lin" valueType="num">
                                      <p:cBhvr additive="base">
                                        <p:cTn id="11" dur="500" fill="hold"/>
                                        <p:tgtEl>
                                          <p:spTgt spid="1972"/>
                                        </p:tgtEl>
                                        <p:attrNameLst>
                                          <p:attrName>ppt_x</p:attrName>
                                        </p:attrNameLst>
                                      </p:cBhvr>
                                      <p:tavLst>
                                        <p:tav tm="0">
                                          <p:val>
                                            <p:strVal val="#ppt_x"/>
                                          </p:val>
                                        </p:tav>
                                        <p:tav tm="100000">
                                          <p:val>
                                            <p:strVal val="#ppt_x"/>
                                          </p:val>
                                        </p:tav>
                                      </p:tavLst>
                                    </p:anim>
                                    <p:anim calcmode="lin" valueType="num">
                                      <p:cBhvr additive="base">
                                        <p:cTn id="12" dur="500" fill="hold"/>
                                        <p:tgtEl>
                                          <p:spTgt spid="19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61"/>
                                        </p:tgtEl>
                                        <p:attrNameLst>
                                          <p:attrName>style.visibility</p:attrName>
                                        </p:attrNameLst>
                                      </p:cBhvr>
                                      <p:to>
                                        <p:strVal val="visible"/>
                                      </p:to>
                                    </p:set>
                                    <p:anim calcmode="lin" valueType="num">
                                      <p:cBhvr additive="base">
                                        <p:cTn id="15" dur="500" fill="hold"/>
                                        <p:tgtEl>
                                          <p:spTgt spid="1961"/>
                                        </p:tgtEl>
                                        <p:attrNameLst>
                                          <p:attrName>ppt_x</p:attrName>
                                        </p:attrNameLst>
                                      </p:cBhvr>
                                      <p:tavLst>
                                        <p:tav tm="0">
                                          <p:val>
                                            <p:strVal val="#ppt_x"/>
                                          </p:val>
                                        </p:tav>
                                        <p:tav tm="100000">
                                          <p:val>
                                            <p:strVal val="#ppt_x"/>
                                          </p:val>
                                        </p:tav>
                                      </p:tavLst>
                                    </p:anim>
                                    <p:anim calcmode="lin" valueType="num">
                                      <p:cBhvr additive="base">
                                        <p:cTn id="16"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24"/>
                                        </p:tgtEl>
                                        <p:attrNameLst>
                                          <p:attrName>style.visibility</p:attrName>
                                        </p:attrNameLst>
                                      </p:cBhvr>
                                      <p:to>
                                        <p:strVal val="visible"/>
                                      </p:to>
                                    </p:set>
                                    <p:anim calcmode="lin" valueType="num">
                                      <p:cBhvr additive="base">
                                        <p:cTn id="21" dur="500" fill="hold"/>
                                        <p:tgtEl>
                                          <p:spTgt spid="2024"/>
                                        </p:tgtEl>
                                        <p:attrNameLst>
                                          <p:attrName>ppt_x</p:attrName>
                                        </p:attrNameLst>
                                      </p:cBhvr>
                                      <p:tavLst>
                                        <p:tav tm="0">
                                          <p:val>
                                            <p:strVal val="#ppt_x"/>
                                          </p:val>
                                        </p:tav>
                                        <p:tav tm="100000">
                                          <p:val>
                                            <p:strVal val="#ppt_x"/>
                                          </p:val>
                                        </p:tav>
                                      </p:tavLst>
                                    </p:anim>
                                    <p:anim calcmode="lin" valueType="num">
                                      <p:cBhvr additive="base">
                                        <p:cTn id="22" dur="500" fill="hold"/>
                                        <p:tgtEl>
                                          <p:spTgt spid="20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65"/>
                                        </p:tgtEl>
                                        <p:attrNameLst>
                                          <p:attrName>style.visibility</p:attrName>
                                        </p:attrNameLst>
                                      </p:cBhvr>
                                      <p:to>
                                        <p:strVal val="visible"/>
                                      </p:to>
                                    </p:set>
                                    <p:anim calcmode="lin" valueType="num">
                                      <p:cBhvr additive="base">
                                        <p:cTn id="25" dur="500" fill="hold"/>
                                        <p:tgtEl>
                                          <p:spTgt spid="1965"/>
                                        </p:tgtEl>
                                        <p:attrNameLst>
                                          <p:attrName>ppt_x</p:attrName>
                                        </p:attrNameLst>
                                      </p:cBhvr>
                                      <p:tavLst>
                                        <p:tav tm="0">
                                          <p:val>
                                            <p:strVal val="#ppt_x"/>
                                          </p:val>
                                        </p:tav>
                                        <p:tav tm="100000">
                                          <p:val>
                                            <p:strVal val="#ppt_x"/>
                                          </p:val>
                                        </p:tav>
                                      </p:tavLst>
                                    </p:anim>
                                    <p:anim calcmode="lin" valueType="num">
                                      <p:cBhvr additive="base">
                                        <p:cTn id="26" dur="500" fill="hold"/>
                                        <p:tgtEl>
                                          <p:spTgt spid="196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63"/>
                                        </p:tgtEl>
                                        <p:attrNameLst>
                                          <p:attrName>style.visibility</p:attrName>
                                        </p:attrNameLst>
                                      </p:cBhvr>
                                      <p:to>
                                        <p:strVal val="visible"/>
                                      </p:to>
                                    </p:set>
                                    <p:anim calcmode="lin" valueType="num">
                                      <p:cBhvr additive="base">
                                        <p:cTn id="29" dur="500" fill="hold"/>
                                        <p:tgtEl>
                                          <p:spTgt spid="1963"/>
                                        </p:tgtEl>
                                        <p:attrNameLst>
                                          <p:attrName>ppt_x</p:attrName>
                                        </p:attrNameLst>
                                      </p:cBhvr>
                                      <p:tavLst>
                                        <p:tav tm="0">
                                          <p:val>
                                            <p:strVal val="#ppt_x"/>
                                          </p:val>
                                        </p:tav>
                                        <p:tav tm="100000">
                                          <p:val>
                                            <p:strVal val="#ppt_x"/>
                                          </p:val>
                                        </p:tav>
                                      </p:tavLst>
                                    </p:anim>
                                    <p:anim calcmode="lin" valueType="num">
                                      <p:cBhvr additive="base">
                                        <p:cTn id="30"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2" grpId="0"/>
      <p:bldP spid="1963" grpId="0"/>
      <p:bldP spid="19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53" descr="n26 fb Tran Phu"/>
          <p:cNvSpPr txBox="1">
            <a:spLocks noGrp="1"/>
          </p:cNvSpPr>
          <p:nvPr>
            <p:ph type="title"/>
          </p:nvPr>
        </p:nvSpPr>
        <p:spPr>
          <a:xfrm>
            <a:off x="3006487" y="2445807"/>
            <a:ext cx="6841990" cy="1756128"/>
          </a:xfrm>
          <a:prstGeom prst="rect">
            <a:avLst/>
          </a:prstGeom>
        </p:spPr>
        <p:txBody>
          <a:bodyPr spcFirstLastPara="1" wrap="square" lIns="91425" tIns="91425" rIns="91425" bIns="91425" anchor="ctr" anchorCtr="0">
            <a:noAutofit/>
          </a:bodyPr>
          <a:lstStyle/>
          <a:p>
            <a:pPr algn="ctr">
              <a:buSzPts val="1100"/>
            </a:pPr>
            <a:r>
              <a:rPr lang="en-US" sz="5000" b="1" dirty="0">
                <a:latin typeface="Cambria" panose="02040503050406030204" pitchFamily="18" charset="0"/>
                <a:ea typeface="Cambria" panose="02040503050406030204" pitchFamily="18" charset="0"/>
              </a:rPr>
              <a:t>KHÁI NIỆM NHIỆT DUNG RIÊNG</a:t>
            </a:r>
            <a:endParaRPr sz="5000" b="1" dirty="0">
              <a:latin typeface="Cambria" panose="02040503050406030204" pitchFamily="18" charset="0"/>
              <a:ea typeface="Cambria" panose="02040503050406030204" pitchFamily="18" charset="0"/>
            </a:endParaRPr>
          </a:p>
        </p:txBody>
      </p:sp>
      <p:sp>
        <p:nvSpPr>
          <p:cNvPr id="2190" name="Google Shape;2190;p53" descr="n26 fb Tran Phu"/>
          <p:cNvSpPr txBox="1">
            <a:spLocks noGrp="1"/>
          </p:cNvSpPr>
          <p:nvPr>
            <p:ph type="title" idx="2"/>
          </p:nvPr>
        </p:nvSpPr>
        <p:spPr>
          <a:xfrm>
            <a:off x="5809129" y="953571"/>
            <a:ext cx="1255800" cy="114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a:t>
            </a:r>
            <a:endParaRPr dirty="0">
              <a:latin typeface="Cambria" panose="02040503050406030204" pitchFamily="18" charset="0"/>
              <a:ea typeface="Cambria" panose="02040503050406030204" pitchFamily="18" charset="0"/>
            </a:endParaRPr>
          </a:p>
        </p:txBody>
      </p:sp>
      <p:grpSp>
        <p:nvGrpSpPr>
          <p:cNvPr id="2192" name="Google Shape;2192;p53" descr="n26 fb Tran Phu"/>
          <p:cNvGrpSpPr/>
          <p:nvPr/>
        </p:nvGrpSpPr>
        <p:grpSpPr>
          <a:xfrm>
            <a:off x="5260866" y="942493"/>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descr="n26 fb Tran Phu"/>
          <p:cNvGrpSpPr/>
          <p:nvPr/>
        </p:nvGrpSpPr>
        <p:grpSpPr>
          <a:xfrm>
            <a:off x="9184858" y="3213894"/>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descr="n26 fb Tran Phu"/>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325165C0-EEA7-D705-4604-5D4D20EB3A63}"/>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60AD0191-B004-32F0-A05A-73834FF044D1}"/>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E176996-FAA6-5B1D-F9E5-3CED49F78950}"/>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D088D096-0A48-5E56-FE21-CCA81B0948E2}"/>
              </a:ext>
            </a:extLst>
          </p:cNvPr>
          <p:cNvSpPr txBox="1">
            <a:spLocks noChangeArrowheads="1"/>
          </p:cNvSpPr>
          <p:nvPr/>
        </p:nvSpPr>
        <p:spPr bwMode="auto">
          <a:xfrm>
            <a:off x="46718" y="452040"/>
            <a:ext cx="2817621" cy="314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I. </a:t>
            </a:r>
            <a:r>
              <a:rPr lang="en-US" sz="1600" b="1" dirty="0" err="1">
                <a:solidFill>
                  <a:schemeClr val="accent2">
                    <a:lumMod val="75000"/>
                  </a:schemeClr>
                </a:solidFill>
                <a:latin typeface="Times New Roman" pitchFamily="18" charset="0"/>
                <a:cs typeface="Times New Roman" pitchFamily="18" charset="0"/>
              </a:rPr>
              <a:t>Khái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niệm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dung </a:t>
            </a:r>
            <a:r>
              <a:rPr lang="en-US" sz="1600" b="1"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1. </a:t>
            </a:r>
            <a:r>
              <a:rPr lang="en-US" sz="1600" dirty="0" err="1">
                <a:solidFill>
                  <a:schemeClr val="accent2">
                    <a:lumMod val="75000"/>
                  </a:schemeClr>
                </a:solidFill>
                <a:latin typeface="Times New Roman" pitchFamily="18" charset="0"/>
                <a:cs typeface="Times New Roman" pitchFamily="18" charset="0"/>
              </a:rPr>
              <a:t>Hệ</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thức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tính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lượng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trong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quá</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trình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truyền</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để</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làm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thay</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đổi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độ</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vật</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26 fb Tran Phu"/>
          <p:cNvSpPr txBox="1">
            <a:spLocks noGrp="1"/>
          </p:cNvSpPr>
          <p:nvPr>
            <p:ph type="subTitle" idx="2"/>
          </p:nvPr>
        </p:nvSpPr>
        <p:spPr>
          <a:xfrm flipH="1">
            <a:off x="3220811" y="717547"/>
            <a:ext cx="5866994" cy="482707"/>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000" b="1" dirty="0">
                <a:latin typeface="+mj-lt"/>
                <a:ea typeface="Cambria" panose="02040503050406030204" pitchFamily="18" charset="0"/>
              </a:rPr>
              <a:t>1) Hệ thức tính nhiệt lượng trong quá trình truyền nhiệt để làm thay đổi nhiệt độ của vật</a:t>
            </a:r>
            <a:endParaRPr sz="2000" b="1" dirty="0">
              <a:latin typeface="+mj-lt"/>
              <a:ea typeface="Cambria" panose="02040503050406030204" pitchFamily="18" charset="0"/>
            </a:endParaRPr>
          </a:p>
        </p:txBody>
      </p:sp>
      <p:sp>
        <p:nvSpPr>
          <p:cNvPr id="54" name="Google Shape;2270;p54" descr="n26 fb Tran Phu">
            <a:extLst>
              <a:ext uri="{FF2B5EF4-FFF2-40B4-BE49-F238E27FC236}">
                <a16:creationId xmlns:a16="http://schemas.microsoft.com/office/drawing/2014/main" id="{76D65F66-CA64-D9D1-71AE-F4247C55EA6C}"/>
              </a:ext>
            </a:extLst>
          </p:cNvPr>
          <p:cNvSpPr txBox="1">
            <a:spLocks noGrp="1"/>
          </p:cNvSpPr>
          <p:nvPr>
            <p:ph type="body" idx="1"/>
          </p:nvPr>
        </p:nvSpPr>
        <p:spPr>
          <a:xfrm>
            <a:off x="3600449" y="1436913"/>
            <a:ext cx="5107719" cy="3624943"/>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000" b="1" dirty="0">
                <a:solidFill>
                  <a:srgbClr val="7030A0"/>
                </a:solidFill>
                <a:latin typeface="+mj-lt"/>
                <a:ea typeface="Cambria" panose="02040503050406030204" pitchFamily="18" charset="0"/>
              </a:rPr>
              <a:t>PHIẾU HỌC TẬP SỐ 1</a:t>
            </a:r>
          </a:p>
          <a:p>
            <a:pPr marL="127000" lvl="0" indent="0" algn="l" rtl="0">
              <a:spcBef>
                <a:spcPts val="0"/>
              </a:spcBef>
              <a:spcAft>
                <a:spcPts val="0"/>
              </a:spcAft>
              <a:buSzPts val="1600"/>
              <a:buNone/>
            </a:pPr>
            <a:r>
              <a:rPr lang="vi-VN" sz="2000" b="1" dirty="0">
                <a:latin typeface="+mj-lt"/>
                <a:ea typeface="Cambria" panose="02040503050406030204" pitchFamily="18" charset="0"/>
              </a:rPr>
              <a:t>Câu 1: </a:t>
            </a:r>
            <a:r>
              <a:rPr lang="vi-VN" sz="2000" dirty="0">
                <a:latin typeface="+mj-lt"/>
                <a:ea typeface="Cambria" panose="02040503050406030204" pitchFamily="18" charset="0"/>
              </a:rPr>
              <a:t>Để làm tăng nhiệt độ của vật phụ thuộc vào các yếu tố nào?</a:t>
            </a:r>
          </a:p>
          <a:p>
            <a:pPr marL="127000" lvl="0" indent="0" algn="l" rtl="0">
              <a:spcBef>
                <a:spcPts val="0"/>
              </a:spcBef>
              <a:spcAft>
                <a:spcPts val="0"/>
              </a:spcAft>
              <a:buSzPts val="1600"/>
              <a:buNone/>
            </a:pPr>
            <a:r>
              <a:rPr lang="vi-VN" sz="2000" b="1" dirty="0">
                <a:latin typeface="+mj-lt"/>
                <a:ea typeface="Cambria" panose="02040503050406030204" pitchFamily="18" charset="0"/>
              </a:rPr>
              <a:t>Câu 2: </a:t>
            </a:r>
            <a:r>
              <a:rPr lang="vi-VN" sz="2000" dirty="0">
                <a:latin typeface="+mj-lt"/>
                <a:ea typeface="Cambria" panose="02040503050406030204" pitchFamily="18" charset="0"/>
              </a:rPr>
              <a:t>Hãy tìm thêm ví dụ trong đời sống để minh họa cho nội dung trên?</a:t>
            </a:r>
          </a:p>
          <a:p>
            <a:pPr marL="127000" lvl="0" indent="0" algn="l" rtl="0">
              <a:spcBef>
                <a:spcPts val="0"/>
              </a:spcBef>
              <a:spcAft>
                <a:spcPts val="0"/>
              </a:spcAft>
              <a:buSzPts val="1600"/>
              <a:buNone/>
            </a:pPr>
            <a:r>
              <a:rPr lang="vi-VN" sz="2000" b="1" dirty="0">
                <a:latin typeface="+mj-lt"/>
                <a:ea typeface="Cambria" panose="02040503050406030204" pitchFamily="18" charset="0"/>
              </a:rPr>
              <a:t>Câu 3: </a:t>
            </a:r>
            <a:r>
              <a:rPr lang="vi-VN" sz="2000" dirty="0">
                <a:latin typeface="+mj-lt"/>
                <a:ea typeface="Cambria" panose="02040503050406030204" pitchFamily="18" charset="0"/>
              </a:rPr>
              <a:t>Nêu lại công thức tính nhiệt lượng Q? Giải thích các đại lượng?</a:t>
            </a:r>
          </a:p>
          <a:p>
            <a:pPr marL="127000" lvl="0" indent="0" algn="l" rtl="0">
              <a:spcBef>
                <a:spcPts val="0"/>
              </a:spcBef>
              <a:spcAft>
                <a:spcPts val="0"/>
              </a:spcAft>
              <a:buSzPts val="1600"/>
              <a:buNone/>
            </a:pPr>
            <a:endParaRPr lang="en-US" sz="2000" dirty="0">
              <a:latin typeface="+mj-lt"/>
              <a:ea typeface="Cambria" panose="02040503050406030204" pitchFamily="18" charset="0"/>
            </a:endParaRPr>
          </a:p>
          <a:p>
            <a:pPr marL="127000" lvl="0" indent="0" algn="l" rtl="0">
              <a:spcBef>
                <a:spcPts val="0"/>
              </a:spcBef>
              <a:spcAft>
                <a:spcPts val="0"/>
              </a:spcAft>
              <a:buSzPts val="1600"/>
              <a:buNone/>
            </a:pPr>
            <a:endParaRPr lang="en-US" sz="2000" dirty="0">
              <a:latin typeface="+mj-lt"/>
            </a:endParaRPr>
          </a:p>
          <a:p>
            <a:pPr marL="127000" lvl="0" indent="0" algn="l" rtl="0">
              <a:spcBef>
                <a:spcPts val="0"/>
              </a:spcBef>
              <a:spcAft>
                <a:spcPts val="0"/>
              </a:spcAft>
              <a:buSzPts val="1600"/>
              <a:buNone/>
            </a:pPr>
            <a:endParaRPr sz="2000" dirty="0">
              <a:latin typeface="+mj-lt"/>
              <a:ea typeface="Cambria" panose="02040503050406030204" pitchFamily="18" charset="0"/>
            </a:endParaRPr>
          </a:p>
        </p:txBody>
      </p:sp>
      <p:pic>
        <p:nvPicPr>
          <p:cNvPr id="7170" name="Picture 2" descr="n26 fb Tran Phu">
            <a:extLst>
              <a:ext uri="{FF2B5EF4-FFF2-40B4-BE49-F238E27FC236}">
                <a16:creationId xmlns:a16="http://schemas.microsoft.com/office/drawing/2014/main" id="{07E74E5F-89A1-43F4-9347-3714B91A9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 r="52783" b="26"/>
          <a:stretch/>
        </p:blipFill>
        <p:spPr bwMode="auto">
          <a:xfrm>
            <a:off x="6745961" y="3774947"/>
            <a:ext cx="1252837" cy="1213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20" name="Google Shape;3058;p66" descr="n26 fb Tran Phu">
            <a:extLst>
              <a:ext uri="{FF2B5EF4-FFF2-40B4-BE49-F238E27FC236}">
                <a16:creationId xmlns:a16="http://schemas.microsoft.com/office/drawing/2014/main" id="{292FFC91-55EC-2F76-2185-D688BE64C67A}"/>
              </a:ext>
            </a:extLst>
          </p:cNvPr>
          <p:cNvSpPr txBox="1">
            <a:spLocks noGrp="1"/>
          </p:cNvSpPr>
          <p:nvPr>
            <p:ph type="title"/>
          </p:nvPr>
        </p:nvSpPr>
        <p:spPr>
          <a:xfrm>
            <a:off x="3313144" y="1472936"/>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latin typeface="+mj-lt"/>
                <a:ea typeface="Cambria" panose="02040503050406030204" pitchFamily="18" charset="0"/>
              </a:rPr>
              <a:t>1</a:t>
            </a:r>
          </a:p>
        </p:txBody>
      </p:sp>
      <p:sp>
        <p:nvSpPr>
          <p:cNvPr id="22" name="Google Shape;3060;p66" descr="n26 fb Tran Phu">
            <a:extLst>
              <a:ext uri="{FF2B5EF4-FFF2-40B4-BE49-F238E27FC236}">
                <a16:creationId xmlns:a16="http://schemas.microsoft.com/office/drawing/2014/main" id="{707C3685-1A1B-CA4E-2C6A-480BB30957DC}"/>
              </a:ext>
            </a:extLst>
          </p:cNvPr>
          <p:cNvSpPr txBox="1">
            <a:spLocks/>
          </p:cNvSpPr>
          <p:nvPr/>
        </p:nvSpPr>
        <p:spPr>
          <a:xfrm>
            <a:off x="5698216" y="3015921"/>
            <a:ext cx="1323894" cy="679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600" b="0" i="0" u="none" strike="noStrike" cap="none">
                <a:solidFill>
                  <a:schemeClr val="dk1"/>
                </a:solidFill>
                <a:latin typeface="Cambria" panose="02040503050406030204" pitchFamily="18" charset="0"/>
                <a:ea typeface="Cambria" panose="02040503050406030204" pitchFamily="18" charset="0"/>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r>
              <a:rPr lang="en" sz="2000" dirty="0">
                <a:latin typeface="+mj-lt"/>
              </a:rPr>
              <a:t>2</a:t>
            </a:r>
          </a:p>
        </p:txBody>
      </p:sp>
      <p:sp>
        <p:nvSpPr>
          <p:cNvPr id="23" name="Google Shape;3061;p66" descr="n26 fb Tran Phu">
            <a:extLst>
              <a:ext uri="{FF2B5EF4-FFF2-40B4-BE49-F238E27FC236}">
                <a16:creationId xmlns:a16="http://schemas.microsoft.com/office/drawing/2014/main" id="{4A62E7E6-18C8-0B48-FD98-23DDEDA362A6}"/>
              </a:ext>
            </a:extLst>
          </p:cNvPr>
          <p:cNvSpPr txBox="1">
            <a:spLocks/>
          </p:cNvSpPr>
          <p:nvPr/>
        </p:nvSpPr>
        <p:spPr>
          <a:xfrm>
            <a:off x="5698216" y="3758369"/>
            <a:ext cx="1610321" cy="56947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000" dirty="0" err="1">
                <a:latin typeface="+mj-lt"/>
              </a:rPr>
              <a:t>Độ</a:t>
            </a:r>
            <a:r>
              <a:rPr lang="en-US" sz="2000" dirty="0">
                <a:latin typeface="+mj-lt"/>
              </a:rPr>
              <a:t> </a:t>
            </a:r>
            <a:r>
              <a:rPr lang="en-US" sz="2000" dirty="0" err="1">
                <a:latin typeface="+mj-lt"/>
              </a:rPr>
              <a:t>tăng</a:t>
            </a:r>
            <a:r>
              <a:rPr lang="en-US" sz="2000" dirty="0">
                <a:latin typeface="+mj-lt"/>
              </a:rPr>
              <a:t> </a:t>
            </a:r>
            <a:r>
              <a:rPr lang="en-US" sz="2000" dirty="0" err="1">
                <a:latin typeface="+mj-lt"/>
              </a:rPr>
              <a:t>nhiệt</a:t>
            </a:r>
            <a:r>
              <a:rPr lang="en-US" sz="2000" dirty="0">
                <a:latin typeface="+mj-lt"/>
              </a:rPr>
              <a:t> </a:t>
            </a:r>
            <a:r>
              <a:rPr lang="en-US" sz="2000" dirty="0" err="1">
                <a:latin typeface="+mj-lt"/>
              </a:rPr>
              <a:t>độ</a:t>
            </a:r>
            <a:r>
              <a:rPr lang="en-US" sz="2000" dirty="0">
                <a:latin typeface="+mj-lt"/>
              </a:rPr>
              <a:t> </a:t>
            </a:r>
            <a:r>
              <a:rPr lang="en-US" sz="2000" dirty="0" err="1">
                <a:latin typeface="+mj-lt"/>
              </a:rPr>
              <a:t>của</a:t>
            </a:r>
            <a:r>
              <a:rPr lang="en-US" sz="2000" dirty="0">
                <a:latin typeface="+mj-lt"/>
              </a:rPr>
              <a:t> </a:t>
            </a:r>
            <a:r>
              <a:rPr lang="en-US" sz="2000" dirty="0" err="1">
                <a:latin typeface="+mj-lt"/>
              </a:rPr>
              <a:t>vật</a:t>
            </a:r>
            <a:endParaRPr lang="en-US" sz="2000" dirty="0">
              <a:latin typeface="+mj-lt"/>
            </a:endParaRPr>
          </a:p>
        </p:txBody>
      </p:sp>
      <p:sp>
        <p:nvSpPr>
          <p:cNvPr id="24" name="Google Shape;3062;p66" descr="n26 fb Tran Phu">
            <a:extLst>
              <a:ext uri="{FF2B5EF4-FFF2-40B4-BE49-F238E27FC236}">
                <a16:creationId xmlns:a16="http://schemas.microsoft.com/office/drawing/2014/main" id="{DA181810-4A33-84F0-9274-C09DFD13E7AA}"/>
              </a:ext>
            </a:extLst>
          </p:cNvPr>
          <p:cNvSpPr txBox="1">
            <a:spLocks/>
          </p:cNvSpPr>
          <p:nvPr/>
        </p:nvSpPr>
        <p:spPr>
          <a:xfrm>
            <a:off x="7490980" y="3141139"/>
            <a:ext cx="1323894" cy="67960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latin typeface="+mj-lt"/>
              </a:rPr>
              <a:t>3</a:t>
            </a:r>
          </a:p>
        </p:txBody>
      </p:sp>
      <p:sp>
        <p:nvSpPr>
          <p:cNvPr id="25" name="Google Shape;3059;p66" descr="n26 fb Tran Phu">
            <a:extLst>
              <a:ext uri="{FF2B5EF4-FFF2-40B4-BE49-F238E27FC236}">
                <a16:creationId xmlns:a16="http://schemas.microsoft.com/office/drawing/2014/main" id="{A1EB8A83-E1C9-D251-D7D9-661CE7FE6617}"/>
              </a:ext>
            </a:extLst>
          </p:cNvPr>
          <p:cNvSpPr txBox="1">
            <a:spLocks/>
          </p:cNvSpPr>
          <p:nvPr/>
        </p:nvSpPr>
        <p:spPr>
          <a:xfrm>
            <a:off x="3313144" y="948170"/>
            <a:ext cx="5386676" cy="679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000" dirty="0" err="1">
                <a:solidFill>
                  <a:schemeClr val="tx1"/>
                </a:solidFill>
                <a:latin typeface="+mj-lt"/>
                <a:ea typeface="Cambria" panose="02040503050406030204" pitchFamily="18" charset="0"/>
              </a:rPr>
              <a:t>Để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làm</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tăng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của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vật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phụ</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thuộc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vào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yếu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tố</a:t>
            </a:r>
            <a:r>
              <a:rPr lang="en-US" sz="2000" dirty="0">
                <a:solidFill>
                  <a:schemeClr val="tx1"/>
                </a:solidFill>
                <a:latin typeface="+mj-lt"/>
                <a:ea typeface="Cambria" panose="02040503050406030204" pitchFamily="18" charset="0"/>
              </a:rPr>
              <a:t>:</a:t>
            </a:r>
          </a:p>
        </p:txBody>
      </p:sp>
      <p:sp>
        <p:nvSpPr>
          <p:cNvPr id="26" name="Google Shape;3061;p66" descr="n26 fb Tran Phu">
            <a:extLst>
              <a:ext uri="{FF2B5EF4-FFF2-40B4-BE49-F238E27FC236}">
                <a16:creationId xmlns:a16="http://schemas.microsoft.com/office/drawing/2014/main" id="{F8DA8893-85D2-307D-7608-A61F4E77EDD8}"/>
              </a:ext>
            </a:extLst>
          </p:cNvPr>
          <p:cNvSpPr txBox="1">
            <a:spLocks/>
          </p:cNvSpPr>
          <p:nvPr/>
        </p:nvSpPr>
        <p:spPr>
          <a:xfrm>
            <a:off x="7420818" y="3894301"/>
            <a:ext cx="1687970" cy="6415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000" dirty="0" err="1">
                <a:latin typeface="+mj-lt"/>
                <a:ea typeface="Cambria" panose="02040503050406030204" pitchFamily="18" charset="0"/>
              </a:rPr>
              <a:t>Tính</a:t>
            </a:r>
            <a:r>
              <a:rPr lang="en-US" sz="2000" dirty="0">
                <a:latin typeface="+mj-lt"/>
                <a:ea typeface="Cambria" panose="02040503050406030204" pitchFamily="18" charset="0"/>
              </a:rPr>
              <a:t> </a:t>
            </a:r>
            <a:r>
              <a:rPr lang="en-US" sz="2000" dirty="0" err="1">
                <a:latin typeface="+mj-lt"/>
                <a:ea typeface="Cambria" panose="02040503050406030204" pitchFamily="18" charset="0"/>
              </a:rPr>
              <a:t>chất</a:t>
            </a:r>
            <a:r>
              <a:rPr lang="en-US" sz="2000" dirty="0">
                <a:latin typeface="+mj-lt"/>
                <a:ea typeface="Cambria" panose="02040503050406030204" pitchFamily="18" charset="0"/>
              </a:rPr>
              <a:t> </a:t>
            </a:r>
            <a:r>
              <a:rPr lang="en-US" sz="2000" dirty="0" err="1">
                <a:latin typeface="+mj-lt"/>
                <a:ea typeface="Cambria" panose="02040503050406030204" pitchFamily="18" charset="0"/>
              </a:rPr>
              <a:t>của</a:t>
            </a:r>
            <a:r>
              <a:rPr lang="en-US" sz="2000" dirty="0">
                <a:latin typeface="+mj-lt"/>
                <a:ea typeface="Cambria" panose="02040503050406030204" pitchFamily="18" charset="0"/>
              </a:rPr>
              <a:t> </a:t>
            </a:r>
            <a:r>
              <a:rPr lang="en-US" sz="2000" dirty="0" err="1">
                <a:latin typeface="+mj-lt"/>
                <a:ea typeface="Cambria" panose="02040503050406030204" pitchFamily="18" charset="0"/>
              </a:rPr>
              <a:t>chất</a:t>
            </a:r>
            <a:r>
              <a:rPr lang="en-US" sz="2000" dirty="0">
                <a:latin typeface="+mj-lt"/>
                <a:ea typeface="Cambria" panose="02040503050406030204" pitchFamily="18" charset="0"/>
              </a:rPr>
              <a:t> </a:t>
            </a:r>
            <a:r>
              <a:rPr lang="en-US" sz="2000" dirty="0" err="1">
                <a:latin typeface="+mj-lt"/>
                <a:ea typeface="Cambria" panose="02040503050406030204" pitchFamily="18" charset="0"/>
              </a:rPr>
              <a:t>làm</a:t>
            </a:r>
            <a:r>
              <a:rPr lang="en-US" sz="2000" dirty="0">
                <a:latin typeface="+mj-lt"/>
                <a:ea typeface="Cambria" panose="02040503050406030204" pitchFamily="18" charset="0"/>
              </a:rPr>
              <a:t> </a:t>
            </a:r>
            <a:r>
              <a:rPr lang="en-US" sz="2000" dirty="0" err="1">
                <a:latin typeface="+mj-lt"/>
                <a:ea typeface="Cambria" panose="02040503050406030204" pitchFamily="18" charset="0"/>
              </a:rPr>
              <a:t>vật</a:t>
            </a:r>
            <a:endParaRPr lang="en-US" sz="2000" dirty="0">
              <a:latin typeface="+mj-lt"/>
              <a:ea typeface="Cambria" panose="02040503050406030204" pitchFamily="18" charset="0"/>
            </a:endParaRPr>
          </a:p>
        </p:txBody>
      </p:sp>
      <p:pic>
        <p:nvPicPr>
          <p:cNvPr id="27" name="Picture 26" descr="n26 fb Tran Phu">
            <a:extLst>
              <a:ext uri="{FF2B5EF4-FFF2-40B4-BE49-F238E27FC236}">
                <a16:creationId xmlns:a16="http://schemas.microsoft.com/office/drawing/2014/main" id="{5B897F37-CE92-57D0-7950-57875B0BCBB2}"/>
              </a:ext>
            </a:extLst>
          </p:cNvPr>
          <p:cNvPicPr>
            <a:picLocks noChangeAspect="1"/>
          </p:cNvPicPr>
          <p:nvPr/>
        </p:nvPicPr>
        <p:blipFill>
          <a:blip r:embed="rId3"/>
          <a:stretch>
            <a:fillRect/>
          </a:stretch>
        </p:blipFill>
        <p:spPr>
          <a:xfrm>
            <a:off x="5527449" y="2126195"/>
            <a:ext cx="1665427" cy="943742"/>
          </a:xfrm>
          <a:prstGeom prst="rect">
            <a:avLst/>
          </a:prstGeom>
        </p:spPr>
      </p:pic>
      <p:pic>
        <p:nvPicPr>
          <p:cNvPr id="28" name="Picture 27" descr="n26 fb Tran Phu">
            <a:extLst>
              <a:ext uri="{FF2B5EF4-FFF2-40B4-BE49-F238E27FC236}">
                <a16:creationId xmlns:a16="http://schemas.microsoft.com/office/drawing/2014/main" id="{044587F4-FD62-8398-9F56-79B5398BCD6E}"/>
              </a:ext>
            </a:extLst>
          </p:cNvPr>
          <p:cNvPicPr>
            <a:picLocks noChangeAspect="1"/>
          </p:cNvPicPr>
          <p:nvPr/>
        </p:nvPicPr>
        <p:blipFill rotWithShape="1">
          <a:blip r:embed="rId4"/>
          <a:srcRect l="18650"/>
          <a:stretch/>
        </p:blipFill>
        <p:spPr>
          <a:xfrm>
            <a:off x="3759804" y="3226413"/>
            <a:ext cx="1417855" cy="1188669"/>
          </a:xfrm>
          <a:prstGeom prst="rect">
            <a:avLst/>
          </a:prstGeom>
        </p:spPr>
      </p:pic>
      <p:sp>
        <p:nvSpPr>
          <p:cNvPr id="29" name="Google Shape;3061;p66" descr="n26 fb Tran Phu">
            <a:extLst>
              <a:ext uri="{FF2B5EF4-FFF2-40B4-BE49-F238E27FC236}">
                <a16:creationId xmlns:a16="http://schemas.microsoft.com/office/drawing/2014/main" id="{2472B4E4-DC8D-BADD-2900-96BB3DD36996}"/>
              </a:ext>
            </a:extLst>
          </p:cNvPr>
          <p:cNvSpPr txBox="1">
            <a:spLocks/>
          </p:cNvSpPr>
          <p:nvPr/>
        </p:nvSpPr>
        <p:spPr>
          <a:xfrm>
            <a:off x="3476117" y="2287010"/>
            <a:ext cx="1610321" cy="56947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000" dirty="0" err="1">
                <a:latin typeface="+mj-lt"/>
              </a:rPr>
              <a:t>Khối</a:t>
            </a:r>
            <a:r>
              <a:rPr lang="en-US" sz="2000" dirty="0">
                <a:latin typeface="+mj-lt"/>
              </a:rPr>
              <a:t> </a:t>
            </a:r>
            <a:r>
              <a:rPr lang="en-US" sz="2000" dirty="0" err="1">
                <a:latin typeface="+mj-lt"/>
              </a:rPr>
              <a:t>lượng</a:t>
            </a:r>
            <a:r>
              <a:rPr lang="en-US" sz="2000" dirty="0">
                <a:latin typeface="+mj-lt"/>
              </a:rPr>
              <a:t> </a:t>
            </a:r>
            <a:r>
              <a:rPr lang="en-US" sz="2000" dirty="0" err="1">
                <a:latin typeface="+mj-lt"/>
              </a:rPr>
              <a:t>của</a:t>
            </a:r>
            <a:r>
              <a:rPr lang="en-US" sz="2000" dirty="0">
                <a:latin typeface="+mj-lt"/>
              </a:rPr>
              <a:t> </a:t>
            </a:r>
            <a:r>
              <a:rPr lang="en-US" sz="2000" dirty="0" err="1">
                <a:latin typeface="+mj-lt"/>
              </a:rPr>
              <a:t>vật</a:t>
            </a:r>
            <a:endParaRPr lang="en-US" sz="2000" dirty="0">
              <a:latin typeface="+mj-lt"/>
            </a:endParaRPr>
          </a:p>
        </p:txBody>
      </p:sp>
    </p:spTree>
    <p:extLst>
      <p:ext uri="{BB962C8B-B14F-4D97-AF65-F5344CB8AC3E}">
        <p14:creationId xmlns:p14="http://schemas.microsoft.com/office/powerpoint/2010/main" val="178739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 calcmode="lin" valueType="num">
                                      <p:cBhvr additive="base">
                                        <p:cTn id="2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anim calcmode="lin" valueType="num">
                                      <p:cBhvr additive="base">
                                        <p:cTn id="3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build="p"/>
      <p:bldP spid="24" grpId="0"/>
      <p:bldP spid="26" grpId="0"/>
      <p:bldP spid="2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10" name="Google Shape;2268;p54" descr="n26 fb Tran Phu">
            <a:extLst>
              <a:ext uri="{FF2B5EF4-FFF2-40B4-BE49-F238E27FC236}">
                <a16:creationId xmlns:a16="http://schemas.microsoft.com/office/drawing/2014/main" id="{43E54FFA-C49D-48AB-43EF-A0152F8C30D0}"/>
              </a:ext>
            </a:extLst>
          </p:cNvPr>
          <p:cNvSpPr txBox="1">
            <a:spLocks/>
          </p:cNvSpPr>
          <p:nvPr/>
        </p:nvSpPr>
        <p:spPr>
          <a:xfrm flipH="1">
            <a:off x="3061607" y="547007"/>
            <a:ext cx="5756388" cy="725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000" b="1">
                <a:solidFill>
                  <a:schemeClr val="accent2">
                    <a:lumMod val="50000"/>
                  </a:schemeClr>
                </a:solidFill>
                <a:latin typeface="+mj-lt"/>
                <a:ea typeface="Cambria" panose="02040503050406030204" pitchFamily="18" charset="0"/>
              </a:rPr>
              <a:t>Câu 2: Hãy tìm thêm ví dụ trong đời sống để minh họa cho nội dung trên?</a:t>
            </a:r>
            <a:endParaRPr lang="en-US" sz="2000" b="1" dirty="0">
              <a:solidFill>
                <a:schemeClr val="accent2">
                  <a:lumMod val="50000"/>
                </a:schemeClr>
              </a:solidFill>
              <a:latin typeface="+mj-lt"/>
              <a:ea typeface="Cambria" panose="02040503050406030204" pitchFamily="18" charset="0"/>
            </a:endParaRPr>
          </a:p>
        </p:txBody>
      </p:sp>
      <p:sp>
        <p:nvSpPr>
          <p:cNvPr id="11" name="Google Shape;2270;p54" descr="n26 fb Tran Phu">
            <a:extLst>
              <a:ext uri="{FF2B5EF4-FFF2-40B4-BE49-F238E27FC236}">
                <a16:creationId xmlns:a16="http://schemas.microsoft.com/office/drawing/2014/main" id="{3D8F3E10-709A-FC19-58DC-4307817C4A86}"/>
              </a:ext>
            </a:extLst>
          </p:cNvPr>
          <p:cNvSpPr txBox="1">
            <a:spLocks/>
          </p:cNvSpPr>
          <p:nvPr/>
        </p:nvSpPr>
        <p:spPr>
          <a:xfrm>
            <a:off x="3061607" y="1756121"/>
            <a:ext cx="3252854" cy="2356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indent="-330200" algn="just">
              <a:buSzPts val="1600"/>
            </a:pPr>
            <a:r>
              <a:rPr lang="vi-VN" sz="2000" b="1" i="1">
                <a:solidFill>
                  <a:schemeClr val="bg2">
                    <a:lumMod val="75000"/>
                  </a:schemeClr>
                </a:solidFill>
                <a:latin typeface="+mj-lt"/>
                <a:ea typeface="Cambria" panose="02040503050406030204" pitchFamily="18" charset="0"/>
              </a:rPr>
              <a:t>Khối lượng của vật:</a:t>
            </a:r>
            <a:endParaRPr lang="en-US" sz="2000" b="1" i="1">
              <a:solidFill>
                <a:schemeClr val="bg2">
                  <a:lumMod val="75000"/>
                </a:schemeClr>
              </a:solidFill>
              <a:latin typeface="+mj-lt"/>
              <a:ea typeface="Cambria" panose="02040503050406030204" pitchFamily="18" charset="0"/>
            </a:endParaRPr>
          </a:p>
          <a:p>
            <a:pPr marL="127000" indent="0" algn="just">
              <a:buSzPts val="1600"/>
              <a:buFont typeface="Delius Swash Caps"/>
              <a:buNone/>
            </a:pPr>
            <a:r>
              <a:rPr lang="vi-VN" sz="2000">
                <a:solidFill>
                  <a:schemeClr val="bg2">
                    <a:lumMod val="75000"/>
                  </a:schemeClr>
                </a:solidFill>
                <a:latin typeface="+mj-lt"/>
                <a:ea typeface="Cambria" panose="02040503050406030204" pitchFamily="18" charset="0"/>
              </a:rPr>
              <a:t>+ Thời gian đun sôi 10 lít nước lâu hơn đun sôi 1 lít nước, chứng tỏ nhiệt lượng cần cung cấp cho 10 lít nước nhiều hơn, nên nhiệt lượng cần cung cấp cho vật để làm tăng nhiệt độ phụ thuộc vào khối lượng.</a:t>
            </a:r>
            <a:endParaRPr lang="vi-VN" sz="2000" dirty="0">
              <a:solidFill>
                <a:schemeClr val="bg2">
                  <a:lumMod val="75000"/>
                </a:schemeClr>
              </a:solidFill>
              <a:latin typeface="+mj-lt"/>
              <a:ea typeface="Cambria" panose="02040503050406030204" pitchFamily="18" charset="0"/>
            </a:endParaRPr>
          </a:p>
        </p:txBody>
      </p:sp>
      <p:pic>
        <p:nvPicPr>
          <p:cNvPr id="12" name="Picture 2" descr="n26 fb Tran Phu">
            <a:extLst>
              <a:ext uri="{FF2B5EF4-FFF2-40B4-BE49-F238E27FC236}">
                <a16:creationId xmlns:a16="http://schemas.microsoft.com/office/drawing/2014/main" id="{80FC8CF6-A95B-150B-9955-85BCA688B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952" y="2328814"/>
            <a:ext cx="2489970" cy="158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3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 name="Group 1">
            <a:extLst>
              <a:ext uri="{FF2B5EF4-FFF2-40B4-BE49-F238E27FC236}">
                <a16:creationId xmlns:a16="http://schemas.microsoft.com/office/drawing/2014/main" id="{FEB473E9-DE11-0878-C842-43749F02D04C}"/>
              </a:ext>
            </a:extLst>
          </p:cNvPr>
          <p:cNvGrpSpPr/>
          <p:nvPr/>
        </p:nvGrpSpPr>
        <p:grpSpPr>
          <a:xfrm>
            <a:off x="5586608" y="11875"/>
            <a:ext cx="3630278" cy="440239"/>
            <a:chOff x="2407872" y="11875"/>
            <a:chExt cx="6809014" cy="485466"/>
          </a:xfrm>
        </p:grpSpPr>
        <p:sp>
          <p:nvSpPr>
            <p:cNvPr id="3" name="Rectangle: Rounded Corners 2">
              <a:extLst>
                <a:ext uri="{FF2B5EF4-FFF2-40B4-BE49-F238E27FC236}">
                  <a16:creationId xmlns:a16="http://schemas.microsoft.com/office/drawing/2014/main" id="{AFEF87F3-CA28-1355-1028-7D9C4CBD68FD}"/>
                </a:ext>
              </a:extLst>
            </p:cNvPr>
            <p:cNvSpPr/>
            <p:nvPr/>
          </p:nvSpPr>
          <p:spPr>
            <a:xfrm>
              <a:off x="2407872" y="11875"/>
              <a:ext cx="6809014" cy="48546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92BDDA-3744-EF2F-9B18-070D5ED2E32B}"/>
                </a:ext>
              </a:extLst>
            </p:cNvPr>
            <p:cNvSpPr txBox="1"/>
            <p:nvPr/>
          </p:nvSpPr>
          <p:spPr>
            <a:xfrm>
              <a:off x="2742608" y="97149"/>
              <a:ext cx="6474278" cy="400110"/>
            </a:xfrm>
            <a:prstGeom prst="rect">
              <a:avLst/>
            </a:prstGeom>
            <a:noFill/>
          </p:spPr>
          <p:txBody>
            <a:bodyPr wrap="square" rtlCol="0">
              <a:spAutoFit/>
            </a:bodyPr>
            <a:lstStyle/>
            <a:p>
              <a:r>
                <a:rPr lang="en-US" sz="2000" dirty="0">
                  <a:ln w="0"/>
                  <a:solidFill>
                    <a:schemeClr val="tx1"/>
                  </a:solidFill>
                  <a:effectLst>
                    <a:outerShdw blurRad="38100" dist="19050" dir="2700000" algn="tl" rotWithShape="0">
                      <a:schemeClr val="dk1">
                        <a:alpha val="40000"/>
                      </a:schemeClr>
                    </a:outerShdw>
                  </a:effectLst>
                </a:rPr>
                <a:t>BÀI 4: NHIỆT DUNG RIÊNG</a:t>
              </a:r>
            </a:p>
          </p:txBody>
        </p:sp>
      </p:grpSp>
      <p:sp>
        <p:nvSpPr>
          <p:cNvPr id="5" name="Text Box 76">
            <a:extLst>
              <a:ext uri="{FF2B5EF4-FFF2-40B4-BE49-F238E27FC236}">
                <a16:creationId xmlns:a16="http://schemas.microsoft.com/office/drawing/2014/main" id="{3EFAD7CA-B33E-803A-306E-00CC7568D139}"/>
              </a:ext>
            </a:extLst>
          </p:cNvPr>
          <p:cNvSpPr txBox="1">
            <a:spLocks noChangeArrowheads="1"/>
          </p:cNvSpPr>
          <p:nvPr/>
        </p:nvSpPr>
        <p:spPr bwMode="auto">
          <a:xfrm>
            <a:off x="46718" y="452040"/>
            <a:ext cx="2817621" cy="351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 </a:t>
            </a:r>
            <a:r>
              <a:rPr lang="en-US" sz="1600" dirty="0" err="1">
                <a:solidFill>
                  <a:schemeClr val="accent2">
                    <a:lumMod val="75000"/>
                  </a:schemeClr>
                </a:solidFill>
                <a:latin typeface="Times New Roman" pitchFamily="18" charset="0"/>
                <a:cs typeface="Times New Roman" pitchFamily="18" charset="0"/>
              </a:rPr>
              <a:t>Khái</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niệm</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b="1" dirty="0">
                <a:solidFill>
                  <a:schemeClr val="accent2">
                    <a:lumMod val="75000"/>
                  </a:schemeClr>
                </a:solidFill>
                <a:latin typeface="Times New Roman" pitchFamily="18" charset="0"/>
                <a:cs typeface="Times New Roman" pitchFamily="18" charset="0"/>
              </a:rPr>
              <a:t> 1. </a:t>
            </a:r>
            <a:r>
              <a:rPr lang="en-US" sz="1600" b="1" dirty="0" err="1">
                <a:solidFill>
                  <a:schemeClr val="accent2">
                    <a:lumMod val="75000"/>
                  </a:schemeClr>
                </a:solidFill>
                <a:latin typeface="Times New Roman" pitchFamily="18" charset="0"/>
                <a:cs typeface="Times New Roman" pitchFamily="18" charset="0"/>
              </a:rPr>
              <a:t>Hệ</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thức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tính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lượng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trong</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quá</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trình</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truyền</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để</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làm</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thay</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đổi</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nhiệt</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độ</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của</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vật</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  2. </a:t>
            </a:r>
            <a:r>
              <a:rPr lang="en-US" sz="1600" dirty="0" err="1">
                <a:solidFill>
                  <a:schemeClr val="accent2">
                    <a:lumMod val="75000"/>
                  </a:schemeClr>
                </a:solidFill>
                <a:latin typeface="Times New Roman" pitchFamily="18" charset="0"/>
                <a:cs typeface="Times New Roman" pitchFamily="18" charset="0"/>
              </a:rPr>
              <a:t>Định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nghĩa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endParaRPr lang="en-US" sz="1600" b="1" dirty="0">
              <a:solidFill>
                <a:schemeClr val="accent2">
                  <a:lumMod val="75000"/>
                </a:schemeClr>
              </a:solidFill>
              <a:latin typeface="Times New Roman" pitchFamily="18" charset="0"/>
              <a:cs typeface="Times New Roman" pitchFamily="18" charset="0"/>
            </a:endParaRPr>
          </a:p>
          <a:p>
            <a:pPr algn="just" fontAlgn="auto">
              <a:lnSpc>
                <a:spcPct val="150000"/>
              </a:lnSpc>
              <a:spcBef>
                <a:spcPts val="0"/>
              </a:spcBef>
              <a:spcAft>
                <a:spcPts val="0"/>
              </a:spcAft>
              <a:defRPr/>
            </a:pPr>
            <a:r>
              <a:rPr lang="en-US" sz="1600" dirty="0">
                <a:solidFill>
                  <a:schemeClr val="accent2">
                    <a:lumMod val="75000"/>
                  </a:schemeClr>
                </a:solidFill>
                <a:latin typeface="Times New Roman" pitchFamily="18" charset="0"/>
                <a:cs typeface="Times New Roman" pitchFamily="18" charset="0"/>
              </a:rPr>
              <a:t>II. </a:t>
            </a:r>
            <a:r>
              <a:rPr lang="en-US" sz="1600" dirty="0" err="1">
                <a:solidFill>
                  <a:schemeClr val="accent2">
                    <a:lumMod val="75000"/>
                  </a:schemeClr>
                </a:solidFill>
                <a:latin typeface="Times New Roman" pitchFamily="18" charset="0"/>
                <a:cs typeface="Times New Roman" pitchFamily="18" charset="0"/>
              </a:rPr>
              <a:t>Thực</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hành</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đo</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nhiệt</a:t>
            </a:r>
            <a:r>
              <a:rPr lang="en-US" sz="1600" dirty="0">
                <a:solidFill>
                  <a:schemeClr val="accent2">
                    <a:lumMod val="75000"/>
                  </a:schemeClr>
                </a:solidFill>
                <a:latin typeface="Times New Roman" pitchFamily="18" charset="0"/>
                <a:cs typeface="Times New Roman" pitchFamily="18" charset="0"/>
              </a:rPr>
              <a:t> dung </a:t>
            </a:r>
            <a:r>
              <a:rPr lang="en-US" sz="1600" dirty="0" err="1">
                <a:solidFill>
                  <a:schemeClr val="accent2">
                    <a:lumMod val="75000"/>
                  </a:schemeClr>
                </a:solidFill>
                <a:latin typeface="Times New Roman" pitchFamily="18" charset="0"/>
                <a:cs typeface="Times New Roman" pitchFamily="18" charset="0"/>
              </a:rPr>
              <a:t>riêng</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của</a:t>
            </a:r>
            <a:r>
              <a:rPr lang="en-US" sz="1600" dirty="0">
                <a:solidFill>
                  <a:schemeClr val="accent2">
                    <a:lumMod val="75000"/>
                  </a:schemeClr>
                </a:solidFill>
                <a:latin typeface="Times New Roman" pitchFamily="18" charset="0"/>
                <a:cs typeface="Times New Roman" pitchFamily="18" charset="0"/>
              </a:rPr>
              <a:t> </a:t>
            </a:r>
            <a:r>
              <a:rPr lang="en-US" sz="1600" dirty="0" err="1">
                <a:solidFill>
                  <a:schemeClr val="accent2">
                    <a:lumMod val="75000"/>
                  </a:schemeClr>
                </a:solidFill>
                <a:latin typeface="Times New Roman" pitchFamily="18" charset="0"/>
                <a:cs typeface="Times New Roman" pitchFamily="18" charset="0"/>
              </a:rPr>
              <a:t>nước</a:t>
            </a:r>
            <a:endParaRPr lang="en-US" sz="1600" dirty="0">
              <a:solidFill>
                <a:schemeClr val="accent2">
                  <a:lumMod val="75000"/>
                </a:schemeClr>
              </a:solidFill>
              <a:latin typeface="Times New Roman" pitchFamily="18" charset="0"/>
              <a:cs typeface="Times New Roman" pitchFamily="18" charset="0"/>
            </a:endParaRPr>
          </a:p>
        </p:txBody>
      </p:sp>
      <p:sp>
        <p:nvSpPr>
          <p:cNvPr id="10" name="Google Shape;2268;p54" descr="n26 fb Tran Phu">
            <a:extLst>
              <a:ext uri="{FF2B5EF4-FFF2-40B4-BE49-F238E27FC236}">
                <a16:creationId xmlns:a16="http://schemas.microsoft.com/office/drawing/2014/main" id="{43E54FFA-C49D-48AB-43EF-A0152F8C30D0}"/>
              </a:ext>
            </a:extLst>
          </p:cNvPr>
          <p:cNvSpPr txBox="1">
            <a:spLocks/>
          </p:cNvSpPr>
          <p:nvPr/>
        </p:nvSpPr>
        <p:spPr>
          <a:xfrm flipH="1">
            <a:off x="3061607" y="547007"/>
            <a:ext cx="5756388" cy="725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000" b="1">
                <a:solidFill>
                  <a:schemeClr val="accent2">
                    <a:lumMod val="50000"/>
                  </a:schemeClr>
                </a:solidFill>
                <a:latin typeface="+mj-lt"/>
                <a:ea typeface="Cambria" panose="02040503050406030204" pitchFamily="18" charset="0"/>
              </a:rPr>
              <a:t>Câu 2: Hãy tìm thêm ví dụ trong đời sống để minh họa cho nội dung trên?</a:t>
            </a:r>
            <a:endParaRPr lang="en-US" sz="2000" b="1" dirty="0">
              <a:solidFill>
                <a:schemeClr val="accent2">
                  <a:lumMod val="50000"/>
                </a:schemeClr>
              </a:solidFill>
              <a:latin typeface="+mj-lt"/>
              <a:ea typeface="Cambria" panose="02040503050406030204" pitchFamily="18" charset="0"/>
            </a:endParaRPr>
          </a:p>
        </p:txBody>
      </p:sp>
      <p:sp>
        <p:nvSpPr>
          <p:cNvPr id="6" name="Google Shape;2270;p54" descr="n26 fb Tran Phu">
            <a:extLst>
              <a:ext uri="{FF2B5EF4-FFF2-40B4-BE49-F238E27FC236}">
                <a16:creationId xmlns:a16="http://schemas.microsoft.com/office/drawing/2014/main" id="{1AF1DD4D-3FC6-C514-1A7F-0819242F4AEF}"/>
              </a:ext>
            </a:extLst>
          </p:cNvPr>
          <p:cNvSpPr txBox="1">
            <a:spLocks/>
          </p:cNvSpPr>
          <p:nvPr/>
        </p:nvSpPr>
        <p:spPr>
          <a:xfrm>
            <a:off x="2955471" y="1444298"/>
            <a:ext cx="3394639" cy="31375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indent="-330200" algn="just">
              <a:buSzPts val="1600"/>
            </a:pPr>
            <a:r>
              <a:rPr lang="vi-VN" sz="2000" b="1" i="1">
                <a:solidFill>
                  <a:schemeClr val="bg2">
                    <a:lumMod val="75000"/>
                  </a:schemeClr>
                </a:solidFill>
                <a:latin typeface="+mn-lt"/>
                <a:ea typeface="Cambria" panose="02040503050406030204" pitchFamily="18" charset="0"/>
              </a:rPr>
              <a:t>Độ tăng nhiệt độ của vật:</a:t>
            </a:r>
          </a:p>
          <a:p>
            <a:pPr marL="127000" indent="0" algn="just">
              <a:buSzPts val="1600"/>
              <a:buFont typeface="Delius Swash Caps"/>
              <a:buNone/>
            </a:pPr>
            <a:r>
              <a:rPr lang="vi-VN" sz="2000">
                <a:solidFill>
                  <a:schemeClr val="bg2">
                    <a:lumMod val="75000"/>
                  </a:schemeClr>
                </a:solidFill>
                <a:latin typeface="+mn-lt"/>
                <a:ea typeface="Cambria" panose="02040503050406030204" pitchFamily="18" charset="0"/>
              </a:rPr>
              <a:t> + Để đun sôi cùng một lượng 5 lít nước từ 20 °C và từ 50 °C sẽ tốn thời gian khác nhau, chứng tỏ nhiệt lượng cần cung cấp để nước sôi phụ thuộc vào độ tăng nhiệt độ.</a:t>
            </a:r>
            <a:endParaRPr lang="vi-VN" sz="2000" dirty="0">
              <a:solidFill>
                <a:schemeClr val="bg2">
                  <a:lumMod val="75000"/>
                </a:schemeClr>
              </a:solidFill>
              <a:latin typeface="+mn-lt"/>
              <a:ea typeface="Cambria" panose="02040503050406030204" pitchFamily="18" charset="0"/>
            </a:endParaRPr>
          </a:p>
        </p:txBody>
      </p:sp>
      <p:pic>
        <p:nvPicPr>
          <p:cNvPr id="7" name="Picture 2" descr="n26 fb Tran Phu">
            <a:extLst>
              <a:ext uri="{FF2B5EF4-FFF2-40B4-BE49-F238E27FC236}">
                <a16:creationId xmlns:a16="http://schemas.microsoft.com/office/drawing/2014/main" id="{A09471AE-1525-363F-C0C3-12CD357C1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876" y="1838035"/>
            <a:ext cx="2209461" cy="195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8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Pretty Aesthetic Notes for School by Slidesgo">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tty Aesthetic Notes for School by Slidesgo">
  <a:themeElements>
    <a:clrScheme name="Simple Light">
      <a:dk1>
        <a:srgbClr val="000000"/>
      </a:dk1>
      <a:lt1>
        <a:srgbClr val="E9FAE2"/>
      </a:lt1>
      <a:dk2>
        <a:srgbClr val="DAFFC9"/>
      </a:dk2>
      <a:lt2>
        <a:srgbClr val="CCCCCC"/>
      </a:lt2>
      <a:accent1>
        <a:srgbClr val="AFE9D9"/>
      </a:accent1>
      <a:accent2>
        <a:srgbClr val="7DD34D"/>
      </a:accent2>
      <a:accent3>
        <a:srgbClr val="A7827B"/>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3073</Words>
  <Application>Microsoft Office PowerPoint</Application>
  <PresentationFormat>On-screen Show (16:9)</PresentationFormat>
  <Paragraphs>277</Paragraphs>
  <Slides>33</Slides>
  <Notes>15</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4" baseType="lpstr">
      <vt:lpstr>Times New Roman</vt:lpstr>
      <vt:lpstr>Cambria</vt:lpstr>
      <vt:lpstr>Arial</vt:lpstr>
      <vt:lpstr>Roboto Condensed Light</vt:lpstr>
      <vt:lpstr>Wingdings</vt:lpstr>
      <vt:lpstr>Anaheim</vt:lpstr>
      <vt:lpstr>Dancing Script</vt:lpstr>
      <vt:lpstr>Delius Swash Caps</vt:lpstr>
      <vt:lpstr>Pretty Aesthetic Notes for School by Slidesgo</vt:lpstr>
      <vt:lpstr>3_Pretty Aesthetic Notes for School by Slidesgo</vt:lpstr>
      <vt:lpstr>Equation</vt:lpstr>
      <vt:lpstr>WELCOME</vt:lpstr>
      <vt:lpstr>PowerPoint Presentation</vt:lpstr>
      <vt:lpstr>BÀI 4:  NHIỆT DUNG RIÊNG</vt:lpstr>
      <vt:lpstr>NỘI DUNG CHÍNH</vt:lpstr>
      <vt:lpstr>KHÁI NIỆM NHIỆT DUNG RIÊNG</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NHIỆT DUNG RIÊNG CỦA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Pretty Aesthetic Notes for School</dc:title>
  <dc:creator>Thùy Giang</dc:creator>
  <cp:lastModifiedBy>Võ Thị Quý Hoài</cp:lastModifiedBy>
  <cp:revision>91</cp:revision>
  <cp:lastPrinted>2024-06-26T09:35:15Z</cp:lastPrinted>
  <dcterms:modified xsi:type="dcterms:W3CDTF">2026-03-22T07:14:20Z</dcterms:modified>
</cp:coreProperties>
</file>