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49" r:id="rId2"/>
  </p:sldMasterIdLst>
  <p:notesMasterIdLst>
    <p:notesMasterId r:id="rId37"/>
  </p:notesMasterIdLst>
  <p:sldIdLst>
    <p:sldId id="326" r:id="rId3"/>
    <p:sldId id="358" r:id="rId4"/>
    <p:sldId id="259" r:id="rId5"/>
    <p:sldId id="258" r:id="rId6"/>
    <p:sldId id="261" r:id="rId7"/>
    <p:sldId id="316" r:id="rId8"/>
    <p:sldId id="347" r:id="rId9"/>
    <p:sldId id="348" r:id="rId10"/>
    <p:sldId id="355" r:id="rId11"/>
    <p:sldId id="317" r:id="rId12"/>
    <p:sldId id="308" r:id="rId13"/>
    <p:sldId id="318" r:id="rId14"/>
    <p:sldId id="349" r:id="rId15"/>
    <p:sldId id="360" r:id="rId16"/>
    <p:sldId id="361" r:id="rId17"/>
    <p:sldId id="362"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9" r:id="rId31"/>
    <p:sldId id="380" r:id="rId32"/>
    <p:sldId id="381" r:id="rId33"/>
    <p:sldId id="382" r:id="rId34"/>
    <p:sldId id="383" r:id="rId35"/>
    <p:sldId id="315" r:id="rId36"/>
  </p:sldIdLst>
  <p:sldSz cx="9144000" cy="5143500" type="screen16x9"/>
  <p:notesSz cx="9144000" cy="6858000"/>
  <p:embeddedFontLst>
    <p:embeddedFont>
      <p:font typeface="Amatic SC" panose="00000500000000000000" pitchFamily="2" charset="-79"/>
      <p:regular r:id="rId38"/>
      <p:bold r:id="rId39"/>
    </p:embeddedFont>
    <p:embeddedFont>
      <p:font typeface="Bahnschrift SemiBold" panose="020B0502040204020203" pitchFamily="34" charset="0"/>
      <p:regular r:id="rId40"/>
      <p:bold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tamaran" panose="020B0604020202020204" charset="0"/>
      <p:regular r:id="rId48"/>
      <p:bold r:id="rId49"/>
    </p:embeddedFont>
    <p:embeddedFont>
      <p:font typeface="Livvic" pitchFamily="2" charset="0"/>
      <p:regular r:id="rId50"/>
      <p:bold r:id="rId51"/>
      <p:italic r:id="rId52"/>
      <p:boldItalic r:id="rId53"/>
    </p:embeddedFont>
    <p:embeddedFont>
      <p:font typeface="Roboto Condensed Light" panose="02000000000000000000" pitchFamily="2" charset="0"/>
      <p:regular r:id="rId54"/>
      <p:italic r:id="rId55"/>
    </p:embeddedFont>
    <p:embeddedFont>
      <p:font typeface="Sriracha" panose="020B0604020202020204" charset="-34"/>
      <p:regular r:id="rId56"/>
    </p:embeddedFont>
    <p:embeddedFont>
      <p:font typeface="Sue Ellen Francisco" panose="020B0604020202020204" charset="0"/>
      <p:regular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59D"/>
    <a:srgbClr val="F28482"/>
    <a:srgbClr val="FFAB40"/>
    <a:srgbClr val="663300"/>
    <a:srgbClr val="F6BD60"/>
    <a:srgbClr val="FFFFFF"/>
    <a:srgbClr val="0066CC"/>
    <a:srgbClr val="0088B8"/>
    <a:srgbClr val="0099CC"/>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7367" autoAdjust="0"/>
  </p:normalViewPr>
  <p:slideViewPr>
    <p:cSldViewPr snapToGrid="0">
      <p:cViewPr varScale="1">
        <p:scale>
          <a:sx n="84" d="100"/>
          <a:sy n="84" d="100"/>
        </p:scale>
        <p:origin x="72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6013813d_0_18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6013813d_0_18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6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15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5440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074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46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35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162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225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564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602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013813d_0_18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6013813d_0_18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191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2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588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122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643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0167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3894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71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9648df512f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9648df512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2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6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5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38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1EA-1912-4BD9-8F0C-4C2E2E3ED3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96782-2F6B-49A4-84FD-44EC11F5F4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A4C34E-3A6F-4F78-8465-624147493D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8A546-45FE-461B-8570-DD11EEEFE7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69AD23-8F9D-4AB9-87A4-5DE99E4DCB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2DB1-0D4E-48E3-BDF7-D1AE092D746C}"/>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8" name="Footer Placeholder 7">
            <a:extLst>
              <a:ext uri="{FF2B5EF4-FFF2-40B4-BE49-F238E27FC236}">
                <a16:creationId xmlns:a16="http://schemas.microsoft.com/office/drawing/2014/main" id="{979F78A7-6DC4-4FBE-9B68-66691181B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0C3CC-C0F4-43C3-89AA-8F60BCBB2626}"/>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2286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A8C-C558-4B32-A6D2-4CCB846C5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3476-E796-45E0-8A99-0363AD59D473}"/>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4" name="Footer Placeholder 3">
            <a:extLst>
              <a:ext uri="{FF2B5EF4-FFF2-40B4-BE49-F238E27FC236}">
                <a16:creationId xmlns:a16="http://schemas.microsoft.com/office/drawing/2014/main" id="{9C408C16-DEE5-431F-A85C-AE6A3A96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AE642-8ECB-4476-AB13-CA1F2052D89D}"/>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61409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295A9-E674-4C2D-BFBD-7308FCFC7F2F}"/>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3" name="Footer Placeholder 2">
            <a:extLst>
              <a:ext uri="{FF2B5EF4-FFF2-40B4-BE49-F238E27FC236}">
                <a16:creationId xmlns:a16="http://schemas.microsoft.com/office/drawing/2014/main" id="{DA846214-1F51-44A7-9952-1C47E7D3F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36EB-F4AC-4111-AB95-A0114FFA5C82}"/>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59225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E4B-ECBE-424C-A94B-36E84B4E19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1ED580-5392-4EEE-9175-6161BCA7D55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4C215-7F72-41CD-ADD5-37C0E57C80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FB1896-5956-4100-A5AB-6CAF01972889}"/>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6" name="Footer Placeholder 5">
            <a:extLst>
              <a:ext uri="{FF2B5EF4-FFF2-40B4-BE49-F238E27FC236}">
                <a16:creationId xmlns:a16="http://schemas.microsoft.com/office/drawing/2014/main" id="{25EB286A-2ACE-401C-BA93-41D11FFC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E9F2-EE12-4D7F-88C8-113C6AF1DAC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91927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0B1F-E2AE-4295-9189-419EB12F11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985E23-B1C5-4F14-935A-FFA508DA8C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18EFF5-7ECA-4204-ABE6-BCAA1E68C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E4A6DE-0BDB-475E-8EF0-43A00A4CE099}"/>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6" name="Footer Placeholder 5">
            <a:extLst>
              <a:ext uri="{FF2B5EF4-FFF2-40B4-BE49-F238E27FC236}">
                <a16:creationId xmlns:a16="http://schemas.microsoft.com/office/drawing/2014/main" id="{E3D37AC1-0A49-4051-9A6C-80F9465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1F884-3536-4ABF-B11D-DB708B643FFF}"/>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6675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AA2A-35EB-4005-9AAF-2D8AA2197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8E43D-5376-42FB-B1F1-DB08B0C54E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852F-D053-42C5-925F-CA4C9A09DB48}"/>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A1AE6B29-0AB3-47EF-943F-D249D321C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E88EB-F92F-4709-83A5-8713CB20577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266416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1C45-FD7F-47D8-B84E-CD68D21B92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794C1-39EE-4EEA-8C38-EEE0C803121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F1F5-3EAB-4781-9D50-248E9D0E4128}"/>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C1B5588E-E3A7-4727-BAE9-9DE9AA8E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F0775-4BF5-4F1D-8B7A-C216E4B5BE8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1210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2800"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675450" y="1152475"/>
            <a:ext cx="76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rgbClr val="434343"/>
                </a:solidFill>
                <a:latin typeface="Catamaran"/>
                <a:ea typeface="Catamaran"/>
                <a:cs typeface="Catamaran"/>
                <a:sym typeface="Catamaran"/>
              </a:defRPr>
            </a:lvl1pPr>
            <a:lvl2pPr marL="914400" lvl="1"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371600" lvl="2"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1828800" lvl="3"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2286000" lvl="4"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2743200" lvl="5"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3200400" lvl="6"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3657600" lvl="7"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4114800" lvl="8"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ullet list">
  <p:cSld name="CUSTOM_19">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720000" y="540000"/>
            <a:ext cx="7703700" cy="88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4181475" y="2419350"/>
            <a:ext cx="4242600" cy="2038200"/>
          </a:xfrm>
          <a:prstGeom prst="rect">
            <a:avLst/>
          </a:prstGeom>
        </p:spPr>
        <p:txBody>
          <a:bodyPr spcFirstLastPara="1" wrap="square" lIns="91425" tIns="91425" rIns="91425" bIns="91425" anchor="t" anchorCtr="0">
            <a:noAutofit/>
          </a:bodyPr>
          <a:lstStyle>
            <a:lvl1pPr marL="457200" lvl="0" indent="-317500">
              <a:lnSpc>
                <a:spcPct val="15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4181225" y="1567200"/>
            <a:ext cx="4242600" cy="54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five columns">
  <p:cSld name="CUSTOM_15">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720000" y="540000"/>
            <a:ext cx="7703700" cy="5793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752700"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735150"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3459421"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3453421"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6227154"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6221154"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063397"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057397"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4855446"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4849446"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752704" y="1541557"/>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3473100" y="154155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6227145" y="1558585"/>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063390" y="327083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4850122" y="3270822"/>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5B67-8137-4567-8DF6-7E247315C04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5FAC3-EEAB-45B5-A569-6CB63F8DB0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595BF-7AC6-4295-A487-13AF81E6BB75}"/>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1166FC45-865E-40BC-9969-DECB48E9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8B93-5EBB-4554-8219-5E686AA489B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9610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04E8-74B6-482F-8C3B-30AFAC07E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FD48-9C11-4977-ABCF-19D905945A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33E1-C7BF-493A-A237-48469FDA6F82}"/>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807C4C63-654B-408B-AEE0-7D13F2041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066CE-9387-4DD3-B9DC-A27E9FF8873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09850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F86-8025-46D1-9DDA-730CFB85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66C34A-74C1-483E-96B4-3F8E05CDC8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CB0E6-CDD9-4F5E-8912-BD21713FF70A}"/>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35C2E1E2-BC4C-4CD2-AB9F-6DFEE0DB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3F981-0F80-4E92-B975-332A4D4F8AB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3093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B44-B6FE-4543-98A6-558C5D78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6BA96-A5FB-4974-BAB3-7DB07C99BA8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57CCA-918B-4FA5-8D9F-CC729102168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B30BA-85EF-4E93-BA57-86BE2BD1AD9B}"/>
              </a:ext>
            </a:extLst>
          </p:cNvPr>
          <p:cNvSpPr>
            <a:spLocks noGrp="1"/>
          </p:cNvSpPr>
          <p:nvPr>
            <p:ph type="dt" sz="half" idx="10"/>
          </p:nvPr>
        </p:nvSpPr>
        <p:spPr/>
        <p:txBody>
          <a:bodyPr/>
          <a:lstStyle/>
          <a:p>
            <a:fld id="{BB7F0781-617C-48B8-8111-6781EA82D27C}" type="datetimeFigureOut">
              <a:rPr lang="en-US" smtClean="0"/>
              <a:t>3/22/2026</a:t>
            </a:fld>
            <a:endParaRPr lang="en-US"/>
          </a:p>
        </p:txBody>
      </p:sp>
      <p:sp>
        <p:nvSpPr>
          <p:cNvPr id="6" name="Footer Placeholder 5">
            <a:extLst>
              <a:ext uri="{FF2B5EF4-FFF2-40B4-BE49-F238E27FC236}">
                <a16:creationId xmlns:a16="http://schemas.microsoft.com/office/drawing/2014/main" id="{0A3C7D28-3390-430E-A2D4-DF91BD77F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572E-D934-4568-81D4-98B6E78ACB29}"/>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67951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42CFC-BB27-4159-8ED5-49A662B953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A53BF-4270-406B-A30E-6AD6BF6D6F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F5E9-BC12-4E9F-8F05-A590D6EC2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B7F0781-617C-48B8-8111-6781EA82D27C}" type="datetimeFigureOut">
              <a:rPr lang="en-US" smtClean="0"/>
              <a:t>3/22/2026</a:t>
            </a:fld>
            <a:endParaRPr lang="en-US"/>
          </a:p>
        </p:txBody>
      </p:sp>
      <p:sp>
        <p:nvSpPr>
          <p:cNvPr id="5" name="Footer Placeholder 4">
            <a:extLst>
              <a:ext uri="{FF2B5EF4-FFF2-40B4-BE49-F238E27FC236}">
                <a16:creationId xmlns:a16="http://schemas.microsoft.com/office/drawing/2014/main" id="{53EACE9C-E687-407F-BE20-957DEDC2DF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2496F-DD00-4379-8B30-221EAB7FB0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D70F1-4DDA-4317-9573-6F8F73FE7D3F}" type="slidenum">
              <a:rPr lang="en-US" smtClean="0"/>
              <a:t>‹#›</a:t>
            </a:fld>
            <a:endParaRPr lang="en-US"/>
          </a:p>
        </p:txBody>
      </p:sp>
    </p:spTree>
    <p:extLst>
      <p:ext uri="{BB962C8B-B14F-4D97-AF65-F5344CB8AC3E}">
        <p14:creationId xmlns:p14="http://schemas.microsoft.com/office/powerpoint/2010/main" val="23398740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6 fb Tran Phu"/>
          <p:cNvPicPr>
            <a:picLocks noChangeAspect="1"/>
          </p:cNvPicPr>
          <p:nvPr/>
        </p:nvPicPr>
        <p:blipFill rotWithShape="1">
          <a:blip r:embed="rId2"/>
          <a:srcRect l="30901" t="5689" r="30485" b="5330"/>
          <a:stretch/>
        </p:blipFill>
        <p:spPr>
          <a:xfrm>
            <a:off x="4927065" y="1048603"/>
            <a:ext cx="1306819" cy="3011381"/>
          </a:xfrm>
          <a:prstGeom prst="rect">
            <a:avLst/>
          </a:prstGeom>
        </p:spPr>
      </p:pic>
      <p:pic>
        <p:nvPicPr>
          <p:cNvPr id="5" name="Picture 4" descr="n26 fb Tran Ph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1072739"/>
            <a:ext cx="4206727" cy="2992634"/>
          </a:xfrm>
          <a:prstGeom prst="rect">
            <a:avLst/>
          </a:prstGeom>
        </p:spPr>
      </p:pic>
      <p:pic>
        <p:nvPicPr>
          <p:cNvPr id="6" name="Picture 5" descr="n26 fb Tran P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29" y="1053992"/>
            <a:ext cx="2189777" cy="3005992"/>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6" name="Google Shape;474;p33" descr="n26 fb Tran Phu"/>
          <p:cNvSpPr txBox="1">
            <a:spLocks noGrp="1"/>
          </p:cNvSpPr>
          <p:nvPr>
            <p:ph type="title"/>
          </p:nvPr>
        </p:nvSpPr>
        <p:spPr>
          <a:xfrm>
            <a:off x="3517922" y="1275092"/>
            <a:ext cx="4057738" cy="2816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dirty="0">
                <a:solidFill>
                  <a:srgbClr val="F28482"/>
                </a:solidFill>
                <a:latin typeface="Bahnschrift SemiBold" panose="020B0502040204020203" pitchFamily="34" charset="0"/>
              </a:rPr>
              <a:t>II. CẤU TRÚC CỦA CHẤT RẮN, CHẤT LỎNG VÀ  CHẤT KHÍ</a:t>
            </a:r>
            <a:endParaRPr sz="4400" dirty="0">
              <a:solidFill>
                <a:srgbClr val="F28482"/>
              </a:solidFill>
              <a:latin typeface="Bahnschrift SemiBold" panose="020B0502040204020203" pitchFamily="34" charset="0"/>
            </a:endParaRPr>
          </a:p>
        </p:txBody>
      </p:sp>
      <p:grpSp>
        <p:nvGrpSpPr>
          <p:cNvPr id="17" name="Group 16" descr="n26 fb Tran Phu">
            <a:extLst>
              <a:ext uri="{FF2B5EF4-FFF2-40B4-BE49-F238E27FC236}">
                <a16:creationId xmlns:a16="http://schemas.microsoft.com/office/drawing/2014/main" id="{08CF700A-B4C6-4F6D-BD53-98992AF276BC}"/>
              </a:ext>
            </a:extLst>
          </p:cNvPr>
          <p:cNvGrpSpPr/>
          <p:nvPr/>
        </p:nvGrpSpPr>
        <p:grpSpPr>
          <a:xfrm>
            <a:off x="7106264" y="1704610"/>
            <a:ext cx="1982545" cy="2496707"/>
            <a:chOff x="3676650" y="172069"/>
            <a:chExt cx="1529290" cy="2042243"/>
          </a:xfrm>
        </p:grpSpPr>
        <p:pic>
          <p:nvPicPr>
            <p:cNvPr id="18" name="Picture 17" descr="A diagram of a number&#10;&#10;Description automatically generated">
              <a:extLst>
                <a:ext uri="{FF2B5EF4-FFF2-40B4-BE49-F238E27FC236}">
                  <a16:creationId xmlns:a16="http://schemas.microsoft.com/office/drawing/2014/main" id="{E597E346-40E1-4389-B150-D6F4C6032E6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9" name="Picture 18" descr="A diagram of a diagram of a diagram&#10;&#10;Description automatically generated with medium confidence">
              <a:extLst>
                <a:ext uri="{FF2B5EF4-FFF2-40B4-BE49-F238E27FC236}">
                  <a16:creationId xmlns:a16="http://schemas.microsoft.com/office/drawing/2014/main" id="{45993BD2-2526-43C4-9A4E-ACD0F2B17E9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20" name="Picture 19"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07AD38DB-56B0-4478-85B7-ED4C7F0CCBEC}"/>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21" name="Freeform 13" descr="n26 fb Tran Phu">
            <a:extLst>
              <a:ext uri="{FF2B5EF4-FFF2-40B4-BE49-F238E27FC236}">
                <a16:creationId xmlns:a16="http://schemas.microsoft.com/office/drawing/2014/main" id="{E002E4EF-B432-4BA2-9FC5-D8DB04695D42}"/>
              </a:ext>
            </a:extLst>
          </p:cNvPr>
          <p:cNvSpPr/>
          <p:nvPr/>
        </p:nvSpPr>
        <p:spPr>
          <a:xfrm flipH="1">
            <a:off x="86263" y="4431432"/>
            <a:ext cx="596643" cy="614230"/>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Oval 34">
            <a:extLst>
              <a:ext uri="{FF2B5EF4-FFF2-40B4-BE49-F238E27FC236}">
                <a16:creationId xmlns:a16="http://schemas.microsoft.com/office/drawing/2014/main" id="{E4C8E252-B8EC-AC55-88C4-FBD57BA4E24B}"/>
              </a:ext>
            </a:extLst>
          </p:cNvPr>
          <p:cNvSpPr>
            <a:spLocks noChangeArrowheads="1"/>
          </p:cNvSpPr>
          <p:nvPr/>
        </p:nvSpPr>
        <p:spPr bwMode="gray">
          <a:xfrm>
            <a:off x="505645" y="369047"/>
            <a:ext cx="741045" cy="469524"/>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sp>
        <p:nvSpPr>
          <p:cNvPr id="13" name="Oval 27">
            <a:extLst>
              <a:ext uri="{FF2B5EF4-FFF2-40B4-BE49-F238E27FC236}">
                <a16:creationId xmlns:a16="http://schemas.microsoft.com/office/drawing/2014/main" id="{1E70F7C2-F6D5-F2CA-6031-C69351534A96}"/>
              </a:ext>
            </a:extLst>
          </p:cNvPr>
          <p:cNvSpPr>
            <a:spLocks noChangeArrowheads="1"/>
          </p:cNvSpPr>
          <p:nvPr/>
        </p:nvSpPr>
        <p:spPr bwMode="gray">
          <a:xfrm>
            <a:off x="141857" y="87780"/>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4" name="TextBox 13">
            <a:extLst>
              <a:ext uri="{FF2B5EF4-FFF2-40B4-BE49-F238E27FC236}">
                <a16:creationId xmlns:a16="http://schemas.microsoft.com/office/drawing/2014/main" id="{B91687EF-241D-B562-D7EB-704E367F77EE}"/>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15" name="Oval 32">
            <a:extLst>
              <a:ext uri="{FF2B5EF4-FFF2-40B4-BE49-F238E27FC236}">
                <a16:creationId xmlns:a16="http://schemas.microsoft.com/office/drawing/2014/main" id="{BA107690-090C-FF9B-C6F7-6B5AA75DF40D}"/>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grpSp>
        <p:nvGrpSpPr>
          <p:cNvPr id="39" name="Group 38">
            <a:extLst>
              <a:ext uri="{FF2B5EF4-FFF2-40B4-BE49-F238E27FC236}">
                <a16:creationId xmlns:a16="http://schemas.microsoft.com/office/drawing/2014/main" id="{D6DB3B1B-A132-83D5-3635-271283C3EC1C}"/>
              </a:ext>
            </a:extLst>
          </p:cNvPr>
          <p:cNvGrpSpPr/>
          <p:nvPr/>
        </p:nvGrpSpPr>
        <p:grpSpPr>
          <a:xfrm>
            <a:off x="55191" y="87780"/>
            <a:ext cx="9241209" cy="4984258"/>
            <a:chOff x="55191" y="87780"/>
            <a:chExt cx="9241209" cy="4984258"/>
          </a:xfrm>
        </p:grpSpPr>
        <p:sp>
          <p:nvSpPr>
            <p:cNvPr id="8" name="TextBox 7">
              <a:extLst>
                <a:ext uri="{FF2B5EF4-FFF2-40B4-BE49-F238E27FC236}">
                  <a16:creationId xmlns:a16="http://schemas.microsoft.com/office/drawing/2014/main" id="{C1D49F11-06DE-FB7F-CFD7-6B336C313D2E}"/>
                </a:ext>
              </a:extLst>
            </p:cNvPr>
            <p:cNvSpPr txBox="1"/>
            <p:nvPr/>
          </p:nvSpPr>
          <p:spPr>
            <a:xfrm>
              <a:off x="4238263" y="1641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23" name="Group 22">
              <a:extLst>
                <a:ext uri="{FF2B5EF4-FFF2-40B4-BE49-F238E27FC236}">
                  <a16:creationId xmlns:a16="http://schemas.microsoft.com/office/drawing/2014/main" id="{5CBB2A17-8BAD-F45A-A6D8-AB839B43FF77}"/>
                </a:ext>
              </a:extLst>
            </p:cNvPr>
            <p:cNvGrpSpPr/>
            <p:nvPr/>
          </p:nvGrpSpPr>
          <p:grpSpPr>
            <a:xfrm>
              <a:off x="55191" y="87780"/>
              <a:ext cx="3704104" cy="4984258"/>
              <a:chOff x="55191" y="87780"/>
              <a:chExt cx="3704104" cy="4984258"/>
            </a:xfrm>
          </p:grpSpPr>
          <p:grpSp>
            <p:nvGrpSpPr>
              <p:cNvPr id="27" name="Group 26">
                <a:extLst>
                  <a:ext uri="{FF2B5EF4-FFF2-40B4-BE49-F238E27FC236}">
                    <a16:creationId xmlns:a16="http://schemas.microsoft.com/office/drawing/2014/main" id="{CF92195B-A708-4454-381F-01410AF7CC65}"/>
                  </a:ext>
                </a:extLst>
              </p:cNvPr>
              <p:cNvGrpSpPr/>
              <p:nvPr/>
            </p:nvGrpSpPr>
            <p:grpSpPr>
              <a:xfrm>
                <a:off x="140274" y="87780"/>
                <a:ext cx="1300527" cy="838195"/>
                <a:chOff x="140273" y="87780"/>
                <a:chExt cx="1418765" cy="914400"/>
              </a:xfrm>
            </p:grpSpPr>
            <p:grpSp>
              <p:nvGrpSpPr>
                <p:cNvPr id="28" name="Group 25">
                  <a:extLst>
                    <a:ext uri="{FF2B5EF4-FFF2-40B4-BE49-F238E27FC236}">
                      <a16:creationId xmlns:a16="http://schemas.microsoft.com/office/drawing/2014/main" id="{64AEE74E-A3A9-43F9-2515-C48F84B10557}"/>
                    </a:ext>
                  </a:extLst>
                </p:cNvPr>
                <p:cNvGrpSpPr>
                  <a:grpSpLocks/>
                </p:cNvGrpSpPr>
                <p:nvPr/>
              </p:nvGrpSpPr>
              <p:grpSpPr bwMode="auto">
                <a:xfrm>
                  <a:off x="140273" y="87780"/>
                  <a:ext cx="1293813" cy="914400"/>
                  <a:chOff x="2065" y="1495"/>
                  <a:chExt cx="1498" cy="1496"/>
                </a:xfrm>
              </p:grpSpPr>
              <p:sp>
                <p:nvSpPr>
                  <p:cNvPr id="30" name="Oval 26">
                    <a:extLst>
                      <a:ext uri="{FF2B5EF4-FFF2-40B4-BE49-F238E27FC236}">
                        <a16:creationId xmlns:a16="http://schemas.microsoft.com/office/drawing/2014/main" id="{F24F0D07-5E91-8472-6A37-1476E8CA2B1C}"/>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31" name="Oval 27">
                    <a:extLst>
                      <a:ext uri="{FF2B5EF4-FFF2-40B4-BE49-F238E27FC236}">
                        <a16:creationId xmlns:a16="http://schemas.microsoft.com/office/drawing/2014/main" id="{40AD5BFE-403A-774E-3D2B-115CC33C6CEA}"/>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32" name="Oval 28">
                    <a:extLst>
                      <a:ext uri="{FF2B5EF4-FFF2-40B4-BE49-F238E27FC236}">
                        <a16:creationId xmlns:a16="http://schemas.microsoft.com/office/drawing/2014/main" id="{42BE4FEA-F668-02CE-788A-AA7AD2CD9808}"/>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33" name="Oval 29">
                    <a:extLst>
                      <a:ext uri="{FF2B5EF4-FFF2-40B4-BE49-F238E27FC236}">
                        <a16:creationId xmlns:a16="http://schemas.microsoft.com/office/drawing/2014/main" id="{AE0A4A2A-ABCB-BE7E-0BA3-DDDEFEBF0254}"/>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34" name="Oval 30">
                    <a:extLst>
                      <a:ext uri="{FF2B5EF4-FFF2-40B4-BE49-F238E27FC236}">
                        <a16:creationId xmlns:a16="http://schemas.microsoft.com/office/drawing/2014/main" id="{01C21E2B-E811-7C67-5033-062E438F9676}"/>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35" name="Oval 31">
                    <a:extLst>
                      <a:ext uri="{FF2B5EF4-FFF2-40B4-BE49-F238E27FC236}">
                        <a16:creationId xmlns:a16="http://schemas.microsoft.com/office/drawing/2014/main" id="{006C9B57-B8E2-5028-E05D-874EE86C309B}"/>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6" name="Oval 32">
                    <a:extLst>
                      <a:ext uri="{FF2B5EF4-FFF2-40B4-BE49-F238E27FC236}">
                        <a16:creationId xmlns:a16="http://schemas.microsoft.com/office/drawing/2014/main" id="{D6F2071D-D792-F91C-A1CC-78F2F65F9A65}"/>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7" name="Oval 33">
                    <a:extLst>
                      <a:ext uri="{FF2B5EF4-FFF2-40B4-BE49-F238E27FC236}">
                        <a16:creationId xmlns:a16="http://schemas.microsoft.com/office/drawing/2014/main" id="{41EAF18A-ADC5-858B-5122-CF11E21746A2}"/>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8" name="Oval 34">
                    <a:extLst>
                      <a:ext uri="{FF2B5EF4-FFF2-40B4-BE49-F238E27FC236}">
                        <a16:creationId xmlns:a16="http://schemas.microsoft.com/office/drawing/2014/main" id="{405F47EE-4AF3-4157-36B3-9FAA6764B6A9}"/>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29" name="TextBox 28">
                  <a:extLst>
                    <a:ext uri="{FF2B5EF4-FFF2-40B4-BE49-F238E27FC236}">
                      <a16:creationId xmlns:a16="http://schemas.microsoft.com/office/drawing/2014/main" id="{87C901E9-374F-693C-84FA-E32D4B0ED7D4}"/>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25" name="Text Box 76">
                <a:extLst>
                  <a:ext uri="{FF2B5EF4-FFF2-40B4-BE49-F238E27FC236}">
                    <a16:creationId xmlns:a16="http://schemas.microsoft.com/office/drawing/2014/main" id="{E1EC31F9-5AD6-A20B-9D3F-1E67494DCB1A}"/>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77872438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6 fb Tran Phu"/>
          <p:cNvSpPr txBox="1">
            <a:spLocks noGrp="1"/>
          </p:cNvSpPr>
          <p:nvPr>
            <p:ph type="title"/>
          </p:nvPr>
        </p:nvSpPr>
        <p:spPr>
          <a:xfrm>
            <a:off x="3966080" y="1346646"/>
            <a:ext cx="4664315" cy="19642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C000"/>
                </a:solidFill>
                <a:latin typeface="Bahnschrift SemiBold" panose="020B0502040204020203" pitchFamily="34" charset="0"/>
              </a:rPr>
              <a:t>THẢO LUẬN NHÓM </a:t>
            </a:r>
            <a:br>
              <a:rPr lang="en-US" sz="4000" dirty="0">
                <a:solidFill>
                  <a:srgbClr val="FFC000"/>
                </a:solidFill>
                <a:latin typeface="Bahnschrift SemiBold" panose="020B0502040204020203" pitchFamily="34" charset="0"/>
              </a:rPr>
            </a:br>
            <a:r>
              <a:rPr lang="en-US" sz="4000" dirty="0">
                <a:solidFill>
                  <a:srgbClr val="FFC000"/>
                </a:solidFill>
                <a:latin typeface="Bahnschrift SemiBold" panose="020B0502040204020203" pitchFamily="34" charset="0"/>
              </a:rPr>
              <a:t>HOÀN THÀNH PHIẾU HỌC TẬP SỐ 2 VÀ PHIẾU HỌC TẬP  SỐ 3</a:t>
            </a:r>
            <a:endParaRPr sz="4000" dirty="0">
              <a:solidFill>
                <a:srgbClr val="FFC000"/>
              </a:solidFill>
              <a:latin typeface="Bahnschrift SemiBold" panose="020B0502040204020203" pitchFamily="34" charset="0"/>
            </a:endParaRPr>
          </a:p>
        </p:txBody>
      </p:sp>
      <p:sp>
        <p:nvSpPr>
          <p:cNvPr id="3" name="Rectangle: Rounded Corners 2" descr="n26 fb Tran Phu">
            <a:extLst>
              <a:ext uri="{FF2B5EF4-FFF2-40B4-BE49-F238E27FC236}">
                <a16:creationId xmlns:a16="http://schemas.microsoft.com/office/drawing/2014/main" id="{2F644670-94F9-4A0B-BF73-2DAACE81D7A2}"/>
              </a:ext>
            </a:extLst>
          </p:cNvPr>
          <p:cNvSpPr/>
          <p:nvPr/>
        </p:nvSpPr>
        <p:spPr>
          <a:xfrm>
            <a:off x="3759295" y="1047607"/>
            <a:ext cx="5077885" cy="3931774"/>
          </a:xfrm>
          <a:prstGeom prst="roundRect">
            <a:avLst>
              <a:gd name="adj" fmla="val 16556"/>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descr="n26 fb Tran Phu">
            <a:extLst>
              <a:ext uri="{FF2B5EF4-FFF2-40B4-BE49-F238E27FC236}">
                <a16:creationId xmlns:a16="http://schemas.microsoft.com/office/drawing/2014/main" id="{42D588BF-0AE2-4773-B689-BA0AC0FA9A23}"/>
              </a:ext>
            </a:extLst>
          </p:cNvPr>
          <p:cNvSpPr/>
          <p:nvPr/>
        </p:nvSpPr>
        <p:spPr>
          <a:xfrm>
            <a:off x="306820" y="-41848"/>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US"/>
          </a:p>
        </p:txBody>
      </p:sp>
      <p:sp>
        <p:nvSpPr>
          <p:cNvPr id="7" name="Freeform 19" descr="n26 fb Tran Phu">
            <a:extLst>
              <a:ext uri="{FF2B5EF4-FFF2-40B4-BE49-F238E27FC236}">
                <a16:creationId xmlns:a16="http://schemas.microsoft.com/office/drawing/2014/main" id="{14EDF1C4-E3D2-4C0B-B80F-81A8D41EE46B}"/>
              </a:ext>
            </a:extLst>
          </p:cNvPr>
          <p:cNvSpPr/>
          <p:nvPr/>
        </p:nvSpPr>
        <p:spPr>
          <a:xfrm rot="1018876">
            <a:off x="8296417" y="3396098"/>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5">
              <a:extLst>
                <a:ext uri="{96DAC541-7B7A-43D3-8B79-37D633B846F1}">
                  <asvg:svgBlip xmlns:asvg="http://schemas.microsoft.com/office/drawing/2016/SVG/main" r:embed="rId6"/>
                </a:ext>
              </a:extLst>
            </a:blip>
            <a:stretch>
              <a:fillRect l="-533991" t="-66462" b="-41193"/>
            </a:stretch>
          </a:blipFill>
        </p:spPr>
        <p:txBody>
          <a:bodyPr/>
          <a:lstStyle/>
          <a:p>
            <a:endParaRPr lang="en-US"/>
          </a:p>
        </p:txBody>
      </p:sp>
      <p:grpSp>
        <p:nvGrpSpPr>
          <p:cNvPr id="4" name="Group 3">
            <a:extLst>
              <a:ext uri="{FF2B5EF4-FFF2-40B4-BE49-F238E27FC236}">
                <a16:creationId xmlns:a16="http://schemas.microsoft.com/office/drawing/2014/main" id="{566D82F9-A0FB-AD43-3AC9-307DA9AF9712}"/>
              </a:ext>
            </a:extLst>
          </p:cNvPr>
          <p:cNvGrpSpPr/>
          <p:nvPr/>
        </p:nvGrpSpPr>
        <p:grpSpPr>
          <a:xfrm>
            <a:off x="55191" y="1203"/>
            <a:ext cx="9088809" cy="5070835"/>
            <a:chOff x="55191" y="1203"/>
            <a:chExt cx="9088809" cy="5070835"/>
          </a:xfrm>
        </p:grpSpPr>
        <p:sp>
          <p:nvSpPr>
            <p:cNvPr id="5" name="TextBox 4">
              <a:extLst>
                <a:ext uri="{FF2B5EF4-FFF2-40B4-BE49-F238E27FC236}">
                  <a16:creationId xmlns:a16="http://schemas.microsoft.com/office/drawing/2014/main" id="{1EB0F3BC-FC6E-541A-F7FE-1352170D99B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8" name="Group 7">
              <a:extLst>
                <a:ext uri="{FF2B5EF4-FFF2-40B4-BE49-F238E27FC236}">
                  <a16:creationId xmlns:a16="http://schemas.microsoft.com/office/drawing/2014/main" id="{F855CF44-08B2-20C2-DDB9-0D374F3271FE}"/>
                </a:ext>
              </a:extLst>
            </p:cNvPr>
            <p:cNvGrpSpPr/>
            <p:nvPr/>
          </p:nvGrpSpPr>
          <p:grpSpPr>
            <a:xfrm>
              <a:off x="55191" y="87780"/>
              <a:ext cx="3704104" cy="4984258"/>
              <a:chOff x="55191" y="87780"/>
              <a:chExt cx="3704104" cy="4984258"/>
            </a:xfrm>
          </p:grpSpPr>
          <p:grpSp>
            <p:nvGrpSpPr>
              <p:cNvPr id="9" name="Group 8">
                <a:extLst>
                  <a:ext uri="{FF2B5EF4-FFF2-40B4-BE49-F238E27FC236}">
                    <a16:creationId xmlns:a16="http://schemas.microsoft.com/office/drawing/2014/main" id="{44D3A448-8EFE-D1FA-8B4B-73882D839510}"/>
                  </a:ext>
                </a:extLst>
              </p:cNvPr>
              <p:cNvGrpSpPr/>
              <p:nvPr/>
            </p:nvGrpSpPr>
            <p:grpSpPr>
              <a:xfrm>
                <a:off x="140274" y="87780"/>
                <a:ext cx="1300527" cy="838195"/>
                <a:chOff x="140273" y="87780"/>
                <a:chExt cx="1418765" cy="914400"/>
              </a:xfrm>
            </p:grpSpPr>
            <p:grpSp>
              <p:nvGrpSpPr>
                <p:cNvPr id="11" name="Group 25">
                  <a:extLst>
                    <a:ext uri="{FF2B5EF4-FFF2-40B4-BE49-F238E27FC236}">
                      <a16:creationId xmlns:a16="http://schemas.microsoft.com/office/drawing/2014/main" id="{C2F7A877-F178-75D0-736B-17E5FEA3CCA2}"/>
                    </a:ext>
                  </a:extLst>
                </p:cNvPr>
                <p:cNvGrpSpPr>
                  <a:grpSpLocks/>
                </p:cNvGrpSpPr>
                <p:nvPr/>
              </p:nvGrpSpPr>
              <p:grpSpPr bwMode="auto">
                <a:xfrm>
                  <a:off x="140273" y="87780"/>
                  <a:ext cx="1293813" cy="914400"/>
                  <a:chOff x="2065" y="1495"/>
                  <a:chExt cx="1498" cy="1496"/>
                </a:xfrm>
              </p:grpSpPr>
              <p:sp>
                <p:nvSpPr>
                  <p:cNvPr id="13" name="Oval 26">
                    <a:extLst>
                      <a:ext uri="{FF2B5EF4-FFF2-40B4-BE49-F238E27FC236}">
                        <a16:creationId xmlns:a16="http://schemas.microsoft.com/office/drawing/2014/main" id="{E3FA1345-25B1-8016-0F17-A2282D647AC5}"/>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14" name="Oval 27">
                    <a:extLst>
                      <a:ext uri="{FF2B5EF4-FFF2-40B4-BE49-F238E27FC236}">
                        <a16:creationId xmlns:a16="http://schemas.microsoft.com/office/drawing/2014/main" id="{4AC89458-4A20-81EA-4E45-EF24047FC018}"/>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5" name="Oval 28">
                    <a:extLst>
                      <a:ext uri="{FF2B5EF4-FFF2-40B4-BE49-F238E27FC236}">
                        <a16:creationId xmlns:a16="http://schemas.microsoft.com/office/drawing/2014/main" id="{DE5C92F0-D414-0211-A8BC-6CB64426C70B}"/>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16" name="Oval 29">
                    <a:extLst>
                      <a:ext uri="{FF2B5EF4-FFF2-40B4-BE49-F238E27FC236}">
                        <a16:creationId xmlns:a16="http://schemas.microsoft.com/office/drawing/2014/main" id="{237F0F4F-96DC-E2F3-B3CD-29197B5344DE}"/>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17" name="Oval 30">
                    <a:extLst>
                      <a:ext uri="{FF2B5EF4-FFF2-40B4-BE49-F238E27FC236}">
                        <a16:creationId xmlns:a16="http://schemas.microsoft.com/office/drawing/2014/main" id="{9CB682CA-D4C4-C428-756A-647E9B1F8BC0}"/>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8" name="Oval 31">
                    <a:extLst>
                      <a:ext uri="{FF2B5EF4-FFF2-40B4-BE49-F238E27FC236}">
                        <a16:creationId xmlns:a16="http://schemas.microsoft.com/office/drawing/2014/main" id="{801714B3-E5EC-0C3B-89CA-E0BE518659B4}"/>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9" name="Oval 32">
                    <a:extLst>
                      <a:ext uri="{FF2B5EF4-FFF2-40B4-BE49-F238E27FC236}">
                        <a16:creationId xmlns:a16="http://schemas.microsoft.com/office/drawing/2014/main" id="{C0E8E046-C1BD-3BC6-487D-3735CE90E1EE}"/>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0" name="Oval 33">
                    <a:extLst>
                      <a:ext uri="{FF2B5EF4-FFF2-40B4-BE49-F238E27FC236}">
                        <a16:creationId xmlns:a16="http://schemas.microsoft.com/office/drawing/2014/main" id="{D31828B9-A1B4-743D-9CE4-5C26F665CD8B}"/>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1" name="Oval 34">
                    <a:extLst>
                      <a:ext uri="{FF2B5EF4-FFF2-40B4-BE49-F238E27FC236}">
                        <a16:creationId xmlns:a16="http://schemas.microsoft.com/office/drawing/2014/main" id="{B6706954-5A9A-C324-8B03-5575218DE6BE}"/>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2" name="TextBox 11">
                  <a:extLst>
                    <a:ext uri="{FF2B5EF4-FFF2-40B4-BE49-F238E27FC236}">
                      <a16:creationId xmlns:a16="http://schemas.microsoft.com/office/drawing/2014/main" id="{BB0703CF-061E-A524-A5C2-30A3D2CDC9F9}"/>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10" name="Text Box 76">
                <a:extLst>
                  <a:ext uri="{FF2B5EF4-FFF2-40B4-BE49-F238E27FC236}">
                    <a16:creationId xmlns:a16="http://schemas.microsoft.com/office/drawing/2014/main" id="{8868B3C9-2494-5E4E-1751-3496F57333DB}"/>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79067617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1;p35" descr="n26 fb Tran Phu"/>
          <p:cNvSpPr txBox="1">
            <a:spLocks noGrp="1"/>
          </p:cNvSpPr>
          <p:nvPr>
            <p:ph type="body" idx="1"/>
          </p:nvPr>
        </p:nvSpPr>
        <p:spPr>
          <a:xfrm>
            <a:off x="4839630" y="1344629"/>
            <a:ext cx="3925686" cy="4363934"/>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000" b="1" dirty="0">
                <a:solidFill>
                  <a:srgbClr val="FFC000"/>
                </a:solidFill>
                <a:latin typeface="+mj-lt"/>
                <a:ea typeface="Cambria" panose="02040503050406030204" pitchFamily="18" charset="0"/>
              </a:rPr>
              <a:t>PHIẾU HỌC TẬP SỐ 2</a:t>
            </a:r>
          </a:p>
          <a:p>
            <a:pPr marL="139700" lvl="0" indent="0" algn="just">
              <a:lnSpc>
                <a:spcPct val="130000"/>
              </a:lnSpc>
              <a:buNone/>
            </a:pPr>
            <a:r>
              <a:rPr lang="vi-VN" sz="2000" b="1" u="sng" dirty="0">
                <a:solidFill>
                  <a:srgbClr val="F28482"/>
                </a:solidFill>
                <a:latin typeface="+mj-lt"/>
                <a:ea typeface="Cambria" panose="02040503050406030204" pitchFamily="18" charset="0"/>
              </a:rPr>
              <a:t>Câu </a:t>
            </a:r>
            <a:r>
              <a:rPr lang="en-US" sz="2000" b="1" u="sng" dirty="0" err="1">
                <a:solidFill>
                  <a:srgbClr val="F28482"/>
                </a:solidFill>
                <a:latin typeface="+mj-lt"/>
                <a:ea typeface="Cambria" panose="02040503050406030204" pitchFamily="18" charset="0"/>
              </a:rPr>
              <a:t>hỏi</a:t>
            </a:r>
            <a:r>
              <a:rPr lang="vi-VN" sz="2000" b="1" u="sng" dirty="0">
                <a:solidFill>
                  <a:srgbClr val="F28482"/>
                </a:solidFill>
                <a:latin typeface="+mj-lt"/>
                <a:ea typeface="Cambria" panose="02040503050406030204" pitchFamily="18" charset="0"/>
              </a:rPr>
              <a:t>: </a:t>
            </a:r>
            <a:endParaRPr lang="en-US" sz="2000" b="1" u="sng" dirty="0">
              <a:solidFill>
                <a:srgbClr val="F28482"/>
              </a:solidFill>
              <a:latin typeface="+mj-lt"/>
              <a:ea typeface="Cambria" panose="02040503050406030204" pitchFamily="18" charset="0"/>
            </a:endParaRPr>
          </a:p>
          <a:p>
            <a:pPr marL="139700" lvl="0" indent="0" algn="just">
              <a:lnSpc>
                <a:spcPct val="130000"/>
              </a:lnSpc>
              <a:buNone/>
            </a:pPr>
            <a:r>
              <a:rPr lang="vi-VN" sz="2000" dirty="0">
                <a:solidFill>
                  <a:schemeClr val="tx1"/>
                </a:solidFill>
                <a:latin typeface="+mj-lt"/>
                <a:ea typeface="Cambria" panose="02040503050406030204" pitchFamily="18" charset="0"/>
              </a:rPr>
              <a:t>Hãy dựa vào H1.3 để mô tả, so sánh khoảng cách và sự sắp xếp (a), chuyển động (b) của phân tủ ở các thể khác nhau.</a:t>
            </a:r>
            <a:r>
              <a:rPr lang="en-US" sz="2000" dirty="0">
                <a:solidFill>
                  <a:schemeClr val="tx1"/>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Từ đó mô tả một cách sơ lược về cấu trúc của chất rắn, chất lỏng, chất khí.</a:t>
            </a:r>
            <a:endParaRPr lang="en-US" sz="2000" dirty="0">
              <a:solidFill>
                <a:schemeClr val="tx1"/>
              </a:solidFill>
              <a:latin typeface="+mj-lt"/>
              <a:ea typeface="Cambria" panose="02040503050406030204" pitchFamily="18" charset="0"/>
            </a:endParaRPr>
          </a:p>
        </p:txBody>
      </p:sp>
      <p:sp>
        <p:nvSpPr>
          <p:cNvPr id="2" name="Rectangle: Rounded Corners 1" descr="n26 fb Tran Phu">
            <a:extLst>
              <a:ext uri="{FF2B5EF4-FFF2-40B4-BE49-F238E27FC236}">
                <a16:creationId xmlns:a16="http://schemas.microsoft.com/office/drawing/2014/main" id="{1213AC44-D05D-4E3F-86D4-D45FA7968B7D}"/>
              </a:ext>
            </a:extLst>
          </p:cNvPr>
          <p:cNvSpPr/>
          <p:nvPr/>
        </p:nvSpPr>
        <p:spPr>
          <a:xfrm>
            <a:off x="4722471" y="1134319"/>
            <a:ext cx="4160004" cy="3849161"/>
          </a:xfrm>
          <a:prstGeom prst="roundRect">
            <a:avLst>
              <a:gd name="adj" fmla="val 7245"/>
            </a:avLst>
          </a:prstGeom>
          <a:noFill/>
          <a:ln w="28575">
            <a:solidFill>
              <a:srgbClr val="84A59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 descr="n26 fb Tran Phu">
            <a:extLst>
              <a:ext uri="{FF2B5EF4-FFF2-40B4-BE49-F238E27FC236}">
                <a16:creationId xmlns:a16="http://schemas.microsoft.com/office/drawing/2014/main" id="{6F483FC1-90AC-4E00-AC56-5DF1E666D963}"/>
              </a:ext>
            </a:extLst>
          </p:cNvPr>
          <p:cNvSpPr/>
          <p:nvPr/>
        </p:nvSpPr>
        <p:spPr>
          <a:xfrm rot="1540453">
            <a:off x="8391386" y="4255006"/>
            <a:ext cx="911189" cy="1321398"/>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0" name="Group 9">
            <a:extLst>
              <a:ext uri="{FF2B5EF4-FFF2-40B4-BE49-F238E27FC236}">
                <a16:creationId xmlns:a16="http://schemas.microsoft.com/office/drawing/2014/main" id="{A1B2D699-85F1-662A-BF03-3046A5FF4306}"/>
              </a:ext>
            </a:extLst>
          </p:cNvPr>
          <p:cNvGrpSpPr/>
          <p:nvPr/>
        </p:nvGrpSpPr>
        <p:grpSpPr>
          <a:xfrm>
            <a:off x="55191" y="1203"/>
            <a:ext cx="9088809" cy="5070835"/>
            <a:chOff x="55191" y="1203"/>
            <a:chExt cx="9088809" cy="5070835"/>
          </a:xfrm>
        </p:grpSpPr>
        <p:sp>
          <p:nvSpPr>
            <p:cNvPr id="11" name="TextBox 10">
              <a:extLst>
                <a:ext uri="{FF2B5EF4-FFF2-40B4-BE49-F238E27FC236}">
                  <a16:creationId xmlns:a16="http://schemas.microsoft.com/office/drawing/2014/main" id="{055B8A96-1696-0ACC-AE74-FAB87FE6886D}"/>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12" name="Group 11">
              <a:extLst>
                <a:ext uri="{FF2B5EF4-FFF2-40B4-BE49-F238E27FC236}">
                  <a16:creationId xmlns:a16="http://schemas.microsoft.com/office/drawing/2014/main" id="{D2C7BE96-EC13-C951-3794-04496CC3CE38}"/>
                </a:ext>
              </a:extLst>
            </p:cNvPr>
            <p:cNvGrpSpPr/>
            <p:nvPr/>
          </p:nvGrpSpPr>
          <p:grpSpPr>
            <a:xfrm>
              <a:off x="55191" y="87780"/>
              <a:ext cx="3704104" cy="4984258"/>
              <a:chOff x="55191" y="87780"/>
              <a:chExt cx="3704104" cy="4984258"/>
            </a:xfrm>
          </p:grpSpPr>
          <p:grpSp>
            <p:nvGrpSpPr>
              <p:cNvPr id="13" name="Group 12">
                <a:extLst>
                  <a:ext uri="{FF2B5EF4-FFF2-40B4-BE49-F238E27FC236}">
                    <a16:creationId xmlns:a16="http://schemas.microsoft.com/office/drawing/2014/main" id="{219D67FA-E4EA-D915-A74B-41E70DB836DD}"/>
                  </a:ext>
                </a:extLst>
              </p:cNvPr>
              <p:cNvGrpSpPr/>
              <p:nvPr/>
            </p:nvGrpSpPr>
            <p:grpSpPr>
              <a:xfrm>
                <a:off x="140274" y="87780"/>
                <a:ext cx="1300527" cy="838195"/>
                <a:chOff x="140273" y="87780"/>
                <a:chExt cx="1418765" cy="914400"/>
              </a:xfrm>
            </p:grpSpPr>
            <p:grpSp>
              <p:nvGrpSpPr>
                <p:cNvPr id="15" name="Group 25">
                  <a:extLst>
                    <a:ext uri="{FF2B5EF4-FFF2-40B4-BE49-F238E27FC236}">
                      <a16:creationId xmlns:a16="http://schemas.microsoft.com/office/drawing/2014/main" id="{63421FE0-C526-92C1-3996-2D29F2EAEFA9}"/>
                    </a:ext>
                  </a:extLst>
                </p:cNvPr>
                <p:cNvGrpSpPr>
                  <a:grpSpLocks/>
                </p:cNvGrpSpPr>
                <p:nvPr/>
              </p:nvGrpSpPr>
              <p:grpSpPr bwMode="auto">
                <a:xfrm>
                  <a:off x="140273" y="87780"/>
                  <a:ext cx="1293813" cy="914400"/>
                  <a:chOff x="2065" y="1495"/>
                  <a:chExt cx="1498" cy="1496"/>
                </a:xfrm>
              </p:grpSpPr>
              <p:sp>
                <p:nvSpPr>
                  <p:cNvPr id="17" name="Oval 26">
                    <a:extLst>
                      <a:ext uri="{FF2B5EF4-FFF2-40B4-BE49-F238E27FC236}">
                        <a16:creationId xmlns:a16="http://schemas.microsoft.com/office/drawing/2014/main" id="{4FDFC3FE-C009-C41D-88E5-F3E3D4D6942A}"/>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18" name="Oval 27">
                    <a:extLst>
                      <a:ext uri="{FF2B5EF4-FFF2-40B4-BE49-F238E27FC236}">
                        <a16:creationId xmlns:a16="http://schemas.microsoft.com/office/drawing/2014/main" id="{1A03A15F-5EEE-D93D-4CD5-34293C960E86}"/>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9" name="Oval 28">
                    <a:extLst>
                      <a:ext uri="{FF2B5EF4-FFF2-40B4-BE49-F238E27FC236}">
                        <a16:creationId xmlns:a16="http://schemas.microsoft.com/office/drawing/2014/main" id="{B62FAAA6-BBDD-E1F1-BE44-A4D53F3D82F6}"/>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20" name="Oval 29">
                    <a:extLst>
                      <a:ext uri="{FF2B5EF4-FFF2-40B4-BE49-F238E27FC236}">
                        <a16:creationId xmlns:a16="http://schemas.microsoft.com/office/drawing/2014/main" id="{A6C7131A-83C8-1971-CD9B-BC660AC5B626}"/>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21" name="Oval 30">
                    <a:extLst>
                      <a:ext uri="{FF2B5EF4-FFF2-40B4-BE49-F238E27FC236}">
                        <a16:creationId xmlns:a16="http://schemas.microsoft.com/office/drawing/2014/main" id="{4F37F326-AF4D-5199-7510-D61363D6FB6B}"/>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2" name="Oval 31">
                    <a:extLst>
                      <a:ext uri="{FF2B5EF4-FFF2-40B4-BE49-F238E27FC236}">
                        <a16:creationId xmlns:a16="http://schemas.microsoft.com/office/drawing/2014/main" id="{442B76F8-51AD-7284-6031-C850550F9C5B}"/>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3" name="Oval 32">
                    <a:extLst>
                      <a:ext uri="{FF2B5EF4-FFF2-40B4-BE49-F238E27FC236}">
                        <a16:creationId xmlns:a16="http://schemas.microsoft.com/office/drawing/2014/main" id="{B2410ACB-C400-DD2D-559B-A8B2CF5A7EA8}"/>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4" name="Oval 33">
                    <a:extLst>
                      <a:ext uri="{FF2B5EF4-FFF2-40B4-BE49-F238E27FC236}">
                        <a16:creationId xmlns:a16="http://schemas.microsoft.com/office/drawing/2014/main" id="{6A6907A6-DA8F-9C5F-EB1F-E16EFB6D3145}"/>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5" name="Oval 34">
                    <a:extLst>
                      <a:ext uri="{FF2B5EF4-FFF2-40B4-BE49-F238E27FC236}">
                        <a16:creationId xmlns:a16="http://schemas.microsoft.com/office/drawing/2014/main" id="{40DFC8CF-11B6-E348-E6C5-6C5F92EBE9E7}"/>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6" name="TextBox 15">
                  <a:extLst>
                    <a:ext uri="{FF2B5EF4-FFF2-40B4-BE49-F238E27FC236}">
                      <a16:creationId xmlns:a16="http://schemas.microsoft.com/office/drawing/2014/main" id="{5382532D-93E8-774D-F538-1FB38712E5F6}"/>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14" name="Text Box 76">
                <a:extLst>
                  <a:ext uri="{FF2B5EF4-FFF2-40B4-BE49-F238E27FC236}">
                    <a16:creationId xmlns:a16="http://schemas.microsoft.com/office/drawing/2014/main" id="{E30204C7-F83D-1136-134B-F4861D7F3155}"/>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58896060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6 fb Tran Phu">
            <a:extLst>
              <a:ext uri="{FF2B5EF4-FFF2-40B4-BE49-F238E27FC236}">
                <a16:creationId xmlns:a16="http://schemas.microsoft.com/office/drawing/2014/main" id="{D749A64B-02D5-44D5-A95B-0CC7514C1C25}"/>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26 fb Tran Phu">
            <a:extLst>
              <a:ext uri="{FF2B5EF4-FFF2-40B4-BE49-F238E27FC236}">
                <a16:creationId xmlns:a16="http://schemas.microsoft.com/office/drawing/2014/main" id="{055A7DFE-C1EE-E643-9C9D-E4CC9BA08A32}"/>
              </a:ext>
            </a:extLst>
          </p:cNvPr>
          <p:cNvSpPr>
            <a:spLocks noGrp="1"/>
          </p:cNvSpPr>
          <p:nvPr>
            <p:ph type="title"/>
          </p:nvPr>
        </p:nvSpPr>
        <p:spPr>
          <a:xfrm>
            <a:off x="4172955" y="982864"/>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4444679" y="2176040"/>
            <a:ext cx="3076637" cy="2144828"/>
          </a:xfrm>
        </p:spPr>
        <p:txBody>
          <a:bodyPr/>
          <a:lstStyle/>
          <a:p>
            <a:pPr marL="0" marR="0" indent="0" algn="just">
              <a:lnSpc>
                <a:spcPct val="115000"/>
              </a:lnSpc>
              <a:spcBef>
                <a:spcPts val="0"/>
              </a:spcBef>
              <a:spcAft>
                <a:spcPts val="0"/>
              </a:spcAft>
              <a:buNone/>
            </a:pP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thể</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xa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nhau</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Lực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tương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giữa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rất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yếu</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nên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chuyển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hoàn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toàn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hỗn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loạn</a:t>
            </a:r>
            <a:r>
              <a:rPr lang="en-US" sz="2000" dirty="0">
                <a:solidFill>
                  <a:schemeClr val="tx1"/>
                </a:solidFill>
                <a:effectLst/>
                <a:latin typeface="+mj-lt"/>
                <a:ea typeface="Cambria" panose="02040503050406030204" pitchFamily="18" charset="0"/>
              </a:rPr>
              <a:t>.</a:t>
            </a:r>
          </a:p>
        </p:txBody>
      </p:sp>
      <p:pic>
        <p:nvPicPr>
          <p:cNvPr id="3076" name="Picture 4" descr="n26 fb Tran Phu">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793" t="3565" r="2741" b="4417"/>
          <a:stretch/>
        </p:blipFill>
        <p:spPr bwMode="auto">
          <a:xfrm>
            <a:off x="7838862" y="2107970"/>
            <a:ext cx="958679" cy="2144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5792B25-DC80-7C8D-851D-ABC2E1C69DA0}"/>
              </a:ext>
            </a:extLst>
          </p:cNvPr>
          <p:cNvGrpSpPr/>
          <p:nvPr/>
        </p:nvGrpSpPr>
        <p:grpSpPr>
          <a:xfrm>
            <a:off x="55191" y="1203"/>
            <a:ext cx="9088809" cy="5070835"/>
            <a:chOff x="55191" y="1203"/>
            <a:chExt cx="9088809" cy="5070835"/>
          </a:xfrm>
        </p:grpSpPr>
        <p:sp>
          <p:nvSpPr>
            <p:cNvPr id="6" name="TextBox 5">
              <a:extLst>
                <a:ext uri="{FF2B5EF4-FFF2-40B4-BE49-F238E27FC236}">
                  <a16:creationId xmlns:a16="http://schemas.microsoft.com/office/drawing/2014/main" id="{A6F1F187-83B6-B8AA-E8F6-5BA949EBB968}"/>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7" name="Group 6">
              <a:extLst>
                <a:ext uri="{FF2B5EF4-FFF2-40B4-BE49-F238E27FC236}">
                  <a16:creationId xmlns:a16="http://schemas.microsoft.com/office/drawing/2014/main" id="{F6D6A2D2-D37E-F410-EEAA-30A99AEF57E8}"/>
                </a:ext>
              </a:extLst>
            </p:cNvPr>
            <p:cNvGrpSpPr/>
            <p:nvPr/>
          </p:nvGrpSpPr>
          <p:grpSpPr>
            <a:xfrm>
              <a:off x="55191" y="87780"/>
              <a:ext cx="3704104" cy="4984258"/>
              <a:chOff x="55191" y="87780"/>
              <a:chExt cx="3704104" cy="4984258"/>
            </a:xfrm>
          </p:grpSpPr>
          <p:grpSp>
            <p:nvGrpSpPr>
              <p:cNvPr id="8" name="Group 7">
                <a:extLst>
                  <a:ext uri="{FF2B5EF4-FFF2-40B4-BE49-F238E27FC236}">
                    <a16:creationId xmlns:a16="http://schemas.microsoft.com/office/drawing/2014/main" id="{EAA2DC5C-1DCB-C7EF-BB84-3E40B3CB9C74}"/>
                  </a:ext>
                </a:extLst>
              </p:cNvPr>
              <p:cNvGrpSpPr/>
              <p:nvPr/>
            </p:nvGrpSpPr>
            <p:grpSpPr>
              <a:xfrm>
                <a:off x="140274" y="87780"/>
                <a:ext cx="1300527" cy="838195"/>
                <a:chOff x="140273" y="87780"/>
                <a:chExt cx="1418765" cy="914400"/>
              </a:xfrm>
            </p:grpSpPr>
            <p:grpSp>
              <p:nvGrpSpPr>
                <p:cNvPr id="10" name="Group 25">
                  <a:extLst>
                    <a:ext uri="{FF2B5EF4-FFF2-40B4-BE49-F238E27FC236}">
                      <a16:creationId xmlns:a16="http://schemas.microsoft.com/office/drawing/2014/main" id="{6EFB647E-307D-EC0C-09FF-73382AB5F48C}"/>
                    </a:ext>
                  </a:extLst>
                </p:cNvPr>
                <p:cNvGrpSpPr>
                  <a:grpSpLocks/>
                </p:cNvGrpSpPr>
                <p:nvPr/>
              </p:nvGrpSpPr>
              <p:grpSpPr bwMode="auto">
                <a:xfrm>
                  <a:off x="140273" y="87780"/>
                  <a:ext cx="1293813" cy="914400"/>
                  <a:chOff x="2065" y="1495"/>
                  <a:chExt cx="1498" cy="1496"/>
                </a:xfrm>
              </p:grpSpPr>
              <p:sp>
                <p:nvSpPr>
                  <p:cNvPr id="12" name="Oval 26">
                    <a:extLst>
                      <a:ext uri="{FF2B5EF4-FFF2-40B4-BE49-F238E27FC236}">
                        <a16:creationId xmlns:a16="http://schemas.microsoft.com/office/drawing/2014/main" id="{8DC8D613-77B1-A715-E20A-73CCDA316197}"/>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13" name="Oval 27">
                    <a:extLst>
                      <a:ext uri="{FF2B5EF4-FFF2-40B4-BE49-F238E27FC236}">
                        <a16:creationId xmlns:a16="http://schemas.microsoft.com/office/drawing/2014/main" id="{3BDA8D84-00D7-3FD9-A35D-3752E2FC49B9}"/>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4" name="Oval 28">
                    <a:extLst>
                      <a:ext uri="{FF2B5EF4-FFF2-40B4-BE49-F238E27FC236}">
                        <a16:creationId xmlns:a16="http://schemas.microsoft.com/office/drawing/2014/main" id="{B10D22C6-6F0E-F989-B83E-AA285751DB7F}"/>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15" name="Oval 29">
                    <a:extLst>
                      <a:ext uri="{FF2B5EF4-FFF2-40B4-BE49-F238E27FC236}">
                        <a16:creationId xmlns:a16="http://schemas.microsoft.com/office/drawing/2014/main" id="{381CD28E-F8A6-7BD2-74E9-25A431581D27}"/>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16" name="Oval 30">
                    <a:extLst>
                      <a:ext uri="{FF2B5EF4-FFF2-40B4-BE49-F238E27FC236}">
                        <a16:creationId xmlns:a16="http://schemas.microsoft.com/office/drawing/2014/main" id="{2BB2C303-ECAF-F0D6-BDA4-0C349E25F4C9}"/>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7" name="Oval 31">
                    <a:extLst>
                      <a:ext uri="{FF2B5EF4-FFF2-40B4-BE49-F238E27FC236}">
                        <a16:creationId xmlns:a16="http://schemas.microsoft.com/office/drawing/2014/main" id="{AF22AE52-BD49-44DE-C46B-9D6212619445}"/>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8" name="Oval 32">
                    <a:extLst>
                      <a:ext uri="{FF2B5EF4-FFF2-40B4-BE49-F238E27FC236}">
                        <a16:creationId xmlns:a16="http://schemas.microsoft.com/office/drawing/2014/main" id="{6808DDDE-B2A8-9FFA-38B2-295CB7AAF422}"/>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9" name="Oval 33">
                    <a:extLst>
                      <a:ext uri="{FF2B5EF4-FFF2-40B4-BE49-F238E27FC236}">
                        <a16:creationId xmlns:a16="http://schemas.microsoft.com/office/drawing/2014/main" id="{26924B3B-F03B-7FD9-6FAC-AE7CCD394BDF}"/>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0" name="Oval 34">
                    <a:extLst>
                      <a:ext uri="{FF2B5EF4-FFF2-40B4-BE49-F238E27FC236}">
                        <a16:creationId xmlns:a16="http://schemas.microsoft.com/office/drawing/2014/main" id="{27DEC862-381D-9EFA-BF00-E7A9DC53A951}"/>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1" name="TextBox 10">
                  <a:extLst>
                    <a:ext uri="{FF2B5EF4-FFF2-40B4-BE49-F238E27FC236}">
                      <a16:creationId xmlns:a16="http://schemas.microsoft.com/office/drawing/2014/main" id="{3348B081-89AF-3E0E-C425-448DF8811E37}"/>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9" name="Text Box 76">
                <a:extLst>
                  <a:ext uri="{FF2B5EF4-FFF2-40B4-BE49-F238E27FC236}">
                    <a16:creationId xmlns:a16="http://schemas.microsoft.com/office/drawing/2014/main" id="{8CD66F60-9EC1-702B-4012-80A27E522574}"/>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42148831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3777769" y="1680835"/>
            <a:ext cx="3344842" cy="3169595"/>
          </a:xfrm>
        </p:spPr>
        <p:txBody>
          <a:bodyPr/>
          <a:lstStyle/>
          <a:p>
            <a:pPr marL="0" marR="0" indent="0" algn="just">
              <a:lnSpc>
                <a:spcPct val="115000"/>
              </a:lnSpc>
              <a:spcBef>
                <a:spcPts val="0"/>
              </a:spcBef>
              <a:spcAft>
                <a:spcPts val="0"/>
              </a:spcAft>
              <a:buNone/>
            </a:pP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thể</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rắn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gần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nhau</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Lực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tương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giữa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rắn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rất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mạnh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nên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giữ</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được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này</a:t>
            </a: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vị</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trí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xác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định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và</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làm</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cho</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chúng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chỉ</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có</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thể</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dao</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xung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quanh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vị</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trí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bằng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xác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định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này</a:t>
            </a:r>
            <a:r>
              <a:rPr lang="en-US" sz="2000" dirty="0">
                <a:solidFill>
                  <a:schemeClr val="tx1"/>
                </a:solidFill>
                <a:effectLst/>
                <a:latin typeface="+mj-lt"/>
                <a:ea typeface="Cambria" panose="02040503050406030204" pitchFamily="18" charset="0"/>
              </a:rPr>
              <a:t>.</a:t>
            </a:r>
          </a:p>
        </p:txBody>
      </p:sp>
      <p:pic>
        <p:nvPicPr>
          <p:cNvPr id="3076" name="Picture 4" descr="n26 fb Tran Phu">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39" r="71017"/>
          <a:stretch/>
        </p:blipFill>
        <p:spPr bwMode="auto">
          <a:xfrm>
            <a:off x="7258912" y="2037144"/>
            <a:ext cx="1419263" cy="27055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descr="n26 fb Tran Phu">
            <a:extLst>
              <a:ext uri="{FF2B5EF4-FFF2-40B4-BE49-F238E27FC236}">
                <a16:creationId xmlns:a16="http://schemas.microsoft.com/office/drawing/2014/main" id="{114DD3F9-CCBF-4751-D42C-F2E4F4DFA191}"/>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descr="n26 fb Tran Phu">
            <a:extLst>
              <a:ext uri="{FF2B5EF4-FFF2-40B4-BE49-F238E27FC236}">
                <a16:creationId xmlns:a16="http://schemas.microsoft.com/office/drawing/2014/main" id="{7CFF18E6-3CC9-AB41-41A5-92769CA41B15}"/>
              </a:ext>
            </a:extLst>
          </p:cNvPr>
          <p:cNvSpPr txBox="1">
            <a:spLocks/>
          </p:cNvSpPr>
          <p:nvPr/>
        </p:nvSpPr>
        <p:spPr>
          <a:xfrm>
            <a:off x="4172955" y="1018327"/>
            <a:ext cx="5219474" cy="6424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a:solidFill>
                  <a:schemeClr val="bg1"/>
                </a:solidFill>
                <a:latin typeface="Bahnschrift SemiBold" panose="020B0502040204020203" pitchFamily="34" charset="0"/>
                <a:ea typeface="Cambria" panose="02040503050406030204" pitchFamily="18" charset="0"/>
              </a:rPr>
              <a:t>Đáp án</a:t>
            </a:r>
            <a:endParaRPr lang="en-US" sz="3200" dirty="0">
              <a:solidFill>
                <a:schemeClr val="bg1"/>
              </a:solidFill>
              <a:latin typeface="Bahnschrift SemiBold" panose="020B0502040204020203" pitchFamily="34" charset="0"/>
              <a:ea typeface="Cambria" panose="02040503050406030204" pitchFamily="18" charset="0"/>
            </a:endParaRPr>
          </a:p>
        </p:txBody>
      </p:sp>
      <p:grpSp>
        <p:nvGrpSpPr>
          <p:cNvPr id="18" name="Group 17">
            <a:extLst>
              <a:ext uri="{FF2B5EF4-FFF2-40B4-BE49-F238E27FC236}">
                <a16:creationId xmlns:a16="http://schemas.microsoft.com/office/drawing/2014/main" id="{2B23EFCF-3389-844A-9680-0C15A1C6DB6F}"/>
              </a:ext>
            </a:extLst>
          </p:cNvPr>
          <p:cNvGrpSpPr/>
          <p:nvPr/>
        </p:nvGrpSpPr>
        <p:grpSpPr>
          <a:xfrm>
            <a:off x="55191" y="1203"/>
            <a:ext cx="9088809" cy="5070835"/>
            <a:chOff x="55191" y="1203"/>
            <a:chExt cx="9088809" cy="5070835"/>
          </a:xfrm>
        </p:grpSpPr>
        <p:sp>
          <p:nvSpPr>
            <p:cNvPr id="19" name="TextBox 18">
              <a:extLst>
                <a:ext uri="{FF2B5EF4-FFF2-40B4-BE49-F238E27FC236}">
                  <a16:creationId xmlns:a16="http://schemas.microsoft.com/office/drawing/2014/main" id="{B75C86A9-B983-3512-5054-98C05DBB85FC}"/>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20" name="Group 19">
              <a:extLst>
                <a:ext uri="{FF2B5EF4-FFF2-40B4-BE49-F238E27FC236}">
                  <a16:creationId xmlns:a16="http://schemas.microsoft.com/office/drawing/2014/main" id="{5964C045-5EB2-CCBF-8882-37DC5DEA157F}"/>
                </a:ext>
              </a:extLst>
            </p:cNvPr>
            <p:cNvGrpSpPr/>
            <p:nvPr/>
          </p:nvGrpSpPr>
          <p:grpSpPr>
            <a:xfrm>
              <a:off x="55191" y="87780"/>
              <a:ext cx="3704104" cy="4984258"/>
              <a:chOff x="55191" y="87780"/>
              <a:chExt cx="3704104" cy="4984258"/>
            </a:xfrm>
          </p:grpSpPr>
          <p:grpSp>
            <p:nvGrpSpPr>
              <p:cNvPr id="21" name="Group 20">
                <a:extLst>
                  <a:ext uri="{FF2B5EF4-FFF2-40B4-BE49-F238E27FC236}">
                    <a16:creationId xmlns:a16="http://schemas.microsoft.com/office/drawing/2014/main" id="{42D584DF-477E-C429-8A7B-E45A206AF6DA}"/>
                  </a:ext>
                </a:extLst>
              </p:cNvPr>
              <p:cNvGrpSpPr/>
              <p:nvPr/>
            </p:nvGrpSpPr>
            <p:grpSpPr>
              <a:xfrm>
                <a:off x="140274" y="87780"/>
                <a:ext cx="1300527" cy="838195"/>
                <a:chOff x="140273" y="87780"/>
                <a:chExt cx="1418765" cy="914400"/>
              </a:xfrm>
            </p:grpSpPr>
            <p:grpSp>
              <p:nvGrpSpPr>
                <p:cNvPr id="23" name="Group 25">
                  <a:extLst>
                    <a:ext uri="{FF2B5EF4-FFF2-40B4-BE49-F238E27FC236}">
                      <a16:creationId xmlns:a16="http://schemas.microsoft.com/office/drawing/2014/main" id="{7235483B-08D4-F842-F322-F86044B03462}"/>
                    </a:ext>
                  </a:extLst>
                </p:cNvPr>
                <p:cNvGrpSpPr>
                  <a:grpSpLocks/>
                </p:cNvGrpSpPr>
                <p:nvPr/>
              </p:nvGrpSpPr>
              <p:grpSpPr bwMode="auto">
                <a:xfrm>
                  <a:off x="140273" y="87780"/>
                  <a:ext cx="1293813" cy="914400"/>
                  <a:chOff x="2065" y="1495"/>
                  <a:chExt cx="1498" cy="1496"/>
                </a:xfrm>
              </p:grpSpPr>
              <p:sp>
                <p:nvSpPr>
                  <p:cNvPr id="25" name="Oval 26">
                    <a:extLst>
                      <a:ext uri="{FF2B5EF4-FFF2-40B4-BE49-F238E27FC236}">
                        <a16:creationId xmlns:a16="http://schemas.microsoft.com/office/drawing/2014/main" id="{B181168D-6F19-8AF8-2B0D-AE05826A38D3}"/>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26" name="Oval 27">
                    <a:extLst>
                      <a:ext uri="{FF2B5EF4-FFF2-40B4-BE49-F238E27FC236}">
                        <a16:creationId xmlns:a16="http://schemas.microsoft.com/office/drawing/2014/main" id="{37CF9418-F50D-AE5C-EBB0-E8291BB5FD20}"/>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7" name="Oval 28">
                    <a:extLst>
                      <a:ext uri="{FF2B5EF4-FFF2-40B4-BE49-F238E27FC236}">
                        <a16:creationId xmlns:a16="http://schemas.microsoft.com/office/drawing/2014/main" id="{3C46A87E-CB05-660A-313B-A5844319FDEB}"/>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28" name="Oval 29">
                    <a:extLst>
                      <a:ext uri="{FF2B5EF4-FFF2-40B4-BE49-F238E27FC236}">
                        <a16:creationId xmlns:a16="http://schemas.microsoft.com/office/drawing/2014/main" id="{8DAAE463-D95F-1968-6827-9BE88FB80646}"/>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29" name="Oval 30">
                    <a:extLst>
                      <a:ext uri="{FF2B5EF4-FFF2-40B4-BE49-F238E27FC236}">
                        <a16:creationId xmlns:a16="http://schemas.microsoft.com/office/drawing/2014/main" id="{ECC22808-017E-3A05-A349-10389EA31DE2}"/>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30" name="Oval 31">
                    <a:extLst>
                      <a:ext uri="{FF2B5EF4-FFF2-40B4-BE49-F238E27FC236}">
                        <a16:creationId xmlns:a16="http://schemas.microsoft.com/office/drawing/2014/main" id="{38E2E010-62D4-E5A0-6075-AC8EB3540C92}"/>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1" name="Oval 32">
                    <a:extLst>
                      <a:ext uri="{FF2B5EF4-FFF2-40B4-BE49-F238E27FC236}">
                        <a16:creationId xmlns:a16="http://schemas.microsoft.com/office/drawing/2014/main" id="{0BB09712-A6F3-BDB9-6692-78FEA512A0BF}"/>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072" name="Oval 33">
                    <a:extLst>
                      <a:ext uri="{FF2B5EF4-FFF2-40B4-BE49-F238E27FC236}">
                        <a16:creationId xmlns:a16="http://schemas.microsoft.com/office/drawing/2014/main" id="{DB20B630-7DBB-01C4-CFA5-A3E35CA60FC9}"/>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073" name="Oval 34">
                    <a:extLst>
                      <a:ext uri="{FF2B5EF4-FFF2-40B4-BE49-F238E27FC236}">
                        <a16:creationId xmlns:a16="http://schemas.microsoft.com/office/drawing/2014/main" id="{65169374-3F1E-C263-736E-5680EB104F8E}"/>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24" name="TextBox 23">
                  <a:extLst>
                    <a:ext uri="{FF2B5EF4-FFF2-40B4-BE49-F238E27FC236}">
                      <a16:creationId xmlns:a16="http://schemas.microsoft.com/office/drawing/2014/main" id="{8DE0A402-D86E-7E6F-E1C9-5660B224AB05}"/>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22" name="Text Box 76">
                <a:extLst>
                  <a:ext uri="{FF2B5EF4-FFF2-40B4-BE49-F238E27FC236}">
                    <a16:creationId xmlns:a16="http://schemas.microsoft.com/office/drawing/2014/main" id="{E388437B-C2C6-A61F-26D9-D0AE8473920E}"/>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16403456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4288876" y="1660729"/>
            <a:ext cx="3311297" cy="3239123"/>
          </a:xfrm>
        </p:spPr>
        <p:txBody>
          <a:bodyPr/>
          <a:lstStyle/>
          <a:p>
            <a:pPr marL="0" indent="0" algn="just">
              <a:lnSpc>
                <a:spcPct val="115000"/>
              </a:lnSpc>
              <a:buNone/>
            </a:pPr>
            <a:r>
              <a:rPr lang="vi-VN" sz="2000" dirty="0">
                <a:solidFill>
                  <a:schemeClr val="tx1"/>
                </a:solidFill>
                <a:latin typeface="+mn-lt"/>
                <a:ea typeface="Cambria" panose="02040503050406030204" pitchFamily="18" charset="0"/>
              </a:rPr>
              <a:t>- Ở thể lỏng được coi là trung gian giữa thể khí và thể rắn. Lực tương tác giữa các phân tử ở thể lỏng lớn hơn lực tương tác giữa các phân tử ở thể khí nên giữ được các phân tử không chuyển động phân tán ra xa nhau.</a:t>
            </a:r>
            <a:endParaRPr lang="en-US" sz="2000" dirty="0">
              <a:solidFill>
                <a:schemeClr val="tx1"/>
              </a:solidFill>
              <a:effectLst/>
              <a:latin typeface="+mn-lt"/>
              <a:ea typeface="Cambria" panose="02040503050406030204" pitchFamily="18" charset="0"/>
            </a:endParaRPr>
          </a:p>
        </p:txBody>
      </p:sp>
      <p:pic>
        <p:nvPicPr>
          <p:cNvPr id="3076" name="Picture 4" descr="n26 fb Tran Phu">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6" t="32572" r="28444"/>
          <a:stretch/>
        </p:blipFill>
        <p:spPr bwMode="auto">
          <a:xfrm>
            <a:off x="7600173" y="2895600"/>
            <a:ext cx="1233277" cy="163301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7BA20CB9-EC4F-7B06-23C1-FE638A932DE5}"/>
              </a:ext>
            </a:extLst>
          </p:cNvPr>
          <p:cNvGrpSpPr/>
          <p:nvPr/>
        </p:nvGrpSpPr>
        <p:grpSpPr>
          <a:xfrm>
            <a:off x="5450190" y="962758"/>
            <a:ext cx="2665005" cy="697971"/>
            <a:chOff x="5450190" y="962758"/>
            <a:chExt cx="2665005" cy="697971"/>
          </a:xfrm>
        </p:grpSpPr>
        <p:sp>
          <p:nvSpPr>
            <p:cNvPr id="7" name="Rectangle: Rounded Corners 6" descr="n26 fb Tran Phu">
              <a:extLst>
                <a:ext uri="{FF2B5EF4-FFF2-40B4-BE49-F238E27FC236}">
                  <a16:creationId xmlns:a16="http://schemas.microsoft.com/office/drawing/2014/main" id="{1E2EC7CE-E165-F0C0-944A-CD11179A28AD}"/>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descr="n26 fb Tran Phu">
              <a:extLst>
                <a:ext uri="{FF2B5EF4-FFF2-40B4-BE49-F238E27FC236}">
                  <a16:creationId xmlns:a16="http://schemas.microsoft.com/office/drawing/2014/main" id="{3BD87AC9-2830-6BA1-B2D3-F1F3F5891F3B}"/>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a:solidFill>
                    <a:schemeClr val="bg1"/>
                  </a:solidFill>
                  <a:latin typeface="Bahnschrift SemiBold" panose="020B0502040204020203" pitchFamily="34" charset="0"/>
                  <a:ea typeface="Cambria" panose="02040503050406030204" pitchFamily="18" charset="0"/>
                </a:rPr>
                <a:t>Đáp án</a:t>
              </a:r>
              <a:endParaRPr lang="en-US" sz="3200" dirty="0">
                <a:solidFill>
                  <a:schemeClr val="bg1"/>
                </a:solidFill>
                <a:latin typeface="Bahnschrift SemiBold" panose="020B0502040204020203" pitchFamily="34" charset="0"/>
                <a:ea typeface="Cambria" panose="02040503050406030204" pitchFamily="18" charset="0"/>
              </a:endParaRPr>
            </a:p>
          </p:txBody>
        </p:sp>
      </p:grpSp>
      <p:sp>
        <p:nvSpPr>
          <p:cNvPr id="17" name="Oval 33">
            <a:extLst>
              <a:ext uri="{FF2B5EF4-FFF2-40B4-BE49-F238E27FC236}">
                <a16:creationId xmlns:a16="http://schemas.microsoft.com/office/drawing/2014/main" id="{CF4A89D3-89F7-10D1-D63D-7796A1F1C701}"/>
              </a:ext>
            </a:extLst>
          </p:cNvPr>
          <p:cNvSpPr>
            <a:spLocks noChangeArrowheads="1"/>
          </p:cNvSpPr>
          <p:nvPr/>
        </p:nvSpPr>
        <p:spPr bwMode="gray">
          <a:xfrm>
            <a:off x="304951" y="200398"/>
            <a:ext cx="832883" cy="578220"/>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8" name="TextBox 17">
            <a:extLst>
              <a:ext uri="{FF2B5EF4-FFF2-40B4-BE49-F238E27FC236}">
                <a16:creationId xmlns:a16="http://schemas.microsoft.com/office/drawing/2014/main" id="{CDB1F762-DDCD-A1DB-3E1F-21F283C1E1D4}"/>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grpSp>
        <p:nvGrpSpPr>
          <p:cNvPr id="22" name="Group 21">
            <a:extLst>
              <a:ext uri="{FF2B5EF4-FFF2-40B4-BE49-F238E27FC236}">
                <a16:creationId xmlns:a16="http://schemas.microsoft.com/office/drawing/2014/main" id="{3F23D73B-1D07-371E-B20C-B9F9627A8FA1}"/>
              </a:ext>
            </a:extLst>
          </p:cNvPr>
          <p:cNvGrpSpPr/>
          <p:nvPr/>
        </p:nvGrpSpPr>
        <p:grpSpPr>
          <a:xfrm>
            <a:off x="38721" y="1203"/>
            <a:ext cx="9105279" cy="5061344"/>
            <a:chOff x="38721" y="1203"/>
            <a:chExt cx="9105279" cy="5061344"/>
          </a:xfrm>
        </p:grpSpPr>
        <p:sp>
          <p:nvSpPr>
            <p:cNvPr id="20" name="Oval 27">
              <a:extLst>
                <a:ext uri="{FF2B5EF4-FFF2-40B4-BE49-F238E27FC236}">
                  <a16:creationId xmlns:a16="http://schemas.microsoft.com/office/drawing/2014/main" id="{5EB7CCA0-5860-759A-687B-F266877D4D30}"/>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6" name="TextBox 15">
              <a:extLst>
                <a:ext uri="{FF2B5EF4-FFF2-40B4-BE49-F238E27FC236}">
                  <a16:creationId xmlns:a16="http://schemas.microsoft.com/office/drawing/2014/main" id="{EABAE80B-85AE-8070-F30B-05DF14BDE31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19" name="Text Box 76">
              <a:extLst>
                <a:ext uri="{FF2B5EF4-FFF2-40B4-BE49-F238E27FC236}">
                  <a16:creationId xmlns:a16="http://schemas.microsoft.com/office/drawing/2014/main" id="{20F7A181-8BAD-5FB2-560A-A84F05FEC3F7}"/>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213425747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4052241" y="2000250"/>
            <a:ext cx="3622722" cy="2602916"/>
          </a:xfrm>
        </p:spPr>
        <p:txBody>
          <a:bodyPr/>
          <a:lstStyle/>
          <a:p>
            <a:pPr marL="0" indent="0" algn="just">
              <a:lnSpc>
                <a:spcPct val="115000"/>
              </a:lnSpc>
              <a:buNone/>
            </a:pPr>
            <a:r>
              <a:rPr lang="en-US" sz="2000" b="1" i="1" dirty="0">
                <a:solidFill>
                  <a:schemeClr val="tx1"/>
                </a:solidFill>
                <a:latin typeface="+mj-lt"/>
                <a:ea typeface="Cambria" panose="02040503050406030204" pitchFamily="18" charset="0"/>
                <a:sym typeface="Symbol" panose="05050102010706020507" pitchFamily="18" charset="2"/>
              </a:rPr>
              <a:t></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Mô</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tả</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sơ</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lược</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cấu</a:t>
            </a:r>
            <a:r>
              <a:rPr lang="en-US" sz="2000" b="1" i="1" dirty="0">
                <a:solidFill>
                  <a:schemeClr val="tx1"/>
                </a:solidFill>
                <a:latin typeface="+mj-lt"/>
                <a:ea typeface="Cambria" panose="02040503050406030204" pitchFamily="18" charset="0"/>
              </a:rPr>
              <a:t> </a:t>
            </a:r>
            <a:r>
              <a:rPr lang="en-US" sz="2000" b="1" i="1" dirty="0" err="1">
                <a:solidFill>
                  <a:schemeClr val="tx1"/>
                </a:solidFill>
                <a:latin typeface="+mj-lt"/>
                <a:ea typeface="Cambria" panose="02040503050406030204" pitchFamily="18" charset="0"/>
              </a:rPr>
              <a:t>trúc</a:t>
            </a:r>
            <a:r>
              <a:rPr lang="en-US" sz="2000" b="1" i="1" dirty="0">
                <a:solidFill>
                  <a:schemeClr val="tx1"/>
                </a:solidFill>
                <a:latin typeface="+mj-lt"/>
                <a:ea typeface="Cambria" panose="02040503050406030204" pitchFamily="18" charset="0"/>
              </a:rPr>
              <a:t>:</a:t>
            </a:r>
          </a:p>
          <a:p>
            <a:pPr marL="0" indent="0" algn="just">
              <a:lnSpc>
                <a:spcPct val="115000"/>
              </a:lnSpc>
              <a:buNone/>
            </a:pP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Khoảng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càng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lớn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liên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kết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chúng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càng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yếu</a:t>
            </a:r>
            <a:r>
              <a:rPr lang="en-US" sz="2000" dirty="0">
                <a:solidFill>
                  <a:schemeClr val="tx1"/>
                </a:solidFill>
                <a:latin typeface="+mj-lt"/>
                <a:ea typeface="Cambria" panose="02040503050406030204" pitchFamily="18" charset="0"/>
              </a:rPr>
              <a:t>.</a:t>
            </a:r>
          </a:p>
          <a:p>
            <a:pPr marL="0" indent="0" algn="just">
              <a:lnSpc>
                <a:spcPct val="115000"/>
              </a:lnSpc>
              <a:buNone/>
            </a:pP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sắp</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xếp</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trật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tự</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liên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kết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chúng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mạnh</a:t>
            </a:r>
            <a:r>
              <a:rPr lang="en-US" sz="2000" dirty="0">
                <a:solidFill>
                  <a:schemeClr val="tx1"/>
                </a:solidFill>
                <a:latin typeface="+mj-lt"/>
                <a:ea typeface="Cambria" panose="02040503050406030204" pitchFamily="18" charset="0"/>
              </a:rPr>
              <a:t>.</a:t>
            </a:r>
          </a:p>
        </p:txBody>
      </p:sp>
      <p:grpSp>
        <p:nvGrpSpPr>
          <p:cNvPr id="8" name="Group 7" descr="n26 fb Tran Phu">
            <a:extLst>
              <a:ext uri="{FF2B5EF4-FFF2-40B4-BE49-F238E27FC236}">
                <a16:creationId xmlns:a16="http://schemas.microsoft.com/office/drawing/2014/main" id="{FA0504F6-EB15-4C65-82F0-BD99B4185394}"/>
              </a:ext>
            </a:extLst>
          </p:cNvPr>
          <p:cNvGrpSpPr/>
          <p:nvPr/>
        </p:nvGrpSpPr>
        <p:grpSpPr>
          <a:xfrm>
            <a:off x="7674963" y="2191397"/>
            <a:ext cx="1312803" cy="1653270"/>
            <a:chOff x="3676650" y="172069"/>
            <a:chExt cx="1529291" cy="2042243"/>
          </a:xfrm>
        </p:grpSpPr>
        <p:pic>
          <p:nvPicPr>
            <p:cNvPr id="9" name="Picture 8" descr="A diagram of a number&#10;&#10;Description automatically generated">
              <a:extLst>
                <a:ext uri="{FF2B5EF4-FFF2-40B4-BE49-F238E27FC236}">
                  <a16:creationId xmlns:a16="http://schemas.microsoft.com/office/drawing/2014/main" id="{350CE796-1268-447C-A46D-C0D8C7D36AF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1" name="Picture 10" descr="A diagram of a diagram of a diagram&#10;&#10;Description automatically generated with medium confidence">
              <a:extLst>
                <a:ext uri="{FF2B5EF4-FFF2-40B4-BE49-F238E27FC236}">
                  <a16:creationId xmlns:a16="http://schemas.microsoft.com/office/drawing/2014/main" id="{262F5099-3CFE-4AB0-9FE4-3F91145B86D5}"/>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12" name="Picture 11"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A679306-66B1-4018-950C-8B46383A0190}"/>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1" y="1523236"/>
              <a:ext cx="1529290" cy="691076"/>
            </a:xfrm>
            <a:prstGeom prst="rect">
              <a:avLst/>
            </a:prstGeom>
          </p:spPr>
        </p:pic>
      </p:grpSp>
      <p:grpSp>
        <p:nvGrpSpPr>
          <p:cNvPr id="7" name="Group 6">
            <a:extLst>
              <a:ext uri="{FF2B5EF4-FFF2-40B4-BE49-F238E27FC236}">
                <a16:creationId xmlns:a16="http://schemas.microsoft.com/office/drawing/2014/main" id="{951C815B-89D6-E5DF-54AE-BE949D1FD421}"/>
              </a:ext>
            </a:extLst>
          </p:cNvPr>
          <p:cNvGrpSpPr/>
          <p:nvPr/>
        </p:nvGrpSpPr>
        <p:grpSpPr>
          <a:xfrm>
            <a:off x="5450190" y="962758"/>
            <a:ext cx="2665005" cy="697971"/>
            <a:chOff x="5450190" y="962758"/>
            <a:chExt cx="2665005" cy="697971"/>
          </a:xfrm>
        </p:grpSpPr>
        <p:sp>
          <p:nvSpPr>
            <p:cNvPr id="13" name="Rectangle: Rounded Corners 12" descr="n26 fb Tran Phu">
              <a:extLst>
                <a:ext uri="{FF2B5EF4-FFF2-40B4-BE49-F238E27FC236}">
                  <a16:creationId xmlns:a16="http://schemas.microsoft.com/office/drawing/2014/main" id="{80FA7A24-B766-C0D3-C75A-1C29477B43A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descr="n26 fb Tran Phu">
              <a:extLst>
                <a:ext uri="{FF2B5EF4-FFF2-40B4-BE49-F238E27FC236}">
                  <a16:creationId xmlns:a16="http://schemas.microsoft.com/office/drawing/2014/main" id="{556DA7CC-44AC-A6FD-5AC7-6D548703417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a:solidFill>
                    <a:schemeClr val="bg1"/>
                  </a:solidFill>
                  <a:latin typeface="Bahnschrift SemiBold" panose="020B0502040204020203" pitchFamily="34" charset="0"/>
                  <a:ea typeface="Cambria" panose="02040503050406030204" pitchFamily="18" charset="0"/>
                </a:rPr>
                <a:t>Đáp án</a:t>
              </a:r>
              <a:endParaRPr lang="en-US" sz="3200" dirty="0">
                <a:solidFill>
                  <a:schemeClr val="bg1"/>
                </a:solidFill>
                <a:latin typeface="Bahnschrift SemiBold" panose="020B0502040204020203" pitchFamily="34" charset="0"/>
                <a:ea typeface="Cambria" panose="02040503050406030204" pitchFamily="18" charset="0"/>
              </a:endParaRPr>
            </a:p>
          </p:txBody>
        </p:sp>
      </p:grpSp>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Tree>
    <p:extLst>
      <p:ext uri="{BB962C8B-B14F-4D97-AF65-F5344CB8AC3E}">
        <p14:creationId xmlns:p14="http://schemas.microsoft.com/office/powerpoint/2010/main" val="181790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17" name="TextBox 16">
            <a:extLst>
              <a:ext uri="{FF2B5EF4-FFF2-40B4-BE49-F238E27FC236}">
                <a16:creationId xmlns:a16="http://schemas.microsoft.com/office/drawing/2014/main" id="{2C0DFC3F-9AFD-46F6-C095-A20A7AC0F23F}"/>
              </a:ext>
            </a:extLst>
          </p:cNvPr>
          <p:cNvSpPr txBox="1"/>
          <p:nvPr/>
        </p:nvSpPr>
        <p:spPr>
          <a:xfrm>
            <a:off x="3467100" y="672675"/>
            <a:ext cx="5305425" cy="4122732"/>
          </a:xfrm>
          <a:prstGeom prst="rect">
            <a:avLst/>
          </a:prstGeom>
          <a:noFill/>
        </p:spPr>
        <p:txBody>
          <a:bodyPr wrap="square">
            <a:spAutoFit/>
          </a:bodyPr>
          <a:lstStyle/>
          <a:p>
            <a:pPr marL="139700" marR="0" lvl="0" indent="0" algn="ctr"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en-US" sz="2000" b="1" i="0" u="none" strike="noStrike" kern="0" cap="none" spc="0" normalizeH="0" baseline="0" noProof="0" dirty="0">
                <a:ln>
                  <a:noFill/>
                </a:ln>
                <a:solidFill>
                  <a:schemeClr val="accent5">
                    <a:lumMod val="85000"/>
                    <a:lumOff val="15000"/>
                  </a:schemeClr>
                </a:solidFill>
                <a:effectLst/>
                <a:uLnTx/>
                <a:uFillTx/>
                <a:latin typeface="+mj-lt"/>
                <a:ea typeface="Cambria" panose="02040503050406030204" pitchFamily="18" charset="0"/>
                <a:cs typeface="Catamaran"/>
                <a:sym typeface="Catamaran"/>
              </a:rPr>
              <a:t>PHIẾU HỌC TẬP SỐ 3</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000" b="1" i="0" u="sng" strike="noStrike" kern="0" cap="none" spc="0" normalizeH="0" baseline="0" noProof="0" dirty="0">
                <a:ln>
                  <a:noFill/>
                </a:ln>
                <a:solidFill>
                  <a:srgbClr val="F28482"/>
                </a:solidFill>
                <a:effectLst/>
                <a:uLnTx/>
                <a:uFillTx/>
                <a:latin typeface="+mj-lt"/>
                <a:ea typeface="Cambria" panose="02040503050406030204" pitchFamily="18" charset="0"/>
                <a:cs typeface="Catamaran"/>
                <a:sym typeface="Catamaran"/>
              </a:rPr>
              <a:t>Câu </a:t>
            </a:r>
            <a:r>
              <a:rPr kumimoji="0" lang="en-US" sz="2000" b="1" i="0" u="sng" strike="noStrike" kern="0" cap="none" spc="0" normalizeH="0" baseline="0" noProof="0" dirty="0" err="1">
                <a:ln>
                  <a:noFill/>
                </a:ln>
                <a:solidFill>
                  <a:srgbClr val="F28482"/>
                </a:solidFill>
                <a:effectLst/>
                <a:uLnTx/>
                <a:uFillTx/>
                <a:latin typeface="+mj-lt"/>
                <a:ea typeface="Cambria" panose="02040503050406030204" pitchFamily="18" charset="0"/>
                <a:cs typeface="Catamaran"/>
                <a:sym typeface="Catamaran"/>
              </a:rPr>
              <a:t>hỏi</a:t>
            </a:r>
            <a:r>
              <a:rPr kumimoji="0" lang="vi-VN" sz="2000" b="1" i="0" u="sng" strike="noStrike" kern="0" cap="none" spc="0" normalizeH="0" baseline="0" noProof="0" dirty="0">
                <a:ln>
                  <a:noFill/>
                </a:ln>
                <a:solidFill>
                  <a:srgbClr val="F28482"/>
                </a:solidFill>
                <a:effectLst/>
                <a:uLnTx/>
                <a:uFillTx/>
                <a:latin typeface="+mj-lt"/>
                <a:ea typeface="Cambria" panose="02040503050406030204" pitchFamily="18" charset="0"/>
                <a:cs typeface="Catamaran"/>
                <a:sym typeface="Catamaran"/>
              </a:rPr>
              <a:t>:</a:t>
            </a:r>
            <a:r>
              <a:rPr kumimoji="0" lang="vi-VN" sz="2000" b="0" i="0" u="none" strike="noStrike" kern="0" cap="none" spc="0" normalizeH="0" baseline="0" noProof="0" dirty="0">
                <a:ln>
                  <a:noFill/>
                </a:ln>
                <a:solidFill>
                  <a:srgbClr val="F28482"/>
                </a:solidFill>
                <a:effectLst/>
                <a:uLnTx/>
                <a:uFillTx/>
                <a:latin typeface="+mj-lt"/>
                <a:ea typeface="Cambria" panose="02040503050406030204" pitchFamily="18" charset="0"/>
                <a:cs typeface="Catamaran"/>
                <a:sym typeface="Catamaran"/>
              </a:rPr>
              <a:t> </a:t>
            </a:r>
            <a:endParaRPr kumimoji="0" lang="en-US" sz="2000" b="0" i="0" u="none" strike="noStrike" kern="0" cap="none" spc="0" normalizeH="0" baseline="0" noProof="0" dirty="0">
              <a:ln>
                <a:noFill/>
              </a:ln>
              <a:solidFill>
                <a:srgbClr val="F28482"/>
              </a:solidFill>
              <a:effectLst/>
              <a:uLnTx/>
              <a:uFillTx/>
              <a:latin typeface="+mj-lt"/>
              <a:ea typeface="Cambria" panose="02040503050406030204" pitchFamily="18" charset="0"/>
              <a:cs typeface="Catamaran"/>
              <a:sym typeface="Catamaran"/>
            </a:endParaRP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Hãy giải thích các đặc điểm sau đây của thể khí, thể rắn, thể lỏng.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a) Chất khí không có hình dạng và thể tích riêng, luôn chiếm toàn bộ thể tích </a:t>
            </a:r>
            <a:r>
              <a:rPr kumimoji="0" lang="en-US"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 </a:t>
            </a: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bình chứa và có thể nén được dễ dàng.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b)</a:t>
            </a:r>
            <a:r>
              <a:rPr kumimoji="0" lang="en-US"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 </a:t>
            </a: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Vật ở thể rắn có thể tích và hình dạng riêng, rất khó nén.</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c)</a:t>
            </a:r>
            <a:r>
              <a:rPr kumimoji="0" lang="en-US"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 </a:t>
            </a:r>
            <a:r>
              <a:rPr kumimoji="0" lang="vi-VN" sz="2000" b="0" i="0" u="none" strike="noStrike" kern="0" cap="none" spc="0" normalizeH="0" baseline="0" noProof="0" dirty="0">
                <a:ln>
                  <a:noFill/>
                </a:ln>
                <a:solidFill>
                  <a:schemeClr val="tx1"/>
                </a:solidFill>
                <a:effectLst/>
                <a:uLnTx/>
                <a:uFillTx/>
                <a:latin typeface="+mj-lt"/>
                <a:ea typeface="Cambria" panose="02040503050406030204" pitchFamily="18" charset="0"/>
                <a:cs typeface="Catamaran"/>
                <a:sym typeface="Catamaran"/>
              </a:rPr>
              <a:t>Vật ở thể lỏng có thể tích riêng nhưng không có hình dạng riêng.</a:t>
            </a:r>
          </a:p>
        </p:txBody>
      </p:sp>
    </p:spTree>
    <p:extLst>
      <p:ext uri="{BB962C8B-B14F-4D97-AF65-F5344CB8AC3E}">
        <p14:creationId xmlns:p14="http://schemas.microsoft.com/office/powerpoint/2010/main" val="394909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3681865" y="1750918"/>
            <a:ext cx="3932138" cy="2602916"/>
          </a:xfrm>
        </p:spPr>
        <p:txBody>
          <a:bodyPr/>
          <a:lstStyle/>
          <a:p>
            <a:pPr marL="0" indent="0" algn="just">
              <a:lnSpc>
                <a:spcPct val="115000"/>
              </a:lnSpc>
              <a:buNone/>
            </a:pPr>
            <a:r>
              <a:rPr lang="en-US" sz="2000" dirty="0">
                <a:solidFill>
                  <a:schemeClr val="tx1"/>
                </a:solidFill>
                <a:latin typeface="+mj-lt"/>
                <a:ea typeface="Cambria" panose="02040503050406030204" pitchFamily="18" charset="0"/>
              </a:rPr>
              <a:t>a)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xa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tương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yếu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chuyển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hoàn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toàn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hỗn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loạn</a:t>
            </a:r>
            <a:r>
              <a:rPr lang="en-US" sz="2000" dirty="0">
                <a:solidFill>
                  <a:schemeClr val="tx1"/>
                </a:solidFill>
                <a:latin typeface="+mj-lt"/>
                <a:ea typeface="Cambria" panose="02040503050406030204" pitchFamily="18" charset="0"/>
              </a:rPr>
              <a:t> </a:t>
            </a:r>
          </a:p>
          <a:p>
            <a:pPr marL="0" indent="0" algn="just">
              <a:lnSpc>
                <a:spcPct val="115000"/>
              </a:lnSpc>
              <a:buNone/>
            </a:pPr>
            <a:r>
              <a:rPr lang="en-US" sz="2000" i="1" dirty="0">
                <a:solidFill>
                  <a:schemeClr val="tx1"/>
                </a:solidFill>
                <a:latin typeface="+mj-lt"/>
                <a:ea typeface="Cambria" panose="02040503050406030204" pitchFamily="18" charset="0"/>
                <a:sym typeface="Symbol" panose="05050102010706020507" pitchFamily="18" charset="2"/>
              </a:rPr>
              <a:t></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Vì</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vậy</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chất</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khí</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không</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có</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hình</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dạng</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và</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thể</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tích</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riêng</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luôn</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chiếm</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toàn</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bộ</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thể</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tích</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bình</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chứa</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và</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có</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thể</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nén</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được</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dễ</a:t>
            </a:r>
            <a:r>
              <a:rPr lang="en-US" sz="2000" i="1" dirty="0">
                <a:solidFill>
                  <a:schemeClr val="tx1"/>
                </a:solidFill>
                <a:latin typeface="+mj-lt"/>
                <a:ea typeface="Cambria" panose="02040503050406030204" pitchFamily="18" charset="0"/>
              </a:rPr>
              <a:t> </a:t>
            </a:r>
            <a:r>
              <a:rPr lang="en-US" sz="2000" i="1" dirty="0" err="1">
                <a:solidFill>
                  <a:schemeClr val="tx1"/>
                </a:solidFill>
                <a:latin typeface="+mj-lt"/>
                <a:ea typeface="Cambria" panose="02040503050406030204" pitchFamily="18" charset="0"/>
              </a:rPr>
              <a:t>dàng</a:t>
            </a:r>
            <a:r>
              <a:rPr lang="en-US" sz="2000" i="1" dirty="0">
                <a:solidFill>
                  <a:schemeClr val="tx1"/>
                </a:solidFill>
                <a:latin typeface="+mj-lt"/>
                <a:ea typeface="Cambria" panose="02040503050406030204" pitchFamily="18" charset="0"/>
              </a:rPr>
              <a:t>.</a:t>
            </a:r>
          </a:p>
          <a:p>
            <a:pPr marL="0" indent="0" algn="just">
              <a:lnSpc>
                <a:spcPct val="115000"/>
              </a:lnSpc>
              <a:buNone/>
            </a:pPr>
            <a:endParaRPr lang="en-US" sz="2000" dirty="0">
              <a:solidFill>
                <a:schemeClr val="tx1"/>
              </a:solidFill>
              <a:latin typeface="+mj-lt"/>
              <a:ea typeface="Cambria" panose="02040503050406030204" pitchFamily="18" charset="0"/>
            </a:endParaRPr>
          </a:p>
        </p:txBody>
      </p:sp>
      <p:grpSp>
        <p:nvGrpSpPr>
          <p:cNvPr id="7" name="Group 6">
            <a:extLst>
              <a:ext uri="{FF2B5EF4-FFF2-40B4-BE49-F238E27FC236}">
                <a16:creationId xmlns:a16="http://schemas.microsoft.com/office/drawing/2014/main" id="{951C815B-89D6-E5DF-54AE-BE949D1FD421}"/>
              </a:ext>
            </a:extLst>
          </p:cNvPr>
          <p:cNvGrpSpPr/>
          <p:nvPr/>
        </p:nvGrpSpPr>
        <p:grpSpPr>
          <a:xfrm>
            <a:off x="5450190" y="962758"/>
            <a:ext cx="2665005" cy="697971"/>
            <a:chOff x="5450190" y="962758"/>
            <a:chExt cx="2665005" cy="697971"/>
          </a:xfrm>
        </p:grpSpPr>
        <p:sp>
          <p:nvSpPr>
            <p:cNvPr id="13" name="Rectangle: Rounded Corners 12" descr="n26 fb Tran Phu">
              <a:extLst>
                <a:ext uri="{FF2B5EF4-FFF2-40B4-BE49-F238E27FC236}">
                  <a16:creationId xmlns:a16="http://schemas.microsoft.com/office/drawing/2014/main" id="{80FA7A24-B766-C0D3-C75A-1C29477B43A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descr="n26 fb Tran Phu">
              <a:extLst>
                <a:ext uri="{FF2B5EF4-FFF2-40B4-BE49-F238E27FC236}">
                  <a16:creationId xmlns:a16="http://schemas.microsoft.com/office/drawing/2014/main" id="{556DA7CC-44AC-A6FD-5AC7-6D548703417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a:solidFill>
                    <a:schemeClr val="bg1"/>
                  </a:solidFill>
                  <a:latin typeface="Bahnschrift SemiBold" panose="020B0502040204020203" pitchFamily="34" charset="0"/>
                  <a:ea typeface="Cambria" panose="02040503050406030204" pitchFamily="18" charset="0"/>
                </a:rPr>
                <a:t>Đáp án</a:t>
              </a:r>
              <a:endParaRPr lang="en-US" sz="3200" dirty="0">
                <a:solidFill>
                  <a:schemeClr val="bg1"/>
                </a:solidFill>
                <a:latin typeface="Bahnschrift SemiBold" panose="020B0502040204020203" pitchFamily="34" charset="0"/>
                <a:ea typeface="Cambria" panose="02040503050406030204" pitchFamily="18" charset="0"/>
              </a:endParaRPr>
            </a:p>
          </p:txBody>
        </p:sp>
      </p:grpSp>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pic>
        <p:nvPicPr>
          <p:cNvPr id="2" name="Picture 1" descr="n26 fb Tran Phu">
            <a:extLst>
              <a:ext uri="{FF2B5EF4-FFF2-40B4-BE49-F238E27FC236}">
                <a16:creationId xmlns:a16="http://schemas.microsoft.com/office/drawing/2014/main" id="{D692B4C7-CE00-96E8-8012-15575E9AECB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488" b="18666"/>
          <a:stretch/>
        </p:blipFill>
        <p:spPr>
          <a:xfrm>
            <a:off x="7575798" y="2321914"/>
            <a:ext cx="1428261" cy="820108"/>
          </a:xfrm>
          <a:prstGeom prst="rect">
            <a:avLst/>
          </a:prstGeom>
        </p:spPr>
      </p:pic>
      <p:pic>
        <p:nvPicPr>
          <p:cNvPr id="4" name="Picture 3" descr="n26 fb Tran Phu">
            <a:extLst>
              <a:ext uri="{FF2B5EF4-FFF2-40B4-BE49-F238E27FC236}">
                <a16:creationId xmlns:a16="http://schemas.microsoft.com/office/drawing/2014/main" id="{1DC255AA-D515-EEA4-2997-11B4AEA9A41E}"/>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12" b="18666"/>
          <a:stretch/>
        </p:blipFill>
        <p:spPr>
          <a:xfrm>
            <a:off x="8074011" y="3438239"/>
            <a:ext cx="724614" cy="729936"/>
          </a:xfrm>
          <a:prstGeom prst="rect">
            <a:avLst/>
          </a:prstGeom>
        </p:spPr>
      </p:pic>
    </p:spTree>
    <p:extLst>
      <p:ext uri="{BB962C8B-B14F-4D97-AF65-F5344CB8AC3E}">
        <p14:creationId xmlns:p14="http://schemas.microsoft.com/office/powerpoint/2010/main" val="2061050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3879984" y="1717659"/>
            <a:ext cx="4913495" cy="2602916"/>
          </a:xfrm>
        </p:spPr>
        <p:txBody>
          <a:bodyPr/>
          <a:lstStyle/>
          <a:p>
            <a:pPr marL="0" indent="0" algn="just">
              <a:lnSpc>
                <a:spcPct val="115000"/>
              </a:lnSpc>
              <a:buNone/>
            </a:pPr>
            <a:r>
              <a:rPr lang="en-US" sz="2000" dirty="0">
                <a:solidFill>
                  <a:schemeClr val="tx1"/>
                </a:solidFill>
                <a:latin typeface="+mj-lt"/>
                <a:ea typeface="Cambria" panose="02040503050406030204" pitchFamily="18" charset="0"/>
              </a:rPr>
              <a:t>b)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gần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tương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mạnh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này</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vị</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trí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định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làm</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chúng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chỉ</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dao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xung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quanh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vị</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trí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bằng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định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này</a:t>
            </a:r>
            <a:r>
              <a:rPr lang="en-US" sz="2000" dirty="0">
                <a:solidFill>
                  <a:schemeClr val="tx1"/>
                </a:solidFill>
                <a:latin typeface="+mj-lt"/>
                <a:ea typeface="Cambria" panose="02040503050406030204" pitchFamily="18" charset="0"/>
              </a:rPr>
              <a:t> </a:t>
            </a:r>
          </a:p>
          <a:p>
            <a:pPr marL="0" indent="0" algn="just">
              <a:lnSpc>
                <a:spcPct val="115000"/>
              </a:lnSpc>
              <a:buNone/>
            </a:pPr>
            <a:r>
              <a:rPr lang="en-US" sz="2000" b="1" dirty="0">
                <a:solidFill>
                  <a:schemeClr val="tx1"/>
                </a:solidFill>
                <a:latin typeface="+mj-lt"/>
                <a:ea typeface="Cambria" panose="02040503050406030204" pitchFamily="18" charset="0"/>
                <a:sym typeface="Symbol" panose="05050102010706020507" pitchFamily="18" charset="2"/>
              </a:rPr>
              <a:t></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Vì</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vậy</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vật</a:t>
            </a:r>
            <a:r>
              <a:rPr lang="en-US" sz="2000" b="1" dirty="0">
                <a:solidFill>
                  <a:schemeClr val="tx1"/>
                </a:solidFill>
                <a:latin typeface="+mj-lt"/>
                <a:ea typeface="Cambria" panose="02040503050406030204" pitchFamily="18" charset="0"/>
              </a:rPr>
              <a:t> ở </a:t>
            </a:r>
            <a:r>
              <a:rPr lang="en-US" sz="2000" b="1" dirty="0" err="1">
                <a:solidFill>
                  <a:schemeClr val="tx1"/>
                </a:solidFill>
                <a:latin typeface="+mj-lt"/>
                <a:ea typeface="Cambria" panose="02040503050406030204" pitchFamily="18" charset="0"/>
              </a:rPr>
              <a:t>thể</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rắn</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có</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thể</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tích</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và</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hình</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dạng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riêng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rất</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khó</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nén</a:t>
            </a:r>
            <a:r>
              <a:rPr lang="en-US" sz="2000" b="1" dirty="0">
                <a:solidFill>
                  <a:schemeClr val="tx1"/>
                </a:solidFill>
                <a:latin typeface="+mj-lt"/>
                <a:ea typeface="Cambria" panose="02040503050406030204" pitchFamily="18" charset="0"/>
              </a:rPr>
              <a:t>.</a:t>
            </a:r>
          </a:p>
        </p:txBody>
      </p:sp>
      <p:grpSp>
        <p:nvGrpSpPr>
          <p:cNvPr id="7" name="Group 6">
            <a:extLst>
              <a:ext uri="{FF2B5EF4-FFF2-40B4-BE49-F238E27FC236}">
                <a16:creationId xmlns:a16="http://schemas.microsoft.com/office/drawing/2014/main" id="{951C815B-89D6-E5DF-54AE-BE949D1FD421}"/>
              </a:ext>
            </a:extLst>
          </p:cNvPr>
          <p:cNvGrpSpPr/>
          <p:nvPr/>
        </p:nvGrpSpPr>
        <p:grpSpPr>
          <a:xfrm>
            <a:off x="5401177" y="660638"/>
            <a:ext cx="2665005" cy="697971"/>
            <a:chOff x="5450190" y="962758"/>
            <a:chExt cx="2665005" cy="697971"/>
          </a:xfrm>
        </p:grpSpPr>
        <p:sp>
          <p:nvSpPr>
            <p:cNvPr id="13" name="Rectangle: Rounded Corners 12" descr="n26 fb Tran Phu">
              <a:extLst>
                <a:ext uri="{FF2B5EF4-FFF2-40B4-BE49-F238E27FC236}">
                  <a16:creationId xmlns:a16="http://schemas.microsoft.com/office/drawing/2014/main" id="{80FA7A24-B766-C0D3-C75A-1C29477B43A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descr="n26 fb Tran Phu">
              <a:extLst>
                <a:ext uri="{FF2B5EF4-FFF2-40B4-BE49-F238E27FC236}">
                  <a16:creationId xmlns:a16="http://schemas.microsoft.com/office/drawing/2014/main" id="{556DA7CC-44AC-A6FD-5AC7-6D548703417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Tree>
    <p:extLst>
      <p:ext uri="{BB962C8B-B14F-4D97-AF65-F5344CB8AC3E}">
        <p14:creationId xmlns:p14="http://schemas.microsoft.com/office/powerpoint/2010/main" val="1298180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6 fb Tran Phu">
            <a:extLst>
              <a:ext uri="{FF2B5EF4-FFF2-40B4-BE49-F238E27FC236}">
                <a16:creationId xmlns:a16="http://schemas.microsoft.com/office/drawing/2014/main" id="{69DC0BEA-7A68-4DC2-A07D-027969CEA357}"/>
              </a:ext>
            </a:extLst>
          </p:cNvPr>
          <p:cNvSpPr txBox="1"/>
          <p:nvPr/>
        </p:nvSpPr>
        <p:spPr>
          <a:xfrm>
            <a:off x="529259" y="544165"/>
            <a:ext cx="3488635" cy="923330"/>
          </a:xfrm>
          <a:prstGeom prst="rect">
            <a:avLst/>
          </a:prstGeom>
          <a:noFill/>
        </p:spPr>
        <p:txBody>
          <a:bodyPr wrap="square" rtlCol="0">
            <a:spAutoFit/>
          </a:bodyPr>
          <a:lstStyle/>
          <a:p>
            <a:pPr defTabSz="685800">
              <a:buClrTx/>
            </a:pPr>
            <a:r>
              <a:rPr lang="en-US" sz="5400" kern="1200" dirty="0">
                <a:solidFill>
                  <a:srgbClr val="F6BD60"/>
                </a:solidFill>
                <a:latin typeface="Bahnschrift SemiBold" panose="020B0502040204020203" pitchFamily="34" charset="0"/>
                <a:ea typeface="+mn-ea"/>
                <a:cs typeface="+mn-cs"/>
              </a:rPr>
              <a:t>CH</a:t>
            </a:r>
            <a:r>
              <a:rPr lang="vi-VN" sz="5400" kern="1200" dirty="0">
                <a:solidFill>
                  <a:srgbClr val="F6BD60"/>
                </a:solidFill>
                <a:latin typeface="Bahnschrift SemiBold" panose="020B0502040204020203" pitchFamily="34" charset="0"/>
                <a:ea typeface="+mn-ea"/>
                <a:cs typeface="+mn-cs"/>
              </a:rPr>
              <a:t>Ư</a:t>
            </a:r>
            <a:r>
              <a:rPr lang="en-US" sz="5400" kern="1200" dirty="0">
                <a:solidFill>
                  <a:srgbClr val="F6BD60"/>
                </a:solidFill>
                <a:latin typeface="Bahnschrift SemiBold" panose="020B0502040204020203" pitchFamily="34" charset="0"/>
                <a:ea typeface="+mn-ea"/>
                <a:cs typeface="+mn-cs"/>
              </a:rPr>
              <a:t>ƠNG 1</a:t>
            </a:r>
          </a:p>
        </p:txBody>
      </p:sp>
      <p:sp>
        <p:nvSpPr>
          <p:cNvPr id="6" name="TextBox 5" descr="n26 fb Tran Phu">
            <a:extLst>
              <a:ext uri="{FF2B5EF4-FFF2-40B4-BE49-F238E27FC236}">
                <a16:creationId xmlns:a16="http://schemas.microsoft.com/office/drawing/2014/main" id="{BC6E2990-E62D-4F95-8305-8FB674E0F3DD}"/>
              </a:ext>
            </a:extLst>
          </p:cNvPr>
          <p:cNvSpPr txBox="1"/>
          <p:nvPr/>
        </p:nvSpPr>
        <p:spPr>
          <a:xfrm>
            <a:off x="529259" y="1377323"/>
            <a:ext cx="2683565" cy="600164"/>
          </a:xfrm>
          <a:prstGeom prst="rect">
            <a:avLst/>
          </a:prstGeom>
          <a:noFill/>
        </p:spPr>
        <p:txBody>
          <a:bodyPr wrap="square" rtlCol="0">
            <a:spAutoFit/>
          </a:bodyPr>
          <a:lstStyle/>
          <a:p>
            <a:pPr defTabSz="685800">
              <a:buClrTx/>
            </a:pPr>
            <a:r>
              <a:rPr lang="en-US" sz="3300" kern="1200" dirty="0">
                <a:solidFill>
                  <a:srgbClr val="84A59D"/>
                </a:solidFill>
                <a:latin typeface="Bahnschrift SemiBold" panose="020B0502040204020203" pitchFamily="34" charset="0"/>
                <a:ea typeface="+mn-ea"/>
                <a:cs typeface="+mn-cs"/>
              </a:rPr>
              <a:t>VẬT LÍ NHIỆT</a:t>
            </a:r>
          </a:p>
        </p:txBody>
      </p:sp>
      <p:sp>
        <p:nvSpPr>
          <p:cNvPr id="7" name="TextBox 6" descr="n26 fb Tran Phu">
            <a:extLst>
              <a:ext uri="{FF2B5EF4-FFF2-40B4-BE49-F238E27FC236}">
                <a16:creationId xmlns:a16="http://schemas.microsoft.com/office/drawing/2014/main" id="{CE2BC0A4-D34E-4DA2-937F-C467E6B5C746}"/>
              </a:ext>
            </a:extLst>
          </p:cNvPr>
          <p:cNvSpPr txBox="1"/>
          <p:nvPr/>
        </p:nvSpPr>
        <p:spPr>
          <a:xfrm>
            <a:off x="529259" y="1989029"/>
            <a:ext cx="1766681" cy="923330"/>
          </a:xfrm>
          <a:prstGeom prst="rect">
            <a:avLst/>
          </a:prstGeom>
          <a:noFill/>
        </p:spPr>
        <p:txBody>
          <a:bodyPr wrap="square" rtlCol="0">
            <a:spAutoFit/>
          </a:bodyPr>
          <a:lstStyle/>
          <a:p>
            <a:pPr defTabSz="685800">
              <a:buClrTx/>
            </a:pPr>
            <a:r>
              <a:rPr lang="en-US" sz="5400" kern="1200" dirty="0">
                <a:solidFill>
                  <a:srgbClr val="F28482"/>
                </a:solidFill>
                <a:latin typeface="Bahnschrift SemiBold" panose="020B0502040204020203" pitchFamily="34" charset="0"/>
                <a:ea typeface="+mn-ea"/>
                <a:cs typeface="+mn-cs"/>
              </a:rPr>
              <a:t>BÀI 1</a:t>
            </a:r>
          </a:p>
        </p:txBody>
      </p:sp>
      <p:sp>
        <p:nvSpPr>
          <p:cNvPr id="8" name="TextBox 7" descr="n26 fb Tran Phu">
            <a:extLst>
              <a:ext uri="{FF2B5EF4-FFF2-40B4-BE49-F238E27FC236}">
                <a16:creationId xmlns:a16="http://schemas.microsoft.com/office/drawing/2014/main" id="{46255682-20A0-450D-A162-82E2C70E9A49}"/>
              </a:ext>
            </a:extLst>
          </p:cNvPr>
          <p:cNvSpPr txBox="1"/>
          <p:nvPr/>
        </p:nvSpPr>
        <p:spPr>
          <a:xfrm>
            <a:off x="529259" y="2829553"/>
            <a:ext cx="3846443" cy="1015663"/>
          </a:xfrm>
          <a:prstGeom prst="rect">
            <a:avLst/>
          </a:prstGeom>
          <a:noFill/>
        </p:spPr>
        <p:txBody>
          <a:bodyPr wrap="square" rtlCol="0">
            <a:spAutoFit/>
          </a:bodyPr>
          <a:lstStyle/>
          <a:p>
            <a:pPr defTabSz="685800">
              <a:buClrTx/>
            </a:pPr>
            <a:r>
              <a:rPr lang="en-US" sz="3000" kern="1200" dirty="0">
                <a:solidFill>
                  <a:srgbClr val="F6BD60"/>
                </a:solidFill>
                <a:latin typeface="Bahnschrift SemiBold" panose="020B0502040204020203" pitchFamily="34" charset="0"/>
                <a:ea typeface="+mn-ea"/>
                <a:cs typeface="+mn-cs"/>
              </a:rPr>
              <a:t>CẤU TRÚC CỦA CHẤT SỰ CHUYỂN THỂ</a:t>
            </a:r>
          </a:p>
        </p:txBody>
      </p:sp>
      <p:grpSp>
        <p:nvGrpSpPr>
          <p:cNvPr id="11" name="Group 10" descr="n26 fb Tran Phu">
            <a:extLst>
              <a:ext uri="{FF2B5EF4-FFF2-40B4-BE49-F238E27FC236}">
                <a16:creationId xmlns:a16="http://schemas.microsoft.com/office/drawing/2014/main" id="{319A6748-F033-4099-AB30-16DC495D62CF}"/>
              </a:ext>
            </a:extLst>
          </p:cNvPr>
          <p:cNvGrpSpPr/>
          <p:nvPr/>
        </p:nvGrpSpPr>
        <p:grpSpPr>
          <a:xfrm>
            <a:off x="752890" y="4029288"/>
            <a:ext cx="1319420" cy="490258"/>
            <a:chOff x="1615108" y="5210410"/>
            <a:chExt cx="1759226" cy="653677"/>
          </a:xfrm>
        </p:grpSpPr>
        <p:sp>
          <p:nvSpPr>
            <p:cNvPr id="9" name="Rectangle: Rounded Corners 8">
              <a:extLst>
                <a:ext uri="{FF2B5EF4-FFF2-40B4-BE49-F238E27FC236}">
                  <a16:creationId xmlns:a16="http://schemas.microsoft.com/office/drawing/2014/main" id="{50AD4F5B-30D5-450D-B53D-DF473AD97AA7}"/>
                </a:ext>
              </a:extLst>
            </p:cNvPr>
            <p:cNvSpPr/>
            <p:nvPr/>
          </p:nvSpPr>
          <p:spPr>
            <a:xfrm>
              <a:off x="1615108" y="5210410"/>
              <a:ext cx="1759226" cy="653677"/>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FAC0D591-86E4-406D-ACF6-C75B66635BC8}"/>
                </a:ext>
              </a:extLst>
            </p:cNvPr>
            <p:cNvSpPr txBox="1"/>
            <p:nvPr/>
          </p:nvSpPr>
          <p:spPr>
            <a:xfrm>
              <a:off x="1769164" y="5306415"/>
              <a:ext cx="1605170" cy="492442"/>
            </a:xfrm>
            <a:prstGeom prst="rect">
              <a:avLst/>
            </a:prstGeom>
            <a:noFill/>
          </p:spPr>
          <p:txBody>
            <a:bodyPr wrap="square" rtlCol="0">
              <a:spAutoFit/>
            </a:bodyPr>
            <a:lstStyle/>
            <a:p>
              <a:pPr defTabSz="685800">
                <a:buClrTx/>
              </a:pPr>
              <a:r>
                <a:rPr lang="en-US" sz="1800" kern="1200" dirty="0">
                  <a:solidFill>
                    <a:prstClr val="white"/>
                  </a:solidFill>
                  <a:latin typeface="Bahnschrift SemiBold" panose="020B0502040204020203" pitchFamily="34" charset="0"/>
                  <a:ea typeface="+mn-ea"/>
                  <a:cs typeface="+mn-cs"/>
                </a:rPr>
                <a:t>BẮT ĐẦU</a:t>
              </a:r>
            </a:p>
          </p:txBody>
        </p:sp>
      </p:grpSp>
      <p:grpSp>
        <p:nvGrpSpPr>
          <p:cNvPr id="12" name="Group 11" descr="n26 fb Tran Phu">
            <a:extLst>
              <a:ext uri="{FF2B5EF4-FFF2-40B4-BE49-F238E27FC236}">
                <a16:creationId xmlns:a16="http://schemas.microsoft.com/office/drawing/2014/main" id="{366C794B-D3B3-4657-ABAA-868490B2BA70}"/>
              </a:ext>
            </a:extLst>
          </p:cNvPr>
          <p:cNvGrpSpPr/>
          <p:nvPr/>
        </p:nvGrpSpPr>
        <p:grpSpPr>
          <a:xfrm>
            <a:off x="5126108" y="766708"/>
            <a:ext cx="3933411" cy="3366077"/>
            <a:chOff x="7431016" y="2202132"/>
            <a:chExt cx="4542789" cy="3863820"/>
          </a:xfrm>
        </p:grpSpPr>
        <p:pic>
          <p:nvPicPr>
            <p:cNvPr id="13" name="Picture 12">
              <a:extLst>
                <a:ext uri="{FF2B5EF4-FFF2-40B4-BE49-F238E27FC236}">
                  <a16:creationId xmlns:a16="http://schemas.microsoft.com/office/drawing/2014/main" id="{D6062EF9-84FF-42D0-A35E-141C376A76E0}"/>
                </a:ext>
              </a:extLst>
            </p:cNvPr>
            <p:cNvPicPr/>
            <p:nvPr/>
          </p:nvPicPr>
          <p:blipFill rotWithShape="1">
            <a:blip r:embed="rId2"/>
            <a:srcRect l="4020"/>
            <a:stretch/>
          </p:blipFill>
          <p:spPr bwMode="auto">
            <a:xfrm>
              <a:off x="7431016" y="2202132"/>
              <a:ext cx="4542789" cy="3863820"/>
            </a:xfrm>
            <a:prstGeom prst="rect">
              <a:avLst/>
            </a:prstGeom>
            <a:ln>
              <a:noFill/>
            </a:ln>
            <a:extLst>
              <a:ext uri="{53640926-AAD7-44D8-BBD7-CCE9431645EC}">
                <a14:shadowObscured xmlns:a14="http://schemas.microsoft.com/office/drawing/2010/main"/>
              </a:ext>
            </a:extLst>
          </p:spPr>
        </p:pic>
        <p:pic>
          <p:nvPicPr>
            <p:cNvPr id="14" name="Picture 6">
              <a:extLst>
                <a:ext uri="{FF2B5EF4-FFF2-40B4-BE49-F238E27FC236}">
                  <a16:creationId xmlns:a16="http://schemas.microsoft.com/office/drawing/2014/main" id="{A1300B27-0F1D-4A8F-9A20-84EB0C9BA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21" r="74050"/>
            <a:stretch/>
          </p:blipFill>
          <p:spPr bwMode="auto">
            <a:xfrm>
              <a:off x="9890996" y="4452440"/>
              <a:ext cx="1518950" cy="1400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ài 10. Các thể của chất và sự chuyển thể - Hoc24">
              <a:extLst>
                <a:ext uri="{FF2B5EF4-FFF2-40B4-BE49-F238E27FC236}">
                  <a16:creationId xmlns:a16="http://schemas.microsoft.com/office/drawing/2014/main" id="{EAC349B1-F55A-4B2E-92A4-FE38444C6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81" t="68289" r="38371" b="4007"/>
            <a:stretch/>
          </p:blipFill>
          <p:spPr bwMode="auto">
            <a:xfrm>
              <a:off x="7702573" y="4642999"/>
              <a:ext cx="1093126" cy="101935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14" descr="Bài 10. Các thể của chất và sự chuyển thể - Hoc24">
              <a:extLst>
                <a:ext uri="{FF2B5EF4-FFF2-40B4-BE49-F238E27FC236}">
                  <a16:creationId xmlns:a16="http://schemas.microsoft.com/office/drawing/2014/main" id="{59F6A840-C765-4ACF-9B3D-5FA7127E5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98" t="68653" r="3469" b="3246"/>
            <a:stretch/>
          </p:blipFill>
          <p:spPr bwMode="auto">
            <a:xfrm>
              <a:off x="8915904" y="2589315"/>
              <a:ext cx="1124523" cy="1104528"/>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033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6667">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14:bounceEnd="66667">
                                          <p:cBhvr additive="base">
                                            <p:cTn id="15" dur="3000" fill="hold"/>
                                            <p:tgtEl>
                                              <p:spTgt spid="6"/>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667">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6667">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14:bounceEnd="66667">
                                          <p:cBhvr additive="base">
                                            <p:cTn id="23" dur="3000" fill="hold"/>
                                            <p:tgtEl>
                                              <p:spTgt spid="8"/>
                                            </p:tgtEl>
                                            <p:attrNameLst>
                                              <p:attrName>ppt_x</p:attrName>
                                            </p:attrNameLst>
                                          </p:cBhvr>
                                          <p:tavLst>
                                            <p:tav tm="0">
                                              <p:val>
                                                <p:strVal val="0-#ppt_w/2"/>
                                              </p:val>
                                            </p:tav>
                                            <p:tav tm="100000">
                                              <p:val>
                                                <p:strVal val="#ppt_x"/>
                                              </p:val>
                                            </p:tav>
                                          </p:tavLst>
                                        </p:anim>
                                        <p:anim calcmode="lin" valueType="num" p14:bounceEnd="66667">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667">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66667">
                                          <p:cBhvr additive="base">
                                            <p:cTn id="27" dur="3000" fill="hold"/>
                                            <p:tgtEl>
                                              <p:spTgt spid="11"/>
                                            </p:tgtEl>
                                            <p:attrNameLst>
                                              <p:attrName>ppt_x</p:attrName>
                                            </p:attrNameLst>
                                          </p:cBhvr>
                                          <p:tavLst>
                                            <p:tav tm="0">
                                              <p:val>
                                                <p:strVal val="0-#ppt_w/2"/>
                                              </p:val>
                                            </p:tav>
                                            <p:tav tm="100000">
                                              <p:val>
                                                <p:strVal val="#ppt_x"/>
                                              </p:val>
                                            </p:tav>
                                          </p:tavLst>
                                        </p:anim>
                                        <p:anim calcmode="lin" valueType="num" p14:bounceEnd="66667">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0-#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3000" fill="hold"/>
                                            <p:tgtEl>
                                              <p:spTgt spid="6"/>
                                            </p:tgtEl>
                                            <p:attrNameLst>
                                              <p:attrName>ppt_x</p:attrName>
                                            </p:attrNameLst>
                                          </p:cBhvr>
                                          <p:tavLst>
                                            <p:tav tm="0">
                                              <p:val>
                                                <p:strVal val="0-#ppt_w/2"/>
                                              </p:val>
                                            </p:tav>
                                            <p:tav tm="100000">
                                              <p:val>
                                                <p:strVal val="#ppt_x"/>
                                              </p:val>
                                            </p:tav>
                                          </p:tavLst>
                                        </p:anim>
                                        <p:anim calcmode="lin" valueType="num">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0-#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0-#ppt_w/2"/>
                                              </p:val>
                                            </p:tav>
                                            <p:tav tm="100000">
                                              <p:val>
                                                <p:strVal val="#ppt_x"/>
                                              </p:val>
                                            </p:tav>
                                          </p:tavLst>
                                        </p:anim>
                                        <p:anim calcmode="lin" valueType="num">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1DBF8C0E-5F92-A7AD-7F86-CEADF9FBE624}"/>
              </a:ext>
            </a:extLst>
          </p:cNvPr>
          <p:cNvSpPr>
            <a:spLocks noGrp="1"/>
          </p:cNvSpPr>
          <p:nvPr>
            <p:ph type="body" idx="1"/>
          </p:nvPr>
        </p:nvSpPr>
        <p:spPr>
          <a:xfrm>
            <a:off x="3994284" y="1587157"/>
            <a:ext cx="4913495" cy="2602916"/>
          </a:xfrm>
        </p:spPr>
        <p:txBody>
          <a:bodyPr/>
          <a:lstStyle/>
          <a:p>
            <a:pPr marL="0" indent="0" algn="just">
              <a:lnSpc>
                <a:spcPct val="115000"/>
              </a:lnSpc>
              <a:buNone/>
            </a:pPr>
            <a:r>
              <a:rPr lang="en-US" sz="2000" dirty="0">
                <a:solidFill>
                  <a:schemeClr val="tx1"/>
                </a:solidFill>
                <a:latin typeface="+mj-lt"/>
                <a:ea typeface="Cambria" panose="02040503050406030204" pitchFamily="18" charset="0"/>
              </a:rPr>
              <a:t>c)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lỏng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coi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trung</a:t>
            </a:r>
            <a:r>
              <a:rPr lang="en-US" sz="2000" dirty="0">
                <a:solidFill>
                  <a:schemeClr val="tx1"/>
                </a:solidFill>
                <a:latin typeface="+mj-lt"/>
                <a:ea typeface="Cambria" panose="02040503050406030204" pitchFamily="18" charset="0"/>
              </a:rPr>
              <a:t> gian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tương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lỏng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lớn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hơn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tương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không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chuyển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tán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 </a:t>
            </a:r>
          </a:p>
          <a:p>
            <a:pPr marL="0" indent="0" algn="just">
              <a:lnSpc>
                <a:spcPct val="115000"/>
              </a:lnSpc>
              <a:buNone/>
            </a:pPr>
            <a:r>
              <a:rPr lang="en-US" sz="2000" b="1" dirty="0">
                <a:solidFill>
                  <a:schemeClr val="tx1"/>
                </a:solidFill>
                <a:latin typeface="+mj-lt"/>
                <a:ea typeface="Cambria" panose="02040503050406030204" pitchFamily="18" charset="0"/>
                <a:sym typeface="Symbol" panose="05050102010706020507" pitchFamily="18" charset="2"/>
              </a:rPr>
              <a:t></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Vì</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vậy</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vật</a:t>
            </a:r>
            <a:r>
              <a:rPr lang="en-US" sz="2000" b="1" dirty="0">
                <a:solidFill>
                  <a:schemeClr val="tx1"/>
                </a:solidFill>
                <a:latin typeface="+mj-lt"/>
                <a:ea typeface="Cambria" panose="02040503050406030204" pitchFamily="18" charset="0"/>
              </a:rPr>
              <a:t> ở </a:t>
            </a:r>
            <a:r>
              <a:rPr lang="en-US" sz="2000" b="1" dirty="0" err="1">
                <a:solidFill>
                  <a:schemeClr val="tx1"/>
                </a:solidFill>
                <a:latin typeface="+mj-lt"/>
                <a:ea typeface="Cambria" panose="02040503050406030204" pitchFamily="18" charset="0"/>
              </a:rPr>
              <a:t>thể</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lỏng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có</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thể</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tích</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riêng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nhưng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không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có</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hình</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dạng</a:t>
            </a:r>
            <a:r>
              <a:rPr lang="en-US" sz="2000" b="1" dirty="0">
                <a:solidFill>
                  <a:schemeClr val="tx1"/>
                </a:solidFill>
                <a:latin typeface="+mj-lt"/>
                <a:ea typeface="Cambria" panose="02040503050406030204" pitchFamily="18" charset="0"/>
              </a:rPr>
              <a:t> </a:t>
            </a:r>
            <a:r>
              <a:rPr lang="en-US" sz="2000" b="1" dirty="0" err="1">
                <a:solidFill>
                  <a:schemeClr val="tx1"/>
                </a:solidFill>
                <a:latin typeface="+mj-lt"/>
                <a:ea typeface="Cambria" panose="02040503050406030204" pitchFamily="18" charset="0"/>
              </a:rPr>
              <a:t>riêng</a:t>
            </a:r>
            <a:r>
              <a:rPr lang="en-US" sz="2000" b="1" dirty="0">
                <a:solidFill>
                  <a:schemeClr val="tx1"/>
                </a:solidFill>
                <a:latin typeface="+mj-lt"/>
                <a:ea typeface="Cambria" panose="02040503050406030204" pitchFamily="18" charset="0"/>
              </a:rPr>
              <a:t>.</a:t>
            </a:r>
          </a:p>
        </p:txBody>
      </p:sp>
      <p:grpSp>
        <p:nvGrpSpPr>
          <p:cNvPr id="7" name="Group 6">
            <a:extLst>
              <a:ext uri="{FF2B5EF4-FFF2-40B4-BE49-F238E27FC236}">
                <a16:creationId xmlns:a16="http://schemas.microsoft.com/office/drawing/2014/main" id="{951C815B-89D6-E5DF-54AE-BE949D1FD421}"/>
              </a:ext>
            </a:extLst>
          </p:cNvPr>
          <p:cNvGrpSpPr/>
          <p:nvPr/>
        </p:nvGrpSpPr>
        <p:grpSpPr>
          <a:xfrm>
            <a:off x="5401177" y="660638"/>
            <a:ext cx="2665005" cy="697971"/>
            <a:chOff x="5450190" y="962758"/>
            <a:chExt cx="2665005" cy="697971"/>
          </a:xfrm>
        </p:grpSpPr>
        <p:sp>
          <p:nvSpPr>
            <p:cNvPr id="13" name="Rectangle: Rounded Corners 12" descr="n26 fb Tran Phu">
              <a:extLst>
                <a:ext uri="{FF2B5EF4-FFF2-40B4-BE49-F238E27FC236}">
                  <a16:creationId xmlns:a16="http://schemas.microsoft.com/office/drawing/2014/main" id="{80FA7A24-B766-C0D3-C75A-1C29477B43A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descr="n26 fb Tran Phu">
              <a:extLst>
                <a:ext uri="{FF2B5EF4-FFF2-40B4-BE49-F238E27FC236}">
                  <a16:creationId xmlns:a16="http://schemas.microsoft.com/office/drawing/2014/main" id="{556DA7CC-44AC-A6FD-5AC7-6D548703417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Tree>
    <p:extLst>
      <p:ext uri="{BB962C8B-B14F-4D97-AF65-F5344CB8AC3E}">
        <p14:creationId xmlns:p14="http://schemas.microsoft.com/office/powerpoint/2010/main" val="1942481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10" name="Google Shape;751;p42" descr="n26 fb Tran Phu">
            <a:extLst>
              <a:ext uri="{FF2B5EF4-FFF2-40B4-BE49-F238E27FC236}">
                <a16:creationId xmlns:a16="http://schemas.microsoft.com/office/drawing/2014/main" id="{6690F8BE-2421-2E65-8373-CAA71B405A66}"/>
              </a:ext>
            </a:extLst>
          </p:cNvPr>
          <p:cNvSpPr txBox="1">
            <a:spLocks noGrp="1"/>
          </p:cNvSpPr>
          <p:nvPr>
            <p:ph type="body" idx="1"/>
          </p:nvPr>
        </p:nvSpPr>
        <p:spPr>
          <a:xfrm>
            <a:off x="3903258" y="2849840"/>
            <a:ext cx="2767753" cy="167954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000" dirty="0" err="1">
                <a:solidFill>
                  <a:schemeClr val="tx1"/>
                </a:solidFill>
                <a:latin typeface="+mj-lt"/>
                <a:ea typeface="Cambria" panose="02040503050406030204" pitchFamily="18" charset="0"/>
              </a:rPr>
              <a:t>Khoảng</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cách</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giữa</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các</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phân</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tử</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càng</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lớn</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thì</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lực</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liên</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kết</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giữa</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chúng</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càng</a:t>
            </a:r>
            <a:r>
              <a:rPr lang="en-GB" sz="2000" dirty="0">
                <a:solidFill>
                  <a:schemeClr val="tx1"/>
                </a:solidFill>
                <a:latin typeface="+mj-lt"/>
                <a:ea typeface="Cambria" panose="02040503050406030204" pitchFamily="18" charset="0"/>
              </a:rPr>
              <a:t> </a:t>
            </a:r>
            <a:r>
              <a:rPr lang="en-GB" sz="2000" dirty="0" err="1">
                <a:solidFill>
                  <a:schemeClr val="tx1"/>
                </a:solidFill>
                <a:latin typeface="+mj-lt"/>
                <a:ea typeface="Cambria" panose="02040503050406030204" pitchFamily="18" charset="0"/>
              </a:rPr>
              <a:t>yếu</a:t>
            </a:r>
            <a:r>
              <a:rPr lang="en-GB" sz="2000" dirty="0">
                <a:solidFill>
                  <a:schemeClr val="tx1"/>
                </a:solidFill>
                <a:latin typeface="+mj-lt"/>
                <a:ea typeface="Cambria" panose="02040503050406030204" pitchFamily="18" charset="0"/>
              </a:rPr>
              <a:t>.</a:t>
            </a:r>
            <a:endParaRPr sz="2000" dirty="0">
              <a:solidFill>
                <a:schemeClr val="tx1"/>
              </a:solidFill>
              <a:latin typeface="+mj-lt"/>
              <a:ea typeface="Cambria" panose="02040503050406030204" pitchFamily="18" charset="0"/>
            </a:endParaRPr>
          </a:p>
        </p:txBody>
      </p:sp>
      <p:sp>
        <p:nvSpPr>
          <p:cNvPr id="11" name="Google Shape;752;p42" descr="n26 fb Tran Phu">
            <a:extLst>
              <a:ext uri="{FF2B5EF4-FFF2-40B4-BE49-F238E27FC236}">
                <a16:creationId xmlns:a16="http://schemas.microsoft.com/office/drawing/2014/main" id="{F2CEA361-CE7C-0FD4-D457-851D9AF8ED7F}"/>
              </a:ext>
            </a:extLst>
          </p:cNvPr>
          <p:cNvSpPr txBox="1">
            <a:spLocks/>
          </p:cNvSpPr>
          <p:nvPr/>
        </p:nvSpPr>
        <p:spPr>
          <a:xfrm>
            <a:off x="7043709" y="2943473"/>
            <a:ext cx="1825971" cy="1206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Catamaran"/>
              <a:buNone/>
              <a:defRPr sz="1400" b="1"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None/>
              <a:defRPr sz="1400" b="0" i="0" u="none" strike="noStrike" cap="none">
                <a:solidFill>
                  <a:srgbClr val="000000"/>
                </a:solidFill>
                <a:latin typeface="Catamaran"/>
                <a:ea typeface="Catamaran"/>
                <a:cs typeface="Catamaran"/>
                <a:sym typeface="Catamaran"/>
              </a:defRPr>
            </a:lvl9pPr>
          </a:lstStyle>
          <a:p>
            <a:pPr marL="0" indent="0" algn="just"/>
            <a:r>
              <a:rPr lang="en-US" sz="2000" b="0" dirty="0" err="1">
                <a:solidFill>
                  <a:schemeClr val="tx1"/>
                </a:solidFill>
                <a:latin typeface="+mj-lt"/>
                <a:ea typeface="Cambria" panose="02040503050406030204" pitchFamily="18" charset="0"/>
              </a:rPr>
              <a:t>Các</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phân</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tử</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sắp</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xếp</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có</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trật</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tự</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thì</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lực</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liên</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kết</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giữa</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chúng</a:t>
            </a:r>
            <a:r>
              <a:rPr lang="en-US" sz="2000" b="0" dirty="0">
                <a:solidFill>
                  <a:schemeClr val="tx1"/>
                </a:solidFill>
                <a:latin typeface="+mj-lt"/>
                <a:ea typeface="Cambria" panose="02040503050406030204" pitchFamily="18" charset="0"/>
              </a:rPr>
              <a:t> </a:t>
            </a:r>
            <a:r>
              <a:rPr lang="en-US" sz="2000" b="0" dirty="0" err="1">
                <a:solidFill>
                  <a:schemeClr val="tx1"/>
                </a:solidFill>
                <a:latin typeface="+mj-lt"/>
                <a:ea typeface="Cambria" panose="02040503050406030204" pitchFamily="18" charset="0"/>
              </a:rPr>
              <a:t>mạnh</a:t>
            </a:r>
            <a:endParaRPr lang="en-US" sz="2000" b="0" dirty="0">
              <a:solidFill>
                <a:schemeClr val="tx1"/>
              </a:solidFill>
              <a:latin typeface="+mj-lt"/>
              <a:ea typeface="Cambria" panose="02040503050406030204" pitchFamily="18" charset="0"/>
            </a:endParaRPr>
          </a:p>
          <a:p>
            <a:pPr marL="0" indent="0" algn="just"/>
            <a:endParaRPr lang="en-US" sz="2000" b="0" dirty="0">
              <a:solidFill>
                <a:srgbClr val="F28482"/>
              </a:solidFill>
              <a:latin typeface="+mj-lt"/>
              <a:ea typeface="Cambria" panose="02040503050406030204" pitchFamily="18" charset="0"/>
            </a:endParaRPr>
          </a:p>
        </p:txBody>
      </p:sp>
      <p:pic>
        <p:nvPicPr>
          <p:cNvPr id="12" name="Picture 11" descr="n26 fb Tran Phu">
            <a:extLst>
              <a:ext uri="{FF2B5EF4-FFF2-40B4-BE49-F238E27FC236}">
                <a16:creationId xmlns:a16="http://schemas.microsoft.com/office/drawing/2014/main" id="{C0A1190A-0902-75F8-1607-0BB079BE7112}"/>
              </a:ext>
            </a:extLst>
          </p:cNvPr>
          <p:cNvPicPr>
            <a:picLocks noChangeAspect="1"/>
          </p:cNvPicPr>
          <p:nvPr/>
        </p:nvPicPr>
        <p:blipFill>
          <a:blip r:embed="rId3"/>
          <a:stretch>
            <a:fillRect/>
          </a:stretch>
        </p:blipFill>
        <p:spPr>
          <a:xfrm>
            <a:off x="6831444" y="1396093"/>
            <a:ext cx="2038236" cy="1363323"/>
          </a:xfrm>
          <a:prstGeom prst="rect">
            <a:avLst/>
          </a:prstGeom>
        </p:spPr>
      </p:pic>
      <p:pic>
        <p:nvPicPr>
          <p:cNvPr id="15" name="Picture 14" descr="n26 fb Tran Phu">
            <a:extLst>
              <a:ext uri="{FF2B5EF4-FFF2-40B4-BE49-F238E27FC236}">
                <a16:creationId xmlns:a16="http://schemas.microsoft.com/office/drawing/2014/main" id="{60B00FA0-7CC3-5A46-F8EE-E31637044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55244"/>
            <a:ext cx="1404172" cy="1404172"/>
          </a:xfrm>
          <a:prstGeom prst="rect">
            <a:avLst/>
          </a:prstGeom>
        </p:spPr>
      </p:pic>
      <p:sp>
        <p:nvSpPr>
          <p:cNvPr id="16" name="Rectangle: Rounded Corners 15" descr="n26 fb Tran Phu">
            <a:extLst>
              <a:ext uri="{FF2B5EF4-FFF2-40B4-BE49-F238E27FC236}">
                <a16:creationId xmlns:a16="http://schemas.microsoft.com/office/drawing/2014/main" id="{93C23B75-8AA2-5A45-0C52-14DDF5DC1677}"/>
              </a:ext>
            </a:extLst>
          </p:cNvPr>
          <p:cNvSpPr/>
          <p:nvPr/>
        </p:nvSpPr>
        <p:spPr>
          <a:xfrm>
            <a:off x="4818958" y="527499"/>
            <a:ext cx="3704105" cy="546493"/>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750;p42" descr="n26 fb Tran Phu">
            <a:extLst>
              <a:ext uri="{FF2B5EF4-FFF2-40B4-BE49-F238E27FC236}">
                <a16:creationId xmlns:a16="http://schemas.microsoft.com/office/drawing/2014/main" id="{926BE4A8-4F9D-EFBF-1777-0886F8542790}"/>
              </a:ext>
            </a:extLst>
          </p:cNvPr>
          <p:cNvSpPr txBox="1">
            <a:spLocks noGrp="1"/>
          </p:cNvSpPr>
          <p:nvPr>
            <p:ph type="title"/>
          </p:nvPr>
        </p:nvSpPr>
        <p:spPr>
          <a:xfrm>
            <a:off x="4748158" y="543660"/>
            <a:ext cx="3845704" cy="4308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dirty="0" err="1">
                <a:solidFill>
                  <a:schemeClr val="bg1"/>
                </a:solidFill>
                <a:latin typeface="Bahnschrift SemiBold" panose="020B0502040204020203" pitchFamily="34" charset="0"/>
                <a:ea typeface="Cambria" panose="02040503050406030204" pitchFamily="18" charset="0"/>
              </a:rPr>
              <a:t>Đặc</a:t>
            </a:r>
            <a:r>
              <a:rPr lang="en-GB" sz="2200" dirty="0">
                <a:solidFill>
                  <a:schemeClr val="bg1"/>
                </a:solidFill>
                <a:latin typeface="Bahnschrift SemiBold" panose="020B0502040204020203" pitchFamily="34" charset="0"/>
                <a:ea typeface="Cambria" panose="02040503050406030204" pitchFamily="18" charset="0"/>
              </a:rPr>
              <a:t> </a:t>
            </a:r>
            <a:r>
              <a:rPr lang="en-GB" sz="2200" dirty="0" err="1">
                <a:solidFill>
                  <a:schemeClr val="bg1"/>
                </a:solidFill>
                <a:latin typeface="Bahnschrift SemiBold" panose="020B0502040204020203" pitchFamily="34" charset="0"/>
                <a:ea typeface="Cambria" panose="02040503050406030204" pitchFamily="18" charset="0"/>
              </a:rPr>
              <a:t>điểm</a:t>
            </a:r>
            <a:r>
              <a:rPr lang="en-GB" sz="2200" dirty="0">
                <a:solidFill>
                  <a:schemeClr val="bg1"/>
                </a:solidFill>
                <a:latin typeface="Bahnschrift SemiBold" panose="020B0502040204020203" pitchFamily="34" charset="0"/>
                <a:ea typeface="Cambria" panose="02040503050406030204" pitchFamily="18" charset="0"/>
              </a:rPr>
              <a:t> </a:t>
            </a:r>
            <a:r>
              <a:rPr lang="en-GB" sz="2200" dirty="0" err="1">
                <a:solidFill>
                  <a:schemeClr val="bg1"/>
                </a:solidFill>
                <a:latin typeface="Bahnschrift SemiBold" panose="020B0502040204020203" pitchFamily="34" charset="0"/>
                <a:ea typeface="Cambria" panose="02040503050406030204" pitchFamily="18" charset="0"/>
              </a:rPr>
              <a:t>của</a:t>
            </a:r>
            <a:r>
              <a:rPr lang="en-GB" sz="2200" dirty="0">
                <a:solidFill>
                  <a:schemeClr val="bg1"/>
                </a:solidFill>
                <a:latin typeface="Bahnschrift SemiBold" panose="020B0502040204020203" pitchFamily="34" charset="0"/>
                <a:ea typeface="Cambria" panose="02040503050406030204" pitchFamily="18" charset="0"/>
              </a:rPr>
              <a:t> </a:t>
            </a:r>
            <a:r>
              <a:rPr lang="en-GB" sz="2200" dirty="0" err="1">
                <a:solidFill>
                  <a:schemeClr val="bg1"/>
                </a:solidFill>
                <a:latin typeface="Bahnschrift SemiBold" panose="020B0502040204020203" pitchFamily="34" charset="0"/>
                <a:ea typeface="Cambria" panose="02040503050406030204" pitchFamily="18" charset="0"/>
              </a:rPr>
              <a:t>phân</a:t>
            </a:r>
            <a:r>
              <a:rPr lang="en-GB" sz="2200" dirty="0">
                <a:solidFill>
                  <a:schemeClr val="bg1"/>
                </a:solidFill>
                <a:latin typeface="Bahnschrift SemiBold" panose="020B0502040204020203" pitchFamily="34" charset="0"/>
                <a:ea typeface="Cambria" panose="02040503050406030204" pitchFamily="18" charset="0"/>
              </a:rPr>
              <a:t> </a:t>
            </a:r>
            <a:r>
              <a:rPr lang="en-GB" sz="2200" dirty="0" err="1">
                <a:solidFill>
                  <a:schemeClr val="bg1"/>
                </a:solidFill>
                <a:latin typeface="Bahnschrift SemiBold" panose="020B0502040204020203" pitchFamily="34" charset="0"/>
                <a:ea typeface="Cambria" panose="02040503050406030204" pitchFamily="18" charset="0"/>
              </a:rPr>
              <a:t>tử</a:t>
            </a:r>
            <a:r>
              <a:rPr lang="en-GB" sz="2200" dirty="0">
                <a:solidFill>
                  <a:schemeClr val="bg1"/>
                </a:solidFill>
                <a:latin typeface="Bahnschrift SemiBold" panose="020B0502040204020203" pitchFamily="34" charset="0"/>
                <a:ea typeface="Cambria" panose="02040503050406030204" pitchFamily="18" charset="0"/>
              </a:rPr>
              <a:t>:</a:t>
            </a:r>
            <a:endParaRPr sz="2200" dirty="0">
              <a:solidFill>
                <a:schemeClr val="bg1"/>
              </a:solidFill>
              <a:latin typeface="Bahnschrift SemiBold" panose="020B0502040204020203" pitchFamily="34" charset="0"/>
              <a:ea typeface="Cambria" panose="02040503050406030204" pitchFamily="18" charset="0"/>
            </a:endParaRPr>
          </a:p>
        </p:txBody>
      </p:sp>
    </p:spTree>
    <p:extLst>
      <p:ext uri="{BB962C8B-B14F-4D97-AF65-F5344CB8AC3E}">
        <p14:creationId xmlns:p14="http://schemas.microsoft.com/office/powerpoint/2010/main" val="3246785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lỏng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khí</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pic>
        <p:nvPicPr>
          <p:cNvPr id="5" name="videoplayback (online-video-cutter.com)" descr="n26 fb Tran Phu">
            <a:hlinkClick r:id="" action="ppaction://media"/>
            <a:extLst>
              <a:ext uri="{FF2B5EF4-FFF2-40B4-BE49-F238E27FC236}">
                <a16:creationId xmlns:a16="http://schemas.microsoft.com/office/drawing/2014/main" id="{8C3FDAE2-156A-8EE2-528C-A01FE32B4C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29469" y="1714500"/>
            <a:ext cx="4977371" cy="2804160"/>
          </a:xfrm>
          <a:prstGeom prst="rect">
            <a:avLst/>
          </a:prstGeom>
        </p:spPr>
      </p:pic>
    </p:spTree>
    <p:extLst>
      <p:ext uri="{BB962C8B-B14F-4D97-AF65-F5344CB8AC3E}">
        <p14:creationId xmlns:p14="http://schemas.microsoft.com/office/powerpoint/2010/main" val="3932218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III.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2" name="Google Shape;476;p33" descr="n26 fb Tran Phu">
            <a:extLst>
              <a:ext uri="{FF2B5EF4-FFF2-40B4-BE49-F238E27FC236}">
                <a16:creationId xmlns:a16="http://schemas.microsoft.com/office/drawing/2014/main" id="{EB4EDBF6-E6DC-B3F5-A1C2-715C5F9ADED8}"/>
              </a:ext>
            </a:extLst>
          </p:cNvPr>
          <p:cNvSpPr txBox="1">
            <a:spLocks noGrp="1"/>
          </p:cNvSpPr>
          <p:nvPr>
            <p:ph type="title"/>
          </p:nvPr>
        </p:nvSpPr>
        <p:spPr>
          <a:xfrm>
            <a:off x="2220408" y="962758"/>
            <a:ext cx="7906858" cy="1345721"/>
          </a:xfrm>
          <a:prstGeom prst="rect">
            <a:avLst/>
          </a:prstGeom>
        </p:spPr>
        <p:txBody>
          <a:bodyPr spcFirstLastPara="1" wrap="square" lIns="91425" tIns="91425" rIns="91425" bIns="91425" anchor="ctr" anchorCtr="0">
            <a:noAutofit/>
          </a:bodyPr>
          <a:lstStyle/>
          <a:p>
            <a:r>
              <a:rPr lang="en-US" dirty="0">
                <a:solidFill>
                  <a:srgbClr val="84A59D"/>
                </a:solidFill>
                <a:latin typeface="Bahnschrift SemiBold" panose="020B0502040204020203" pitchFamily="34" charset="0"/>
              </a:rPr>
              <a:t>III. SỰ CHUYỂN THỂ</a:t>
            </a:r>
          </a:p>
        </p:txBody>
      </p:sp>
      <p:pic>
        <p:nvPicPr>
          <p:cNvPr id="3" name="Picture 2" descr="n26 fb Tran Phu">
            <a:extLst>
              <a:ext uri="{FF2B5EF4-FFF2-40B4-BE49-F238E27FC236}">
                <a16:creationId xmlns:a16="http://schemas.microsoft.com/office/drawing/2014/main" id="{5E212128-BD7A-F188-13B6-F4C1799C33E5}"/>
              </a:ext>
            </a:extLst>
          </p:cNvPr>
          <p:cNvPicPr/>
          <p:nvPr/>
        </p:nvPicPr>
        <p:blipFill>
          <a:blip r:embed="rId3"/>
          <a:stretch>
            <a:fillRect/>
          </a:stretch>
        </p:blipFill>
        <p:spPr>
          <a:xfrm>
            <a:off x="5107800" y="2308479"/>
            <a:ext cx="2420760" cy="2207207"/>
          </a:xfrm>
          <a:prstGeom prst="rect">
            <a:avLst/>
          </a:prstGeom>
        </p:spPr>
      </p:pic>
    </p:spTree>
    <p:extLst>
      <p:ext uri="{BB962C8B-B14F-4D97-AF65-F5344CB8AC3E}">
        <p14:creationId xmlns:p14="http://schemas.microsoft.com/office/powerpoint/2010/main" val="2406681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6" name="Rectangle: Rounded Corners 5" descr="n26 fb Tran Phu">
            <a:extLst>
              <a:ext uri="{FF2B5EF4-FFF2-40B4-BE49-F238E27FC236}">
                <a16:creationId xmlns:a16="http://schemas.microsoft.com/office/drawing/2014/main" id="{FCD03A1C-FFA4-9594-5371-5C9F37FEAEE5}"/>
              </a:ext>
            </a:extLst>
          </p:cNvPr>
          <p:cNvSpPr/>
          <p:nvPr/>
        </p:nvSpPr>
        <p:spPr>
          <a:xfrm>
            <a:off x="4799869" y="568556"/>
            <a:ext cx="2244157" cy="559248"/>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76;p36" descr="n26 fb Tran Phu">
            <a:extLst>
              <a:ext uri="{FF2B5EF4-FFF2-40B4-BE49-F238E27FC236}">
                <a16:creationId xmlns:a16="http://schemas.microsoft.com/office/drawing/2014/main" id="{0AEFEA73-EA3B-2150-03BB-4DE827CF2465}"/>
              </a:ext>
            </a:extLst>
          </p:cNvPr>
          <p:cNvSpPr txBox="1">
            <a:spLocks noGrp="1"/>
          </p:cNvSpPr>
          <p:nvPr>
            <p:ph type="title"/>
          </p:nvPr>
        </p:nvSpPr>
        <p:spPr>
          <a:xfrm>
            <a:off x="4732019" y="568556"/>
            <a:ext cx="2424181" cy="5592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bg1"/>
                </a:solidFill>
                <a:latin typeface="+mj-lt"/>
              </a:rPr>
              <a:t>1. </a:t>
            </a:r>
            <a:r>
              <a:rPr lang="en-GB" sz="2000" dirty="0" err="1">
                <a:solidFill>
                  <a:schemeClr val="bg1"/>
                </a:solidFill>
                <a:latin typeface="+mj-lt"/>
              </a:rPr>
              <a:t>Sự</a:t>
            </a:r>
            <a:r>
              <a:rPr lang="en-GB" sz="2000" dirty="0">
                <a:solidFill>
                  <a:schemeClr val="bg1"/>
                </a:solidFill>
                <a:latin typeface="+mj-lt"/>
              </a:rPr>
              <a:t> </a:t>
            </a:r>
            <a:r>
              <a:rPr lang="en-GB" sz="2000" dirty="0" err="1">
                <a:solidFill>
                  <a:schemeClr val="bg1"/>
                </a:solidFill>
                <a:latin typeface="+mj-lt"/>
              </a:rPr>
              <a:t>chuyển</a:t>
            </a:r>
            <a:r>
              <a:rPr lang="en-GB" sz="2000" dirty="0">
                <a:solidFill>
                  <a:schemeClr val="bg1"/>
                </a:solidFill>
                <a:latin typeface="+mj-lt"/>
              </a:rPr>
              <a:t> </a:t>
            </a:r>
            <a:r>
              <a:rPr lang="en-GB" sz="2000" dirty="0" err="1">
                <a:solidFill>
                  <a:schemeClr val="bg1"/>
                </a:solidFill>
                <a:latin typeface="+mj-lt"/>
              </a:rPr>
              <a:t>thể</a:t>
            </a:r>
            <a:endParaRPr sz="2000" dirty="0">
              <a:solidFill>
                <a:schemeClr val="bg1"/>
              </a:solidFill>
              <a:latin typeface="+mj-lt"/>
            </a:endParaRPr>
          </a:p>
        </p:txBody>
      </p:sp>
      <p:sp>
        <p:nvSpPr>
          <p:cNvPr id="8" name="Google Shape;578;p36" descr="n26 fb Tran Phu">
            <a:extLst>
              <a:ext uri="{FF2B5EF4-FFF2-40B4-BE49-F238E27FC236}">
                <a16:creationId xmlns:a16="http://schemas.microsoft.com/office/drawing/2014/main" id="{9937C4C2-D925-DD6E-4507-1D7C78113CA2}"/>
              </a:ext>
            </a:extLst>
          </p:cNvPr>
          <p:cNvSpPr txBox="1">
            <a:spLocks/>
          </p:cNvSpPr>
          <p:nvPr/>
        </p:nvSpPr>
        <p:spPr>
          <a:xfrm>
            <a:off x="3742825" y="1275922"/>
            <a:ext cx="5401175" cy="38663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0" indent="0" algn="just">
              <a:buFont typeface="Catamaran"/>
              <a:buNone/>
            </a:pPr>
            <a:r>
              <a:rPr lang="vi-VN" sz="2000" dirty="0">
                <a:solidFill>
                  <a:schemeClr val="tx1"/>
                </a:solidFill>
                <a:latin typeface="+mj-lt"/>
                <a:ea typeface="Cambria" panose="02040503050406030204" pitchFamily="18" charset="0"/>
              </a:rPr>
              <a:t>- Các chất có thể chuyển từ thể này sang thể khác. </a:t>
            </a:r>
          </a:p>
          <a:p>
            <a:pPr marL="0" indent="0" algn="just">
              <a:buFont typeface="Catamaran"/>
              <a:buNone/>
            </a:pPr>
            <a:r>
              <a:rPr lang="vi-VN" sz="2000" dirty="0">
                <a:solidFill>
                  <a:schemeClr val="tx1"/>
                </a:solidFill>
                <a:latin typeface="+mj-lt"/>
                <a:ea typeface="Cambria" panose="02040503050406030204" pitchFamily="18" charset="0"/>
              </a:rPr>
              <a:t>- Đa số các chất ở thể rắn khi nóng lên có thể chuyển sang thể lỏng, rồi từ thể lỏng sang thể khí.</a:t>
            </a:r>
          </a:p>
          <a:p>
            <a:pPr marL="0" indent="0" algn="just">
              <a:buFont typeface="Catamaran"/>
              <a:buNone/>
            </a:pPr>
            <a:r>
              <a:rPr lang="vi-VN" sz="2000" dirty="0">
                <a:solidFill>
                  <a:schemeClr val="tx1"/>
                </a:solidFill>
                <a:latin typeface="+mj-lt"/>
                <a:ea typeface="Cambria" panose="02040503050406030204" pitchFamily="18" charset="0"/>
              </a:rPr>
              <a:t>- Ngược lại, đa số chất khí khi lạnh đi có thể chuyển sang thể lỏng, rồi từ thể lỏng sang thể rắn</a:t>
            </a:r>
          </a:p>
          <a:p>
            <a:pPr marL="0" indent="0" algn="just">
              <a:buFont typeface="Catamaran"/>
              <a:buNone/>
            </a:pPr>
            <a:r>
              <a:rPr lang="vi-VN" sz="2000" dirty="0">
                <a:solidFill>
                  <a:schemeClr val="tx1"/>
                </a:solidFill>
                <a:latin typeface="+mj-lt"/>
                <a:ea typeface="Cambria" panose="02040503050406030204" pitchFamily="18" charset="0"/>
              </a:rPr>
              <a:t>- Một số chất có thể chuyển trực tiếp từ thể rắn sang thể khí và ngược lại.</a:t>
            </a:r>
          </a:p>
        </p:txBody>
      </p:sp>
    </p:spTree>
    <p:extLst>
      <p:ext uri="{BB962C8B-B14F-4D97-AF65-F5344CB8AC3E}">
        <p14:creationId xmlns:p14="http://schemas.microsoft.com/office/powerpoint/2010/main" val="415550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4" name="Google Shape;573;p36" descr="n26 fb Tran Phu">
            <a:extLst>
              <a:ext uri="{FF2B5EF4-FFF2-40B4-BE49-F238E27FC236}">
                <a16:creationId xmlns:a16="http://schemas.microsoft.com/office/drawing/2014/main" id="{2D61C0B4-72BE-0A16-1F60-491F412161EA}"/>
              </a:ext>
            </a:extLst>
          </p:cNvPr>
          <p:cNvSpPr/>
          <p:nvPr/>
        </p:nvSpPr>
        <p:spPr>
          <a:xfrm>
            <a:off x="4310430" y="620371"/>
            <a:ext cx="3924300" cy="1122938"/>
          </a:xfrm>
          <a:custGeom>
            <a:avLst/>
            <a:gdLst/>
            <a:ahLst/>
            <a:cxnLst/>
            <a:rect l="l" t="t" r="r" b="b"/>
            <a:pathLst>
              <a:path w="82894" h="58064" extrusionOk="0">
                <a:moveTo>
                  <a:pt x="42354" y="0"/>
                </a:moveTo>
                <a:cubicBezTo>
                  <a:pt x="19854" y="0"/>
                  <a:pt x="1" y="8431"/>
                  <a:pt x="1" y="28946"/>
                </a:cubicBezTo>
                <a:cubicBezTo>
                  <a:pt x="1" y="45000"/>
                  <a:pt x="7280" y="58063"/>
                  <a:pt x="40699" y="58063"/>
                </a:cubicBezTo>
                <a:cubicBezTo>
                  <a:pt x="63199" y="58063"/>
                  <a:pt x="82893" y="54265"/>
                  <a:pt x="81398" y="28946"/>
                </a:cubicBezTo>
                <a:cubicBezTo>
                  <a:pt x="80577" y="13063"/>
                  <a:pt x="69486" y="0"/>
                  <a:pt x="42354" y="0"/>
                </a:cubicBezTo>
                <a:close/>
              </a:path>
            </a:pathLst>
          </a:custGeom>
          <a:solidFill>
            <a:srgbClr val="F2848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576;p36" descr="n26 fb Tran Phu">
            <a:extLst>
              <a:ext uri="{FF2B5EF4-FFF2-40B4-BE49-F238E27FC236}">
                <a16:creationId xmlns:a16="http://schemas.microsoft.com/office/drawing/2014/main" id="{1B624C78-A818-F7F4-9577-8D663B114BAE}"/>
              </a:ext>
            </a:extLst>
          </p:cNvPr>
          <p:cNvSpPr txBox="1">
            <a:spLocks noGrp="1"/>
          </p:cNvSpPr>
          <p:nvPr>
            <p:ph type="title"/>
          </p:nvPr>
        </p:nvSpPr>
        <p:spPr>
          <a:xfrm>
            <a:off x="4492377" y="929262"/>
            <a:ext cx="3560405" cy="6338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bg1"/>
                </a:solidFill>
                <a:latin typeface="+mj-lt"/>
              </a:rPr>
              <a:t>2. </a:t>
            </a:r>
            <a:r>
              <a:rPr lang="en-GB" sz="2000" dirty="0" err="1">
                <a:solidFill>
                  <a:schemeClr val="bg1"/>
                </a:solidFill>
                <a:latin typeface="+mj-lt"/>
              </a:rPr>
              <a:t>Dùng</a:t>
            </a:r>
            <a:r>
              <a:rPr lang="en-GB" sz="2000" dirty="0">
                <a:solidFill>
                  <a:schemeClr val="bg1"/>
                </a:solidFill>
                <a:latin typeface="+mj-lt"/>
              </a:rPr>
              <a:t> </a:t>
            </a:r>
            <a:r>
              <a:rPr lang="en-GB" sz="2000" dirty="0" err="1">
                <a:solidFill>
                  <a:schemeClr val="bg1"/>
                </a:solidFill>
                <a:latin typeface="+mj-lt"/>
              </a:rPr>
              <a:t>mô</a:t>
            </a:r>
            <a:r>
              <a:rPr lang="en-GB" sz="2000" dirty="0">
                <a:solidFill>
                  <a:schemeClr val="bg1"/>
                </a:solidFill>
                <a:latin typeface="+mj-lt"/>
              </a:rPr>
              <a:t> </a:t>
            </a:r>
            <a:r>
              <a:rPr lang="en-GB" sz="2000" dirty="0" err="1">
                <a:solidFill>
                  <a:schemeClr val="bg1"/>
                </a:solidFill>
                <a:latin typeface="+mj-lt"/>
              </a:rPr>
              <a:t>hình</a:t>
            </a:r>
            <a:r>
              <a:rPr lang="en-GB" sz="2000" dirty="0">
                <a:solidFill>
                  <a:schemeClr val="bg1"/>
                </a:solidFill>
                <a:latin typeface="+mj-lt"/>
              </a:rPr>
              <a:t> </a:t>
            </a:r>
            <a:r>
              <a:rPr lang="en-GB" sz="2000" dirty="0" err="1">
                <a:solidFill>
                  <a:schemeClr val="bg1"/>
                </a:solidFill>
                <a:latin typeface="+mj-lt"/>
              </a:rPr>
              <a:t>động</a:t>
            </a:r>
            <a:r>
              <a:rPr lang="en-GB" sz="2000" dirty="0">
                <a:solidFill>
                  <a:schemeClr val="bg1"/>
                </a:solidFill>
                <a:latin typeface="+mj-lt"/>
              </a:rPr>
              <a:t> </a:t>
            </a:r>
            <a:r>
              <a:rPr lang="en-GB" sz="2000" dirty="0" err="1">
                <a:solidFill>
                  <a:schemeClr val="bg1"/>
                </a:solidFill>
                <a:latin typeface="+mj-lt"/>
              </a:rPr>
              <a:t>học</a:t>
            </a:r>
            <a:r>
              <a:rPr lang="en-GB" sz="2000" dirty="0">
                <a:solidFill>
                  <a:schemeClr val="bg1"/>
                </a:solidFill>
                <a:latin typeface="+mj-lt"/>
              </a:rPr>
              <a:t> </a:t>
            </a:r>
            <a:r>
              <a:rPr lang="en-GB" sz="2000" dirty="0" err="1">
                <a:solidFill>
                  <a:schemeClr val="bg1"/>
                </a:solidFill>
                <a:latin typeface="+mj-lt"/>
              </a:rPr>
              <a:t>phân</a:t>
            </a:r>
            <a:r>
              <a:rPr lang="en-GB" sz="2000" dirty="0">
                <a:solidFill>
                  <a:schemeClr val="bg1"/>
                </a:solidFill>
                <a:latin typeface="+mj-lt"/>
              </a:rPr>
              <a:t> </a:t>
            </a:r>
            <a:r>
              <a:rPr lang="en-GB" sz="2000" dirty="0" err="1">
                <a:solidFill>
                  <a:schemeClr val="bg1"/>
                </a:solidFill>
                <a:latin typeface="+mj-lt"/>
              </a:rPr>
              <a:t>tử</a:t>
            </a:r>
            <a:r>
              <a:rPr lang="en-GB" sz="2000" dirty="0">
                <a:solidFill>
                  <a:schemeClr val="bg1"/>
                </a:solidFill>
                <a:latin typeface="+mj-lt"/>
              </a:rPr>
              <a:t> </a:t>
            </a:r>
            <a:r>
              <a:rPr lang="en-GB" sz="2000" dirty="0" err="1">
                <a:solidFill>
                  <a:schemeClr val="bg1"/>
                </a:solidFill>
                <a:latin typeface="+mj-lt"/>
              </a:rPr>
              <a:t>giải</a:t>
            </a:r>
            <a:r>
              <a:rPr lang="en-GB" sz="2000" dirty="0">
                <a:solidFill>
                  <a:schemeClr val="bg1"/>
                </a:solidFill>
                <a:latin typeface="+mj-lt"/>
              </a:rPr>
              <a:t> </a:t>
            </a:r>
            <a:r>
              <a:rPr lang="en-GB" sz="2000" dirty="0" err="1">
                <a:solidFill>
                  <a:schemeClr val="bg1"/>
                </a:solidFill>
                <a:latin typeface="+mj-lt"/>
              </a:rPr>
              <a:t>thích</a:t>
            </a:r>
            <a:r>
              <a:rPr lang="en-GB" sz="2000" dirty="0">
                <a:solidFill>
                  <a:schemeClr val="bg1"/>
                </a:solidFill>
                <a:latin typeface="+mj-lt"/>
              </a:rPr>
              <a:t> </a:t>
            </a:r>
            <a:r>
              <a:rPr lang="en-GB" sz="2000" dirty="0" err="1">
                <a:solidFill>
                  <a:schemeClr val="bg1"/>
                </a:solidFill>
                <a:latin typeface="+mj-lt"/>
              </a:rPr>
              <a:t>sự</a:t>
            </a:r>
            <a:r>
              <a:rPr lang="en-GB" sz="2000" dirty="0">
                <a:solidFill>
                  <a:schemeClr val="bg1"/>
                </a:solidFill>
                <a:latin typeface="+mj-lt"/>
              </a:rPr>
              <a:t> </a:t>
            </a:r>
            <a:r>
              <a:rPr lang="en-GB" sz="2000" dirty="0" err="1">
                <a:solidFill>
                  <a:schemeClr val="bg1"/>
                </a:solidFill>
                <a:latin typeface="+mj-lt"/>
              </a:rPr>
              <a:t>chuyển</a:t>
            </a:r>
            <a:r>
              <a:rPr lang="en-GB" sz="2000" dirty="0">
                <a:solidFill>
                  <a:schemeClr val="bg1"/>
                </a:solidFill>
                <a:latin typeface="+mj-lt"/>
              </a:rPr>
              <a:t> </a:t>
            </a:r>
            <a:r>
              <a:rPr lang="en-GB" sz="2000" dirty="0" err="1">
                <a:solidFill>
                  <a:schemeClr val="bg1"/>
                </a:solidFill>
                <a:latin typeface="+mj-lt"/>
              </a:rPr>
              <a:t>thể</a:t>
            </a:r>
            <a:endParaRPr sz="2000" dirty="0">
              <a:solidFill>
                <a:schemeClr val="bg1"/>
              </a:solidFill>
              <a:latin typeface="+mj-lt"/>
            </a:endParaRPr>
          </a:p>
        </p:txBody>
      </p:sp>
      <p:grpSp>
        <p:nvGrpSpPr>
          <p:cNvPr id="10" name="Group 9" descr="n26 fb Tran Phu">
            <a:extLst>
              <a:ext uri="{FF2B5EF4-FFF2-40B4-BE49-F238E27FC236}">
                <a16:creationId xmlns:a16="http://schemas.microsoft.com/office/drawing/2014/main" id="{F094FAAB-4F10-0170-23DC-D88CE3C23FAD}"/>
              </a:ext>
            </a:extLst>
          </p:cNvPr>
          <p:cNvGrpSpPr/>
          <p:nvPr/>
        </p:nvGrpSpPr>
        <p:grpSpPr>
          <a:xfrm>
            <a:off x="7327247" y="3601392"/>
            <a:ext cx="1704748" cy="1461155"/>
            <a:chOff x="5378445" y="2593397"/>
            <a:chExt cx="3356708" cy="2233039"/>
          </a:xfrm>
        </p:grpSpPr>
        <p:pic>
          <p:nvPicPr>
            <p:cNvPr id="11" name="Picture 10">
              <a:extLst>
                <a:ext uri="{FF2B5EF4-FFF2-40B4-BE49-F238E27FC236}">
                  <a16:creationId xmlns:a16="http://schemas.microsoft.com/office/drawing/2014/main" id="{B5E911C2-E499-E6D0-2400-C7635DAE6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45" y="2593397"/>
              <a:ext cx="3356708" cy="1892198"/>
            </a:xfrm>
            <a:prstGeom prst="rect">
              <a:avLst/>
            </a:prstGeom>
          </p:spPr>
        </p:pic>
        <p:sp>
          <p:nvSpPr>
            <p:cNvPr id="12" name="TextBox 11">
              <a:extLst>
                <a:ext uri="{FF2B5EF4-FFF2-40B4-BE49-F238E27FC236}">
                  <a16:creationId xmlns:a16="http://schemas.microsoft.com/office/drawing/2014/main" id="{B29BE8B5-32B2-C0A2-49AF-54E84481139C}"/>
                </a:ext>
              </a:extLst>
            </p:cNvPr>
            <p:cNvSpPr txBox="1"/>
            <p:nvPr/>
          </p:nvSpPr>
          <p:spPr>
            <a:xfrm>
              <a:off x="6115285" y="4426326"/>
              <a:ext cx="2105162" cy="400110"/>
            </a:xfrm>
            <a:prstGeom prst="rect">
              <a:avLst/>
            </a:prstGeom>
            <a:noFill/>
          </p:spPr>
          <p:txBody>
            <a:bodyPr wrap="square" rtlCol="0">
              <a:spAutoFit/>
            </a:bodyPr>
            <a:lstStyle/>
            <a:p>
              <a:r>
                <a:rPr lang="en-US" sz="2000" b="1" dirty="0" err="1">
                  <a:solidFill>
                    <a:schemeClr val="tx1"/>
                  </a:solidFill>
                  <a:latin typeface="+mj-lt"/>
                  <a:cs typeface="Catamaran" panose="020B0604020202020204" charset="0"/>
                </a:rPr>
                <a:t>Sự</a:t>
              </a:r>
              <a:r>
                <a:rPr lang="en-US" sz="2000" b="1" dirty="0">
                  <a:solidFill>
                    <a:schemeClr val="tx1"/>
                  </a:solidFill>
                  <a:latin typeface="+mj-lt"/>
                  <a:cs typeface="Catamaran" panose="020B0604020202020204" charset="0"/>
                </a:rPr>
                <a:t> </a:t>
              </a:r>
              <a:r>
                <a:rPr lang="en-US" sz="2000" b="1" dirty="0" err="1">
                  <a:solidFill>
                    <a:schemeClr val="tx1"/>
                  </a:solidFill>
                  <a:latin typeface="+mj-lt"/>
                  <a:cs typeface="Catamaran" panose="020B0604020202020204" charset="0"/>
                </a:rPr>
                <a:t>sôi</a:t>
              </a:r>
              <a:r>
                <a:rPr lang="en-US" sz="2000" b="1" dirty="0">
                  <a:solidFill>
                    <a:schemeClr val="tx1"/>
                  </a:solidFill>
                  <a:latin typeface="+mj-lt"/>
                  <a:cs typeface="Catamaran" panose="020B0604020202020204" charset="0"/>
                </a:rPr>
                <a:t> </a:t>
              </a:r>
            </a:p>
          </p:txBody>
        </p:sp>
      </p:grpSp>
      <p:grpSp>
        <p:nvGrpSpPr>
          <p:cNvPr id="13" name="Group 12" descr="n26 fb Tran Phu">
            <a:extLst>
              <a:ext uri="{FF2B5EF4-FFF2-40B4-BE49-F238E27FC236}">
                <a16:creationId xmlns:a16="http://schemas.microsoft.com/office/drawing/2014/main" id="{EBF489E8-9451-53B9-67BD-377CEB58D0DF}"/>
              </a:ext>
            </a:extLst>
          </p:cNvPr>
          <p:cNvGrpSpPr/>
          <p:nvPr/>
        </p:nvGrpSpPr>
        <p:grpSpPr>
          <a:xfrm>
            <a:off x="7300725" y="2016905"/>
            <a:ext cx="1804554" cy="1471854"/>
            <a:chOff x="5536596" y="318725"/>
            <a:chExt cx="3553227" cy="2524940"/>
          </a:xfrm>
        </p:grpSpPr>
        <p:pic>
          <p:nvPicPr>
            <p:cNvPr id="14" name="Picture 13">
              <a:extLst>
                <a:ext uri="{FF2B5EF4-FFF2-40B4-BE49-F238E27FC236}">
                  <a16:creationId xmlns:a16="http://schemas.microsoft.com/office/drawing/2014/main" id="{F39AA674-3302-A066-CE66-F3206E2D9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96" y="318725"/>
              <a:ext cx="3356708" cy="1779460"/>
            </a:xfrm>
            <a:prstGeom prst="rect">
              <a:avLst/>
            </a:prstGeom>
          </p:spPr>
        </p:pic>
        <p:sp>
          <p:nvSpPr>
            <p:cNvPr id="15" name="TextBox 14">
              <a:extLst>
                <a:ext uri="{FF2B5EF4-FFF2-40B4-BE49-F238E27FC236}">
                  <a16:creationId xmlns:a16="http://schemas.microsoft.com/office/drawing/2014/main" id="{1D763648-908E-7D23-C459-DD58D4F4E20A}"/>
                </a:ext>
              </a:extLst>
            </p:cNvPr>
            <p:cNvSpPr txBox="1"/>
            <p:nvPr/>
          </p:nvSpPr>
          <p:spPr>
            <a:xfrm>
              <a:off x="5733115" y="2157283"/>
              <a:ext cx="3356708" cy="686382"/>
            </a:xfrm>
            <a:prstGeom prst="rect">
              <a:avLst/>
            </a:prstGeom>
            <a:noFill/>
          </p:spPr>
          <p:txBody>
            <a:bodyPr wrap="square" rtlCol="0">
              <a:spAutoFit/>
            </a:bodyPr>
            <a:lstStyle/>
            <a:p>
              <a:r>
                <a:rPr lang="en-US" sz="2000" b="1" dirty="0" err="1">
                  <a:solidFill>
                    <a:schemeClr val="tx1"/>
                  </a:solidFill>
                  <a:latin typeface="+mj-lt"/>
                  <a:cs typeface="Catamaran" panose="020B0604020202020204" charset="0"/>
                </a:rPr>
                <a:t>Sự</a:t>
              </a:r>
              <a:r>
                <a:rPr lang="en-US" sz="2000" b="1" dirty="0">
                  <a:solidFill>
                    <a:schemeClr val="tx1"/>
                  </a:solidFill>
                  <a:latin typeface="+mj-lt"/>
                  <a:cs typeface="Catamaran" panose="020B0604020202020204" charset="0"/>
                </a:rPr>
                <a:t> bay </a:t>
              </a:r>
              <a:r>
                <a:rPr lang="en-US" sz="2000" b="1" dirty="0" err="1">
                  <a:solidFill>
                    <a:schemeClr val="tx1"/>
                  </a:solidFill>
                  <a:latin typeface="+mj-lt"/>
                  <a:cs typeface="Catamaran" panose="020B0604020202020204" charset="0"/>
                </a:rPr>
                <a:t>hơi</a:t>
              </a:r>
              <a:endParaRPr lang="en-US" sz="2000" b="1" dirty="0">
                <a:solidFill>
                  <a:schemeClr val="tx1"/>
                </a:solidFill>
                <a:latin typeface="+mj-lt"/>
                <a:cs typeface="Catamaran" panose="020B0604020202020204" charset="0"/>
              </a:endParaRPr>
            </a:p>
          </p:txBody>
        </p:sp>
      </p:grpSp>
      <p:grpSp>
        <p:nvGrpSpPr>
          <p:cNvPr id="16" name="Group 15" descr="n26 fb Tran Phu">
            <a:extLst>
              <a:ext uri="{FF2B5EF4-FFF2-40B4-BE49-F238E27FC236}">
                <a16:creationId xmlns:a16="http://schemas.microsoft.com/office/drawing/2014/main" id="{A71B73B3-7582-2315-9622-DC17317DE635}"/>
              </a:ext>
            </a:extLst>
          </p:cNvPr>
          <p:cNvGrpSpPr/>
          <p:nvPr/>
        </p:nvGrpSpPr>
        <p:grpSpPr>
          <a:xfrm>
            <a:off x="4183203" y="2464312"/>
            <a:ext cx="2809388" cy="1965717"/>
            <a:chOff x="59272" y="2001275"/>
            <a:chExt cx="4861124" cy="2963323"/>
          </a:xfrm>
        </p:grpSpPr>
        <p:sp>
          <p:nvSpPr>
            <p:cNvPr id="17" name="TextBox 16">
              <a:extLst>
                <a:ext uri="{FF2B5EF4-FFF2-40B4-BE49-F238E27FC236}">
                  <a16:creationId xmlns:a16="http://schemas.microsoft.com/office/drawing/2014/main" id="{31FD3995-1247-591D-9245-31329FAC5FD1}"/>
                </a:ext>
              </a:extLst>
            </p:cNvPr>
            <p:cNvSpPr txBox="1"/>
            <p:nvPr/>
          </p:nvSpPr>
          <p:spPr>
            <a:xfrm>
              <a:off x="59272" y="3948935"/>
              <a:ext cx="4861124" cy="1015663"/>
            </a:xfrm>
            <a:prstGeom prst="rect">
              <a:avLst/>
            </a:prstGeom>
            <a:noFill/>
          </p:spPr>
          <p:txBody>
            <a:bodyPr wrap="square" rtlCol="0">
              <a:spAutoFit/>
            </a:bodyPr>
            <a:lstStyle/>
            <a:p>
              <a:pPr algn="ctr"/>
              <a:r>
                <a:rPr lang="en-US" sz="2000" b="1" dirty="0" err="1">
                  <a:solidFill>
                    <a:schemeClr val="tx1"/>
                  </a:solidFill>
                  <a:latin typeface="+mj-lt"/>
                  <a:ea typeface="Cambria" panose="02040503050406030204" pitchFamily="18" charset="0"/>
                  <a:cs typeface="Catamaran" panose="020B0604020202020204" charset="0"/>
                </a:rPr>
                <a:t>Hình</a:t>
              </a:r>
              <a:r>
                <a:rPr lang="en-US" sz="2000" b="1" dirty="0">
                  <a:solidFill>
                    <a:schemeClr val="tx1"/>
                  </a:solidFill>
                  <a:latin typeface="+mj-lt"/>
                  <a:ea typeface="Cambria" panose="02040503050406030204" pitchFamily="18" charset="0"/>
                  <a:cs typeface="Catamaran" panose="020B0604020202020204" charset="0"/>
                </a:rPr>
                <a:t> 1.5: </a:t>
              </a:r>
              <a:r>
                <a:rPr lang="en-US" sz="2000" b="1" dirty="0" err="1">
                  <a:solidFill>
                    <a:schemeClr val="tx1"/>
                  </a:solidFill>
                  <a:latin typeface="+mj-lt"/>
                  <a:ea typeface="Cambria" panose="02040503050406030204" pitchFamily="18" charset="0"/>
                  <a:cs typeface="Catamaran" panose="020B0604020202020204" charset="0"/>
                </a:rPr>
                <a:t>Đồ</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thị</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về</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sự</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thay</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đổi</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nhiệt</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độ</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của</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nước</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theo</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thời</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gian</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khi</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được</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đun</a:t>
              </a:r>
              <a:r>
                <a:rPr lang="en-US" sz="2000" b="1" dirty="0">
                  <a:solidFill>
                    <a:schemeClr val="tx1"/>
                  </a:solidFill>
                  <a:latin typeface="+mj-lt"/>
                  <a:ea typeface="Cambria" panose="02040503050406030204" pitchFamily="18" charset="0"/>
                  <a:cs typeface="Catamaran" panose="020B0604020202020204" charset="0"/>
                </a:rPr>
                <a:t> </a:t>
              </a:r>
              <a:r>
                <a:rPr lang="en-US" sz="2000" b="1" dirty="0" err="1">
                  <a:solidFill>
                    <a:schemeClr val="tx1"/>
                  </a:solidFill>
                  <a:latin typeface="+mj-lt"/>
                  <a:ea typeface="Cambria" panose="02040503050406030204" pitchFamily="18" charset="0"/>
                  <a:cs typeface="Catamaran" panose="020B0604020202020204" charset="0"/>
                </a:rPr>
                <a:t>sôi</a:t>
              </a:r>
              <a:endParaRPr lang="en-US" sz="2000" b="1" dirty="0">
                <a:solidFill>
                  <a:schemeClr val="tx1"/>
                </a:solidFill>
                <a:latin typeface="+mj-lt"/>
                <a:ea typeface="Cambria" panose="02040503050406030204" pitchFamily="18" charset="0"/>
                <a:cs typeface="Catamaran" panose="020B0604020202020204" charset="0"/>
              </a:endParaRPr>
            </a:p>
          </p:txBody>
        </p:sp>
        <p:pic>
          <p:nvPicPr>
            <p:cNvPr id="18" name="Picture 17">
              <a:extLst>
                <a:ext uri="{FF2B5EF4-FFF2-40B4-BE49-F238E27FC236}">
                  <a16:creationId xmlns:a16="http://schemas.microsoft.com/office/drawing/2014/main" id="{BAEE9247-987A-2BC9-8BD3-9BC477699C7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8737" y="2001275"/>
              <a:ext cx="4516303" cy="1905780"/>
            </a:xfrm>
            <a:prstGeom prst="rect">
              <a:avLst/>
            </a:prstGeom>
          </p:spPr>
        </p:pic>
      </p:grpSp>
    </p:spTree>
    <p:extLst>
      <p:ext uri="{BB962C8B-B14F-4D97-AF65-F5344CB8AC3E}">
        <p14:creationId xmlns:p14="http://schemas.microsoft.com/office/powerpoint/2010/main" val="497044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4" name="Oval Callout 1" descr="n26 fb Tran Phu">
            <a:extLst>
              <a:ext uri="{FF2B5EF4-FFF2-40B4-BE49-F238E27FC236}">
                <a16:creationId xmlns:a16="http://schemas.microsoft.com/office/drawing/2014/main" id="{C93F64CD-7681-3D0F-85E5-6FFE634C55C2}"/>
              </a:ext>
            </a:extLst>
          </p:cNvPr>
          <p:cNvSpPr/>
          <p:nvPr/>
        </p:nvSpPr>
        <p:spPr>
          <a:xfrm>
            <a:off x="3634519" y="1584960"/>
            <a:ext cx="3991024" cy="1581129"/>
          </a:xfrm>
          <a:prstGeom prst="wedgeEllipseCallout">
            <a:avLst>
              <a:gd name="adj1" fmla="val 60569"/>
              <a:gd name="adj2" fmla="val 76239"/>
            </a:avLst>
          </a:prstGeom>
          <a:solidFill>
            <a:srgbClr val="F6BD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Google Shape;578;p36" descr="n26 fb Tran Phu">
            <a:extLst>
              <a:ext uri="{FF2B5EF4-FFF2-40B4-BE49-F238E27FC236}">
                <a16:creationId xmlns:a16="http://schemas.microsoft.com/office/drawing/2014/main" id="{67EB021D-0F3D-D726-3657-0AAA195EF991}"/>
              </a:ext>
            </a:extLst>
          </p:cNvPr>
          <p:cNvSpPr txBox="1">
            <a:spLocks/>
          </p:cNvSpPr>
          <p:nvPr/>
        </p:nvSpPr>
        <p:spPr>
          <a:xfrm>
            <a:off x="4090425" y="1696875"/>
            <a:ext cx="3248198" cy="1357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0" indent="0">
              <a:buFont typeface="Catamaran"/>
              <a:buNone/>
            </a:pPr>
            <a:r>
              <a:rPr lang="vi-VN" sz="2200" dirty="0">
                <a:solidFill>
                  <a:schemeClr val="bg1"/>
                </a:solidFill>
                <a:latin typeface="+mj-lt"/>
                <a:ea typeface="Cambria" panose="02040503050406030204" pitchFamily="18" charset="0"/>
              </a:rPr>
              <a:t>Tại sao khi bay hơi nhiệt độ của chất lỏng giảm???</a:t>
            </a:r>
          </a:p>
        </p:txBody>
      </p:sp>
      <p:pic>
        <p:nvPicPr>
          <p:cNvPr id="9" name="Picture 8" descr="n26 fb Tran Phu">
            <a:extLst>
              <a:ext uri="{FF2B5EF4-FFF2-40B4-BE49-F238E27FC236}">
                <a16:creationId xmlns:a16="http://schemas.microsoft.com/office/drawing/2014/main" id="{649B3332-F08C-EF2E-B482-FBD8E941A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542" y="3771900"/>
            <a:ext cx="1371600" cy="1371600"/>
          </a:xfrm>
          <a:prstGeom prst="rect">
            <a:avLst/>
          </a:prstGeom>
        </p:spPr>
      </p:pic>
    </p:spTree>
    <p:extLst>
      <p:ext uri="{BB962C8B-B14F-4D97-AF65-F5344CB8AC3E}">
        <p14:creationId xmlns:p14="http://schemas.microsoft.com/office/powerpoint/2010/main" val="3684908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2" name="Text Placeholder 2" descr="n26 fb Tran Phu">
            <a:extLst>
              <a:ext uri="{FF2B5EF4-FFF2-40B4-BE49-F238E27FC236}">
                <a16:creationId xmlns:a16="http://schemas.microsoft.com/office/drawing/2014/main" id="{E879B59D-1EE7-566D-CCC1-7493AF850019}"/>
              </a:ext>
            </a:extLst>
          </p:cNvPr>
          <p:cNvSpPr>
            <a:spLocks noGrp="1"/>
          </p:cNvSpPr>
          <p:nvPr>
            <p:ph type="body" idx="1"/>
          </p:nvPr>
        </p:nvSpPr>
        <p:spPr>
          <a:xfrm>
            <a:off x="4085863" y="1104435"/>
            <a:ext cx="4789067" cy="1418141"/>
          </a:xfrm>
        </p:spPr>
        <p:txBody>
          <a:bodyPr/>
          <a:lstStyle/>
          <a:p>
            <a:pPr marL="139700" indent="0" algn="just">
              <a:lnSpc>
                <a:spcPct val="130000"/>
              </a:lnSpc>
              <a:buNone/>
            </a:pPr>
            <a:r>
              <a:rPr lang="vi-VN" sz="2000" dirty="0">
                <a:solidFill>
                  <a:schemeClr val="tx1"/>
                </a:solidFill>
                <a:latin typeface="+mn-lt"/>
                <a:ea typeface="Cambria" panose="02040503050406030204" pitchFamily="18" charset="0"/>
              </a:rPr>
              <a:t>Quá trình bay hơi do một số phân tử nước ở bề mặt của nước có động năng chuyển động nhiệt lớn, nên nội năng giảm ⇒ nhiệt độ giảm.</a:t>
            </a:r>
            <a:endParaRPr lang="en-US" sz="2000" dirty="0">
              <a:solidFill>
                <a:schemeClr val="tx1"/>
              </a:solidFill>
              <a:latin typeface="+mn-lt"/>
              <a:ea typeface="Cambria" panose="02040503050406030204" pitchFamily="18" charset="0"/>
            </a:endParaRPr>
          </a:p>
        </p:txBody>
      </p:sp>
      <p:pic>
        <p:nvPicPr>
          <p:cNvPr id="3" name="Picture 2" descr="n26 fb Tran Phu">
            <a:extLst>
              <a:ext uri="{FF2B5EF4-FFF2-40B4-BE49-F238E27FC236}">
                <a16:creationId xmlns:a16="http://schemas.microsoft.com/office/drawing/2014/main" id="{92273CC4-3B28-5699-3EBF-145FD029D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523" y="3080948"/>
            <a:ext cx="2028468" cy="1695965"/>
          </a:xfrm>
          <a:prstGeom prst="rect">
            <a:avLst/>
          </a:prstGeom>
        </p:spPr>
      </p:pic>
    </p:spTree>
    <p:extLst>
      <p:ext uri="{BB962C8B-B14F-4D97-AF65-F5344CB8AC3E}">
        <p14:creationId xmlns:p14="http://schemas.microsoft.com/office/powerpoint/2010/main" val="221091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11" name="Google Shape;561;p35" descr="n26 fb Tran Phu">
            <a:extLst>
              <a:ext uri="{FF2B5EF4-FFF2-40B4-BE49-F238E27FC236}">
                <a16:creationId xmlns:a16="http://schemas.microsoft.com/office/drawing/2014/main" id="{3315F989-D3A4-F4C3-7654-2959D1F9FAF6}"/>
              </a:ext>
            </a:extLst>
          </p:cNvPr>
          <p:cNvSpPr txBox="1">
            <a:spLocks noGrp="1"/>
          </p:cNvSpPr>
          <p:nvPr>
            <p:ph type="body" idx="1"/>
          </p:nvPr>
        </p:nvSpPr>
        <p:spPr>
          <a:xfrm>
            <a:off x="3624244" y="503795"/>
            <a:ext cx="5313872" cy="4546591"/>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000" b="1" dirty="0">
                <a:solidFill>
                  <a:srgbClr val="F28482"/>
                </a:solidFill>
                <a:latin typeface="+mj-lt"/>
                <a:ea typeface="Cambria" panose="02040503050406030204" pitchFamily="18" charset="0"/>
              </a:rPr>
              <a:t>PHIẾU HỌC TẬP SỐ 4</a:t>
            </a:r>
          </a:p>
          <a:p>
            <a:pPr marL="139700" lvl="0" indent="0" algn="just">
              <a:lnSpc>
                <a:spcPct val="130000"/>
              </a:lnSpc>
              <a:buNone/>
            </a:pPr>
            <a:r>
              <a:rPr lang="vi-VN" sz="2000" b="1" u="sng" dirty="0">
                <a:solidFill>
                  <a:schemeClr val="tx1"/>
                </a:solidFill>
                <a:latin typeface="+mj-lt"/>
                <a:ea typeface="Cambria" panose="02040503050406030204" pitchFamily="18" charset="0"/>
              </a:rPr>
              <a:t>Câu 1:</a:t>
            </a:r>
            <a:r>
              <a:rPr lang="vi-VN" sz="2000" b="1" dirty="0">
                <a:solidFill>
                  <a:schemeClr val="tx1"/>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Hãy dựa vào đồ thị ở H1.5 để mô tả sự thay đổi nhiệt độ của nước khi được đun từ 20℃ tới khi sôi?</a:t>
            </a:r>
          </a:p>
          <a:p>
            <a:pPr marL="139700" lvl="0" indent="0" algn="just">
              <a:lnSpc>
                <a:spcPct val="130000"/>
              </a:lnSpc>
              <a:buNone/>
            </a:pPr>
            <a:r>
              <a:rPr lang="vi-VN" sz="2000" b="1" u="sng" dirty="0">
                <a:solidFill>
                  <a:schemeClr val="tx1"/>
                </a:solidFill>
                <a:latin typeface="+mj-lt"/>
                <a:ea typeface="Cambria" panose="02040503050406030204" pitchFamily="18" charset="0"/>
              </a:rPr>
              <a:t>Câu 2:</a:t>
            </a:r>
            <a:r>
              <a:rPr lang="vi-VN" sz="2000" b="1" dirty="0">
                <a:solidFill>
                  <a:schemeClr val="tx1"/>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Khi nước đang sôi thì năng lượng mà nước nhận được từ nguồn nhiệt có được chuyển hóa thành động năng của các phân tử nước không? Tại sao?</a:t>
            </a:r>
          </a:p>
        </p:txBody>
      </p:sp>
      <p:grpSp>
        <p:nvGrpSpPr>
          <p:cNvPr id="12" name="Group 11" descr="n26 fb Tran Phu">
            <a:extLst>
              <a:ext uri="{FF2B5EF4-FFF2-40B4-BE49-F238E27FC236}">
                <a16:creationId xmlns:a16="http://schemas.microsoft.com/office/drawing/2014/main" id="{54E1FE61-9BCE-C044-716D-CDAA3A4DD01B}"/>
              </a:ext>
            </a:extLst>
          </p:cNvPr>
          <p:cNvGrpSpPr/>
          <p:nvPr/>
        </p:nvGrpSpPr>
        <p:grpSpPr>
          <a:xfrm>
            <a:off x="5692140" y="3379574"/>
            <a:ext cx="3245976" cy="1727004"/>
            <a:chOff x="-3225976" y="2091375"/>
            <a:chExt cx="8130621" cy="3330120"/>
          </a:xfrm>
        </p:grpSpPr>
        <p:sp>
          <p:nvSpPr>
            <p:cNvPr id="13" name="TextBox 12">
              <a:extLst>
                <a:ext uri="{FF2B5EF4-FFF2-40B4-BE49-F238E27FC236}">
                  <a16:creationId xmlns:a16="http://schemas.microsoft.com/office/drawing/2014/main" id="{72243179-E94A-E465-E234-AC8794331BE8}"/>
                </a:ext>
              </a:extLst>
            </p:cNvPr>
            <p:cNvSpPr txBox="1"/>
            <p:nvPr/>
          </p:nvSpPr>
          <p:spPr>
            <a:xfrm>
              <a:off x="-3225976" y="3997156"/>
              <a:ext cx="8130621" cy="1424339"/>
            </a:xfrm>
            <a:prstGeom prst="rect">
              <a:avLst/>
            </a:prstGeom>
            <a:noFill/>
          </p:spPr>
          <p:txBody>
            <a:bodyPr wrap="square" rtlCol="0">
              <a:spAutoFit/>
            </a:bodyPr>
            <a:lstStyle/>
            <a:p>
              <a:pPr algn="ctr"/>
              <a:r>
                <a:rPr lang="en-US" b="1" dirty="0" err="1">
                  <a:solidFill>
                    <a:schemeClr val="tx1"/>
                  </a:solidFill>
                  <a:latin typeface="+mj-lt"/>
                  <a:ea typeface="Cambria" panose="02040503050406030204" pitchFamily="18" charset="0"/>
                  <a:cs typeface="Catamaran" panose="020B0604020202020204" charset="0"/>
                </a:rPr>
                <a:t>Hình</a:t>
              </a:r>
              <a:r>
                <a:rPr lang="en-US" b="1" dirty="0">
                  <a:solidFill>
                    <a:schemeClr val="tx1"/>
                  </a:solidFill>
                  <a:latin typeface="+mj-lt"/>
                  <a:ea typeface="Cambria" panose="02040503050406030204" pitchFamily="18" charset="0"/>
                  <a:cs typeface="Catamaran" panose="020B0604020202020204" charset="0"/>
                </a:rPr>
                <a:t> 1.5: </a:t>
              </a:r>
              <a:r>
                <a:rPr lang="en-US" b="1" dirty="0" err="1">
                  <a:solidFill>
                    <a:schemeClr val="tx1"/>
                  </a:solidFill>
                  <a:latin typeface="+mj-lt"/>
                  <a:ea typeface="Cambria" panose="02040503050406030204" pitchFamily="18" charset="0"/>
                  <a:cs typeface="Catamaran" panose="020B0604020202020204" charset="0"/>
                </a:rPr>
                <a:t>Đồ</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thị</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về</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sự</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thay</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đổi</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nhiệt</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độ</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của</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nước</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theo</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thời</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gian</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khi</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được</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đun</a:t>
              </a:r>
              <a:r>
                <a:rPr lang="en-US" b="1" dirty="0">
                  <a:solidFill>
                    <a:schemeClr val="tx1"/>
                  </a:solidFill>
                  <a:latin typeface="+mj-lt"/>
                  <a:ea typeface="Cambria" panose="02040503050406030204" pitchFamily="18" charset="0"/>
                  <a:cs typeface="Catamaran" panose="020B0604020202020204" charset="0"/>
                </a:rPr>
                <a:t> </a:t>
              </a:r>
              <a:r>
                <a:rPr lang="en-US" b="1" dirty="0" err="1">
                  <a:solidFill>
                    <a:schemeClr val="tx1"/>
                  </a:solidFill>
                  <a:latin typeface="+mj-lt"/>
                  <a:ea typeface="Cambria" panose="02040503050406030204" pitchFamily="18" charset="0"/>
                  <a:cs typeface="Catamaran" panose="020B0604020202020204" charset="0"/>
                </a:rPr>
                <a:t>sôi</a:t>
              </a:r>
              <a:endParaRPr lang="en-US" b="1" dirty="0">
                <a:solidFill>
                  <a:schemeClr val="tx1"/>
                </a:solidFill>
                <a:latin typeface="+mj-lt"/>
                <a:ea typeface="Cambria" panose="02040503050406030204" pitchFamily="18" charset="0"/>
                <a:cs typeface="Catamaran" panose="020B0604020202020204" charset="0"/>
              </a:endParaRPr>
            </a:p>
          </p:txBody>
        </p:sp>
        <p:pic>
          <p:nvPicPr>
            <p:cNvPr id="14" name="Picture 13">
              <a:extLst>
                <a:ext uri="{FF2B5EF4-FFF2-40B4-BE49-F238E27FC236}">
                  <a16:creationId xmlns:a16="http://schemas.microsoft.com/office/drawing/2014/main" id="{C0B6A75B-761B-E982-9BD7-8CF5BFD47B0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89899" y="2091375"/>
              <a:ext cx="4516303" cy="1905781"/>
            </a:xfrm>
            <a:prstGeom prst="rect">
              <a:avLst/>
            </a:prstGeom>
          </p:spPr>
        </p:pic>
      </p:grpSp>
    </p:spTree>
    <p:extLst>
      <p:ext uri="{BB962C8B-B14F-4D97-AF65-F5344CB8AC3E}">
        <p14:creationId xmlns:p14="http://schemas.microsoft.com/office/powerpoint/2010/main" val="1010148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mc:AlternateContent xmlns:mc="http://schemas.openxmlformats.org/markup-compatibility/2006">
        <mc:Choice xmlns:a14="http://schemas.microsoft.com/office/drawing/2010/main" Requires="a14">
          <p:sp>
            <p:nvSpPr>
              <p:cNvPr id="4" name="Text Placeholder 2" descr="n26 fb Tran Phu">
                <a:extLst>
                  <a:ext uri="{FF2B5EF4-FFF2-40B4-BE49-F238E27FC236}">
                    <a16:creationId xmlns:a16="http://schemas.microsoft.com/office/drawing/2014/main" id="{BCAE2764-8E54-9B30-219B-5D41B7102AA1}"/>
                  </a:ext>
                </a:extLst>
              </p:cNvPr>
              <p:cNvSpPr>
                <a:spLocks noGrp="1"/>
              </p:cNvSpPr>
              <p:nvPr>
                <p:ph type="body" idx="1"/>
              </p:nvPr>
            </p:nvSpPr>
            <p:spPr>
              <a:xfrm>
                <a:off x="4357858" y="1246786"/>
                <a:ext cx="4119173" cy="1847849"/>
              </a:xfrm>
            </p:spPr>
            <p:txBody>
              <a:bodyPr/>
              <a:lstStyle/>
              <a:p>
                <a:pPr marL="0" marR="0" indent="0" algn="just">
                  <a:lnSpc>
                    <a:spcPct val="115000"/>
                  </a:lnSpc>
                  <a:spcBef>
                    <a:spcPts val="0"/>
                  </a:spcBef>
                  <a:spcAft>
                    <a:spcPts val="0"/>
                  </a:spcAft>
                  <a:buNone/>
                </a:pPr>
                <a:r>
                  <a:rPr lang="en-US" sz="2000" b="1" i="1" dirty="0" err="1">
                    <a:solidFill>
                      <a:srgbClr val="FF0000"/>
                    </a:solidFill>
                    <a:effectLst/>
                    <a:latin typeface="+mj-lt"/>
                    <a:ea typeface="Cambria" panose="02040503050406030204" pitchFamily="18" charset="0"/>
                  </a:rPr>
                  <a:t>Câu</a:t>
                </a:r>
                <a:r>
                  <a:rPr lang="en-US" sz="2000" b="1" i="1" dirty="0">
                    <a:solidFill>
                      <a:srgbClr val="FF0000"/>
                    </a:solidFill>
                    <a:effectLst/>
                    <a:latin typeface="+mj-lt"/>
                    <a:ea typeface="Cambria" panose="02040503050406030204" pitchFamily="18" charset="0"/>
                  </a:rPr>
                  <a:t> 1: </a:t>
                </a:r>
                <a:endParaRPr lang="en-US" sz="2000" dirty="0">
                  <a:solidFill>
                    <a:srgbClr val="FF0000"/>
                  </a:solidFill>
                  <a:effectLst/>
                  <a:latin typeface="+mj-lt"/>
                  <a:ea typeface="Cambria" panose="02040503050406030204" pitchFamily="18" charset="0"/>
                </a:endParaRPr>
              </a:p>
              <a:p>
                <a:pPr marL="0" indent="0" algn="just">
                  <a:lnSpc>
                    <a:spcPct val="115000"/>
                  </a:lnSpc>
                  <a:buNone/>
                </a:pPr>
                <a:r>
                  <a:rPr lang="en-US" sz="2000" b="1"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đun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từ</a:t>
                </a:r>
                <a:r>
                  <a:rPr lang="en-US" sz="2000" dirty="0">
                    <a:solidFill>
                      <a:schemeClr val="tx1"/>
                    </a:solidFill>
                    <a:effectLst/>
                    <a:latin typeface="+mj-lt"/>
                    <a:ea typeface="Cambria" panose="02040503050406030204" pitchFamily="18" charset="0"/>
                  </a:rPr>
                  <a:t> 20</a:t>
                </a:r>
                <a:r>
                  <a:rPr lang="en-US" sz="2000" dirty="0">
                    <a:solidFill>
                      <a:schemeClr val="tx1"/>
                    </a:solidFill>
                    <a:latin typeface="+mj-lt"/>
                    <a:ea typeface="Times New Roman" panose="02020603050405020304" pitchFamily="18" charset="0"/>
                  </a:rPr>
                  <a:t> </a:t>
                </a:r>
                <a14:m>
                  <m:oMath xmlns:m="http://schemas.openxmlformats.org/officeDocument/2006/math">
                    <m:r>
                      <a:rPr lang="en-US" sz="2000" i="0">
                        <a:solidFill>
                          <a:schemeClr val="tx1"/>
                        </a:solidFill>
                        <a:latin typeface="+mj-lt"/>
                        <a:ea typeface="Times New Roman" panose="02020603050405020304" pitchFamily="18" charset="0"/>
                      </a:rPr>
                      <m:t>℃</m:t>
                    </m:r>
                  </m:oMath>
                </a14:m>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tăng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dần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bắt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đầu</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sôi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và</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đạt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đến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cao</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nhất</a:t>
                </a:r>
                <a:r>
                  <a:rPr lang="en-US" sz="2000" dirty="0">
                    <a:solidFill>
                      <a:schemeClr val="tx1"/>
                    </a:solidFill>
                    <a:effectLst/>
                    <a:latin typeface="+mj-lt"/>
                    <a:ea typeface="Cambria" panose="02040503050406030204" pitchFamily="18" charset="0"/>
                  </a:rPr>
                  <a:t> 100</a:t>
                </a:r>
                <a14:m>
                  <m:oMath xmlns:m="http://schemas.openxmlformats.org/officeDocument/2006/math">
                    <m:r>
                      <a:rPr lang="en-US" sz="2000" i="0">
                        <a:solidFill>
                          <a:schemeClr val="tx1"/>
                        </a:solidFill>
                        <a:effectLst/>
                        <a:latin typeface="+mj-lt"/>
                        <a:ea typeface="Times New Roman" panose="02020603050405020304" pitchFamily="18" charset="0"/>
                      </a:rPr>
                      <m:t>℃</m:t>
                    </m:r>
                  </m:oMath>
                </a14:m>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thì</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không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thay</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đổi</a:t>
                </a:r>
                <a:r>
                  <a:rPr lang="en-US" sz="2000" dirty="0">
                    <a:solidFill>
                      <a:srgbClr val="84A59D"/>
                    </a:solidFill>
                    <a:effectLst/>
                    <a:latin typeface="+mj-lt"/>
                    <a:ea typeface="Cambria" panose="02040503050406030204" pitchFamily="18" charset="0"/>
                  </a:rPr>
                  <a:t>.</a:t>
                </a:r>
              </a:p>
            </p:txBody>
          </p:sp>
        </mc:Choice>
        <mc:Fallback>
          <p:sp>
            <p:nvSpPr>
              <p:cNvPr id="4" name="Text Placeholder 2" descr="n26 fb Tran Phu">
                <a:extLst>
                  <a:ext uri="{FF2B5EF4-FFF2-40B4-BE49-F238E27FC236}">
                    <a16:creationId xmlns:a16="http://schemas.microsoft.com/office/drawing/2014/main" id="{BCAE2764-8E54-9B30-219B-5D41B7102AA1}"/>
                  </a:ext>
                </a:extLst>
              </p:cNvPr>
              <p:cNvSpPr>
                <a:spLocks noGrp="1" noRot="1" noChangeAspect="1" noMove="1" noResize="1" noEditPoints="1" noAdjustHandles="1" noChangeArrowheads="1" noChangeShapeType="1" noTextEdit="1"/>
              </p:cNvSpPr>
              <p:nvPr>
                <p:ph type="body" idx="1"/>
              </p:nvPr>
            </p:nvSpPr>
            <p:spPr>
              <a:xfrm>
                <a:off x="4357858" y="1246786"/>
                <a:ext cx="4119173" cy="1847849"/>
              </a:xfrm>
              <a:blipFill>
                <a:blip r:embed="rId3"/>
                <a:stretch>
                  <a:fillRect l="-1627" r="-1479" b="-6601"/>
                </a:stretch>
              </a:blipFill>
            </p:spPr>
            <p:txBody>
              <a:bodyPr/>
              <a:lstStyle/>
              <a:p>
                <a:r>
                  <a:rPr lang="en-US">
                    <a:noFill/>
                  </a:rPr>
                  <a:t> </a:t>
                </a:r>
              </a:p>
            </p:txBody>
          </p:sp>
        </mc:Fallback>
      </mc:AlternateContent>
      <p:pic>
        <p:nvPicPr>
          <p:cNvPr id="5" name="Picture 4" descr="n26 fb Tran Phu">
            <a:extLst>
              <a:ext uri="{FF2B5EF4-FFF2-40B4-BE49-F238E27FC236}">
                <a16:creationId xmlns:a16="http://schemas.microsoft.com/office/drawing/2014/main" id="{4B73919A-2E88-6ED8-38CD-71F712148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397" y="3497395"/>
            <a:ext cx="1705838" cy="8238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ECA0DDF-F47E-2C54-BB16-3714A6EC0BB0}"/>
              </a:ext>
            </a:extLst>
          </p:cNvPr>
          <p:cNvGrpSpPr/>
          <p:nvPr/>
        </p:nvGrpSpPr>
        <p:grpSpPr>
          <a:xfrm>
            <a:off x="5401177" y="660638"/>
            <a:ext cx="2665005" cy="697971"/>
            <a:chOff x="5450190" y="962758"/>
            <a:chExt cx="2665005" cy="697971"/>
          </a:xfrm>
        </p:grpSpPr>
        <p:sp>
          <p:nvSpPr>
            <p:cNvPr id="3" name="Rectangle: Rounded Corners 2" descr="n26 fb Tran Phu">
              <a:extLst>
                <a:ext uri="{FF2B5EF4-FFF2-40B4-BE49-F238E27FC236}">
                  <a16:creationId xmlns:a16="http://schemas.microsoft.com/office/drawing/2014/main" id="{06EA5762-8EB5-A567-EF33-F9AC4B5FB7AF}"/>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descr="n26 fb Tran Phu">
              <a:extLst>
                <a:ext uri="{FF2B5EF4-FFF2-40B4-BE49-F238E27FC236}">
                  <a16:creationId xmlns:a16="http://schemas.microsoft.com/office/drawing/2014/main" id="{70F18783-2136-CB2C-D618-27D09821BDD2}"/>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spTree>
    <p:extLst>
      <p:ext uri="{BB962C8B-B14F-4D97-AF65-F5344CB8AC3E}">
        <p14:creationId xmlns:p14="http://schemas.microsoft.com/office/powerpoint/2010/main" val="1243351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1" name="Picture 50" descr="n26 fb Tran Phu">
            <a:extLst>
              <a:ext uri="{FF2B5EF4-FFF2-40B4-BE49-F238E27FC236}">
                <a16:creationId xmlns:a16="http://schemas.microsoft.com/office/drawing/2014/main" id="{A2041F20-9E98-49B6-AE68-3455057C5A09}"/>
              </a:ext>
            </a:extLst>
          </p:cNvPr>
          <p:cNvPicPr/>
          <p:nvPr/>
        </p:nvPicPr>
        <p:blipFill rotWithShape="1">
          <a:blip r:embed="rId3"/>
          <a:srcRect l="3002" r="1"/>
          <a:stretch/>
        </p:blipFill>
        <p:spPr bwMode="auto">
          <a:xfrm>
            <a:off x="741019" y="1969922"/>
            <a:ext cx="1714758" cy="1542662"/>
          </a:xfrm>
          <a:prstGeom prst="rect">
            <a:avLst/>
          </a:prstGeom>
          <a:ln>
            <a:noFill/>
          </a:ln>
          <a:extLst>
            <a:ext uri="{53640926-AAD7-44D8-BBD7-CCE9431645EC}">
              <a14:shadowObscured xmlns:a14="http://schemas.microsoft.com/office/drawing/2010/main"/>
            </a:ext>
          </a:extLst>
        </p:spPr>
      </p:pic>
      <p:sp>
        <p:nvSpPr>
          <p:cNvPr id="16" name="TextBox 15" descr="n26 fb Tran Phu">
            <a:extLst>
              <a:ext uri="{FF2B5EF4-FFF2-40B4-BE49-F238E27FC236}">
                <a16:creationId xmlns:a16="http://schemas.microsoft.com/office/drawing/2014/main" id="{6E0D0DC6-25DF-449C-AA23-B3BAFFB21658}"/>
              </a:ext>
            </a:extLst>
          </p:cNvPr>
          <p:cNvSpPr txBox="1"/>
          <p:nvPr/>
        </p:nvSpPr>
        <p:spPr>
          <a:xfrm>
            <a:off x="259551" y="3548736"/>
            <a:ext cx="2781590" cy="1015663"/>
          </a:xfrm>
          <a:prstGeom prst="rect">
            <a:avLst/>
          </a:prstGeom>
          <a:noFill/>
        </p:spPr>
        <p:txBody>
          <a:bodyPr wrap="square" rtlCol="0">
            <a:spAutoFit/>
          </a:bodyPr>
          <a:lstStyle/>
          <a:p>
            <a:pPr algn="ctr"/>
            <a:r>
              <a:rPr lang="en-US" sz="2000" b="1" dirty="0">
                <a:solidFill>
                  <a:srgbClr val="F6BD60"/>
                </a:solidFill>
                <a:latin typeface="Bahnschrift SemiBold" panose="020B0502040204020203" pitchFamily="34" charset="0"/>
              </a:rPr>
              <a:t>I.  MÔ HÌNH ĐỘNG HỌC PHÂN TỬ VỀ CẤU TẠO CHẤT</a:t>
            </a:r>
            <a:endParaRPr lang="en-US" sz="2000" dirty="0">
              <a:solidFill>
                <a:srgbClr val="F6BD60"/>
              </a:solidFill>
              <a:latin typeface="Bahnschrift SemiBold" panose="020B0502040204020203" pitchFamily="34" charset="0"/>
            </a:endParaRPr>
          </a:p>
        </p:txBody>
      </p:sp>
      <p:sp>
        <p:nvSpPr>
          <p:cNvPr id="53" name="TextBox 52" descr="n26 fb Tran Phu">
            <a:extLst>
              <a:ext uri="{FF2B5EF4-FFF2-40B4-BE49-F238E27FC236}">
                <a16:creationId xmlns:a16="http://schemas.microsoft.com/office/drawing/2014/main" id="{B88BF9D6-F367-4C8E-8950-E54E018CEA38}"/>
              </a:ext>
            </a:extLst>
          </p:cNvPr>
          <p:cNvSpPr txBox="1"/>
          <p:nvPr/>
        </p:nvSpPr>
        <p:spPr>
          <a:xfrm>
            <a:off x="3205621" y="3581587"/>
            <a:ext cx="2865199" cy="1015663"/>
          </a:xfrm>
          <a:prstGeom prst="rect">
            <a:avLst/>
          </a:prstGeom>
          <a:noFill/>
        </p:spPr>
        <p:txBody>
          <a:bodyPr wrap="square" rtlCol="0">
            <a:spAutoFit/>
          </a:bodyPr>
          <a:lstStyle/>
          <a:p>
            <a:pPr algn="ctr"/>
            <a:r>
              <a:rPr lang="en-US" sz="2000" b="1" dirty="0">
                <a:solidFill>
                  <a:srgbClr val="F28482"/>
                </a:solidFill>
                <a:latin typeface="Bahnschrift SemiBold" panose="020B0502040204020203" pitchFamily="34" charset="0"/>
              </a:rPr>
              <a:t>II. CẤU TRÚC CỦA CHẤT RẮN, CHẤT LỎNG, CHẤT KHÍ</a:t>
            </a:r>
            <a:endParaRPr lang="en-US" sz="2000" dirty="0">
              <a:solidFill>
                <a:srgbClr val="F28482"/>
              </a:solidFill>
              <a:latin typeface="Bahnschrift SemiBold" panose="020B0502040204020203" pitchFamily="34" charset="0"/>
            </a:endParaRPr>
          </a:p>
        </p:txBody>
      </p:sp>
      <p:grpSp>
        <p:nvGrpSpPr>
          <p:cNvPr id="17" name="Group 16" descr="n26 fb Tran Phu">
            <a:extLst>
              <a:ext uri="{FF2B5EF4-FFF2-40B4-BE49-F238E27FC236}">
                <a16:creationId xmlns:a16="http://schemas.microsoft.com/office/drawing/2014/main" id="{0BE4616E-51F0-4943-8213-1398F965F39C}"/>
              </a:ext>
            </a:extLst>
          </p:cNvPr>
          <p:cNvGrpSpPr/>
          <p:nvPr/>
        </p:nvGrpSpPr>
        <p:grpSpPr>
          <a:xfrm>
            <a:off x="3947322" y="1921057"/>
            <a:ext cx="1191781" cy="1591527"/>
            <a:chOff x="3676650" y="172069"/>
            <a:chExt cx="1529290" cy="2042243"/>
          </a:xfrm>
        </p:grpSpPr>
        <p:pic>
          <p:nvPicPr>
            <p:cNvPr id="54" name="Picture 53" descr="A diagram of a number&#10;&#10;Description automatically generated">
              <a:extLst>
                <a:ext uri="{FF2B5EF4-FFF2-40B4-BE49-F238E27FC236}">
                  <a16:creationId xmlns:a16="http://schemas.microsoft.com/office/drawing/2014/main" id="{849E7083-FFF9-4E4A-8989-B1E68595ECE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55" name="Picture 54" descr="A diagram of a diagram of a diagram&#10;&#10;Description automatically generated with medium confidence">
              <a:extLst>
                <a:ext uri="{FF2B5EF4-FFF2-40B4-BE49-F238E27FC236}">
                  <a16:creationId xmlns:a16="http://schemas.microsoft.com/office/drawing/2014/main" id="{128370C3-AB82-46F9-AA94-E90887715213}"/>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56" name="Picture 55"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78CAD98D-DD0F-43DF-AA84-4165736EC8A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8" name="TextBox 17" descr="n26 fb Tran Phu">
            <a:extLst>
              <a:ext uri="{FF2B5EF4-FFF2-40B4-BE49-F238E27FC236}">
                <a16:creationId xmlns:a16="http://schemas.microsoft.com/office/drawing/2014/main" id="{1FEE65C8-296A-43E4-981C-FE4A253BDF81}"/>
              </a:ext>
            </a:extLst>
          </p:cNvPr>
          <p:cNvSpPr txBox="1"/>
          <p:nvPr/>
        </p:nvSpPr>
        <p:spPr>
          <a:xfrm>
            <a:off x="6291429" y="3548736"/>
            <a:ext cx="2433099" cy="707886"/>
          </a:xfrm>
          <a:prstGeom prst="rect">
            <a:avLst/>
          </a:prstGeom>
          <a:noFill/>
        </p:spPr>
        <p:txBody>
          <a:bodyPr wrap="square" rtlCol="0">
            <a:spAutoFit/>
          </a:bodyPr>
          <a:lstStyle/>
          <a:p>
            <a:pPr algn="ctr"/>
            <a:r>
              <a:rPr lang="en-US" sz="2000" b="1" dirty="0">
                <a:solidFill>
                  <a:srgbClr val="84A59D"/>
                </a:solidFill>
              </a:rPr>
              <a:t>III. SỰ CHUYỂN THỂ</a:t>
            </a:r>
            <a:endParaRPr lang="en-US" sz="2000" dirty="0">
              <a:solidFill>
                <a:srgbClr val="84A59D"/>
              </a:solidFill>
            </a:endParaRPr>
          </a:p>
        </p:txBody>
      </p:sp>
      <p:pic>
        <p:nvPicPr>
          <p:cNvPr id="59" name="Picture 58" descr="n26 fb Tran Phu">
            <a:extLst>
              <a:ext uri="{FF2B5EF4-FFF2-40B4-BE49-F238E27FC236}">
                <a16:creationId xmlns:a16="http://schemas.microsoft.com/office/drawing/2014/main" id="{26F0ECA0-A585-4F06-8EA4-DAD744E46AB1}"/>
              </a:ext>
            </a:extLst>
          </p:cNvPr>
          <p:cNvPicPr/>
          <p:nvPr/>
        </p:nvPicPr>
        <p:blipFill>
          <a:blip r:embed="rId10"/>
          <a:stretch>
            <a:fillRect/>
          </a:stretch>
        </p:blipFill>
        <p:spPr>
          <a:xfrm>
            <a:off x="6630648" y="1748957"/>
            <a:ext cx="1934262" cy="1763627"/>
          </a:xfrm>
          <a:prstGeom prst="rect">
            <a:avLst/>
          </a:prstGeom>
        </p:spPr>
      </p:pic>
      <p:grpSp>
        <p:nvGrpSpPr>
          <p:cNvPr id="21" name="Group 20" descr="n26 fb Tran Phu">
            <a:extLst>
              <a:ext uri="{FF2B5EF4-FFF2-40B4-BE49-F238E27FC236}">
                <a16:creationId xmlns:a16="http://schemas.microsoft.com/office/drawing/2014/main" id="{EA4C1AD0-5C29-49EA-92EA-CCAB88B74EB6}"/>
              </a:ext>
            </a:extLst>
          </p:cNvPr>
          <p:cNvGrpSpPr/>
          <p:nvPr/>
        </p:nvGrpSpPr>
        <p:grpSpPr>
          <a:xfrm>
            <a:off x="2517910" y="981041"/>
            <a:ext cx="3773519" cy="681532"/>
            <a:chOff x="2857130" y="95415"/>
            <a:chExt cx="3773519" cy="681532"/>
          </a:xfrm>
        </p:grpSpPr>
        <p:sp>
          <p:nvSpPr>
            <p:cNvPr id="19" name="Rectangle: Rounded Corners 18">
              <a:extLst>
                <a:ext uri="{FF2B5EF4-FFF2-40B4-BE49-F238E27FC236}">
                  <a16:creationId xmlns:a16="http://schemas.microsoft.com/office/drawing/2014/main" id="{85D8078C-236F-437A-B770-B27BAFE46D69}"/>
                </a:ext>
              </a:extLst>
            </p:cNvPr>
            <p:cNvSpPr/>
            <p:nvPr/>
          </p:nvSpPr>
          <p:spPr>
            <a:xfrm>
              <a:off x="2857130" y="95415"/>
              <a:ext cx="3773519" cy="681532"/>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B40"/>
                </a:solidFill>
              </a:endParaRPr>
            </a:p>
          </p:txBody>
        </p:sp>
        <p:sp>
          <p:nvSpPr>
            <p:cNvPr id="20" name="TextBox 19">
              <a:extLst>
                <a:ext uri="{FF2B5EF4-FFF2-40B4-BE49-F238E27FC236}">
                  <a16:creationId xmlns:a16="http://schemas.microsoft.com/office/drawing/2014/main" id="{3C998827-0665-4F1B-99F8-D07FFF3831F8}"/>
                </a:ext>
              </a:extLst>
            </p:cNvPr>
            <p:cNvSpPr txBox="1"/>
            <p:nvPr/>
          </p:nvSpPr>
          <p:spPr>
            <a:xfrm>
              <a:off x="3088342" y="163379"/>
              <a:ext cx="338228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NỘI DUNG CHÍNH</a:t>
              </a:r>
            </a:p>
          </p:txBody>
        </p:sp>
      </p:grpSp>
      <p:grpSp>
        <p:nvGrpSpPr>
          <p:cNvPr id="3" name="Group 25">
            <a:extLst>
              <a:ext uri="{FF2B5EF4-FFF2-40B4-BE49-F238E27FC236}">
                <a16:creationId xmlns:a16="http://schemas.microsoft.com/office/drawing/2014/main" id="{105E3536-8CF3-D6BF-C5F3-71928CAC750A}"/>
              </a:ext>
            </a:extLst>
          </p:cNvPr>
          <p:cNvGrpSpPr>
            <a:grpSpLocks/>
          </p:cNvGrpSpPr>
          <p:nvPr/>
        </p:nvGrpSpPr>
        <p:grpSpPr bwMode="auto">
          <a:xfrm>
            <a:off x="140273" y="87780"/>
            <a:ext cx="1293813" cy="914400"/>
            <a:chOff x="2065" y="1495"/>
            <a:chExt cx="1498" cy="1496"/>
          </a:xfrm>
        </p:grpSpPr>
        <p:sp>
          <p:nvSpPr>
            <p:cNvPr id="5" name="Oval 26">
              <a:extLst>
                <a:ext uri="{FF2B5EF4-FFF2-40B4-BE49-F238E27FC236}">
                  <a16:creationId xmlns:a16="http://schemas.microsoft.com/office/drawing/2014/main" id="{19C51DB1-A4C6-232D-A0F8-177E8EAB73F5}"/>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6" name="Oval 27">
              <a:extLst>
                <a:ext uri="{FF2B5EF4-FFF2-40B4-BE49-F238E27FC236}">
                  <a16:creationId xmlns:a16="http://schemas.microsoft.com/office/drawing/2014/main" id="{5EE94673-3375-CEA3-C22A-C0DA919A0835}"/>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7" name="Oval 28">
              <a:extLst>
                <a:ext uri="{FF2B5EF4-FFF2-40B4-BE49-F238E27FC236}">
                  <a16:creationId xmlns:a16="http://schemas.microsoft.com/office/drawing/2014/main" id="{DDB86B54-940B-388E-84DC-95CD24D796A9}"/>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8" name="Oval 29">
              <a:extLst>
                <a:ext uri="{FF2B5EF4-FFF2-40B4-BE49-F238E27FC236}">
                  <a16:creationId xmlns:a16="http://schemas.microsoft.com/office/drawing/2014/main" id="{5739D207-A131-1989-6F81-6B37F86C51CA}"/>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9" name="Oval 30">
              <a:extLst>
                <a:ext uri="{FF2B5EF4-FFF2-40B4-BE49-F238E27FC236}">
                  <a16:creationId xmlns:a16="http://schemas.microsoft.com/office/drawing/2014/main" id="{4014678A-5E8E-3E9C-6B85-F7B4F9F3213B}"/>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0" name="Oval 31">
              <a:extLst>
                <a:ext uri="{FF2B5EF4-FFF2-40B4-BE49-F238E27FC236}">
                  <a16:creationId xmlns:a16="http://schemas.microsoft.com/office/drawing/2014/main" id="{262A94CA-E26E-2684-26F9-84F0E9E3F9AA}"/>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1" name="Oval 32">
              <a:extLst>
                <a:ext uri="{FF2B5EF4-FFF2-40B4-BE49-F238E27FC236}">
                  <a16:creationId xmlns:a16="http://schemas.microsoft.com/office/drawing/2014/main" id="{80C55010-6D43-31DA-AB55-1AB7C29137FA}"/>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2" name="Oval 33">
              <a:extLst>
                <a:ext uri="{FF2B5EF4-FFF2-40B4-BE49-F238E27FC236}">
                  <a16:creationId xmlns:a16="http://schemas.microsoft.com/office/drawing/2014/main" id="{6A35AB4B-2D29-33F7-00F8-FB1FEC755B04}"/>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3" name="Oval 34">
              <a:extLst>
                <a:ext uri="{FF2B5EF4-FFF2-40B4-BE49-F238E27FC236}">
                  <a16:creationId xmlns:a16="http://schemas.microsoft.com/office/drawing/2014/main" id="{04CA5F3D-B03A-5CB1-81D0-BF8FFCD76944}"/>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4" name="TextBox 13">
            <a:extLst>
              <a:ext uri="{FF2B5EF4-FFF2-40B4-BE49-F238E27FC236}">
                <a16:creationId xmlns:a16="http://schemas.microsoft.com/office/drawing/2014/main" id="{5EBBBC07-8FFD-5C41-6805-EA1BC4E4A74A}"/>
              </a:ext>
            </a:extLst>
          </p:cNvPr>
          <p:cNvSpPr txBox="1"/>
          <p:nvPr/>
        </p:nvSpPr>
        <p:spPr>
          <a:xfrm>
            <a:off x="330615" y="322918"/>
            <a:ext cx="1383957" cy="430887"/>
          </a:xfrm>
          <a:prstGeom prst="rect">
            <a:avLst/>
          </a:prstGeom>
          <a:noFill/>
        </p:spPr>
        <p:txBody>
          <a:bodyPr wrap="square" rtlCol="0">
            <a:spAutoFit/>
          </a:bodyPr>
          <a:lstStyle/>
          <a:p>
            <a:r>
              <a:rPr lang="en-US" sz="2200" b="1" dirty="0">
                <a:solidFill>
                  <a:srgbClr val="FF0000"/>
                </a:solidFill>
              </a:rPr>
              <a:t>BÀI 1</a:t>
            </a:r>
          </a:p>
        </p:txBody>
      </p:sp>
      <p:sp>
        <p:nvSpPr>
          <p:cNvPr id="15" name="TextBox 14" descr="n26 fb Tran Phu">
            <a:extLst>
              <a:ext uri="{FF2B5EF4-FFF2-40B4-BE49-F238E27FC236}">
                <a16:creationId xmlns:a16="http://schemas.microsoft.com/office/drawing/2014/main" id="{989E4800-3046-4039-946C-FE12C3C92F80}"/>
              </a:ext>
            </a:extLst>
          </p:cNvPr>
          <p:cNvSpPr txBox="1"/>
          <p:nvPr/>
        </p:nvSpPr>
        <p:spPr>
          <a:xfrm>
            <a:off x="4878085" y="-59701"/>
            <a:ext cx="3846443" cy="553998"/>
          </a:xfrm>
          <a:prstGeom prst="rect">
            <a:avLst/>
          </a:prstGeom>
          <a:noFill/>
        </p:spPr>
        <p:txBody>
          <a:bodyPr wrap="square" rtlCol="0">
            <a:spAutoFit/>
          </a:bodyPr>
          <a:lstStyle/>
          <a:p>
            <a:pPr defTabSz="685800">
              <a:buClrTx/>
            </a:pPr>
            <a:endParaRPr lang="en-US" sz="3000" kern="1200" dirty="0">
              <a:solidFill>
                <a:srgbClr val="F6BD60"/>
              </a:solidFill>
              <a:latin typeface="Bahnschrift SemiBold" panose="020B0502040204020203" pitchFamily="34" charset="0"/>
              <a:ea typeface="+mn-ea"/>
              <a:cs typeface="+mn-cs"/>
            </a:endParaRPr>
          </a:p>
        </p:txBody>
      </p:sp>
      <p:sp>
        <p:nvSpPr>
          <p:cNvPr id="25" name="TextBox 24">
            <a:extLst>
              <a:ext uri="{FF2B5EF4-FFF2-40B4-BE49-F238E27FC236}">
                <a16:creationId xmlns:a16="http://schemas.microsoft.com/office/drawing/2014/main" id="{9D27E887-857A-DCA9-C86D-6E17885AD045}"/>
              </a:ext>
            </a:extLst>
          </p:cNvPr>
          <p:cNvSpPr txBox="1"/>
          <p:nvPr/>
        </p:nvSpPr>
        <p:spPr>
          <a:xfrm>
            <a:off x="2627453" y="11719"/>
            <a:ext cx="6516547" cy="523220"/>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800" kern="1200" dirty="0">
                <a:solidFill>
                  <a:schemeClr val="tx1"/>
                </a:solidFill>
                <a:latin typeface="Bahnschrift SemiBold" panose="020B0502040204020203" pitchFamily="34" charset="0"/>
                <a:ea typeface="+mn-ea"/>
                <a:cs typeface="+mn-cs"/>
              </a:rPr>
              <a:t>CẤU TRÚC CỦA CHẤT SỰ CHUYỂN THỂ</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par>
                                    <p:cTn id="27" presetID="2" presetClass="entr" presetSubtype="8" fill="hold" grpId="0" nodeType="withEffect" nodePh="1" p14:presetBounceEnd="66667">
                                      <p:stCondLst>
                                        <p:cond delay="700"/>
                                      </p:stCondLst>
                                      <p:endCondLst>
                                        <p:cond evt="begin" delay="0">
                                          <p:tn val="27"/>
                                        </p:cond>
                                      </p:endCondLst>
                                      <p:childTnLst>
                                        <p:set>
                                          <p:cBhvr>
                                            <p:cTn id="28" dur="1" fill="hold">
                                              <p:stCondLst>
                                                <p:cond delay="0"/>
                                              </p:stCondLst>
                                            </p:cTn>
                                            <p:tgtEl>
                                              <p:spTgt spid="15"/>
                                            </p:tgtEl>
                                            <p:attrNameLst>
                                              <p:attrName>style.visibility</p:attrName>
                                            </p:attrNameLst>
                                          </p:cBhvr>
                                          <p:to>
                                            <p:strVal val="visible"/>
                                          </p:to>
                                        </p:set>
                                        <p:anim calcmode="lin" valueType="num" p14:bounceEnd="66667">
                                          <p:cBhvr additive="base">
                                            <p:cTn id="29" dur="3000" fill="hold"/>
                                            <p:tgtEl>
                                              <p:spTgt spid="15"/>
                                            </p:tgtEl>
                                            <p:attrNameLst>
                                              <p:attrName>ppt_x</p:attrName>
                                            </p:attrNameLst>
                                          </p:cBhvr>
                                          <p:tavLst>
                                            <p:tav tm="0">
                                              <p:val>
                                                <p:strVal val="0-#ppt_w/2"/>
                                              </p:val>
                                            </p:tav>
                                            <p:tav tm="100000">
                                              <p:val>
                                                <p:strVal val="#ppt_x"/>
                                              </p:val>
                                            </p:tav>
                                          </p:tavLst>
                                        </p:anim>
                                        <p:anim calcmode="lin" valueType="num" p14:bounceEnd="66667">
                                          <p:cBhvr additive="base">
                                            <p:cTn id="30" dur="3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par>
                                    <p:cTn id="27" presetID="2" presetClass="entr" presetSubtype="8" fill="hold" grpId="0" nodeType="withEffect" nodePh="1">
                                      <p:stCondLst>
                                        <p:cond delay="700"/>
                                      </p:stCondLst>
                                      <p:endCondLst>
                                        <p:cond evt="begin" delay="0">
                                          <p:tn val="27"/>
                                        </p:cond>
                                      </p:end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3000" fill="hold"/>
                                            <p:tgtEl>
                                              <p:spTgt spid="15"/>
                                            </p:tgtEl>
                                            <p:attrNameLst>
                                              <p:attrName>ppt_x</p:attrName>
                                            </p:attrNameLst>
                                          </p:cBhvr>
                                          <p:tavLst>
                                            <p:tav tm="0">
                                              <p:val>
                                                <p:strVal val="0-#ppt_w/2"/>
                                              </p:val>
                                            </p:tav>
                                            <p:tav tm="100000">
                                              <p:val>
                                                <p:strVal val="#ppt_x"/>
                                              </p:val>
                                            </p:tav>
                                          </p:tavLst>
                                        </p:anim>
                                        <p:anim calcmode="lin" valueType="num">
                                          <p:cBhvr additive="base">
                                            <p:cTn id="30" dur="3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P spid="1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6" name="TextBox 5" descr="n26 fb Tran Phu">
            <a:extLst>
              <a:ext uri="{FF2B5EF4-FFF2-40B4-BE49-F238E27FC236}">
                <a16:creationId xmlns:a16="http://schemas.microsoft.com/office/drawing/2014/main" id="{E01DEB9D-0591-6734-B938-03071D81EC78}"/>
              </a:ext>
            </a:extLst>
          </p:cNvPr>
          <p:cNvSpPr txBox="1"/>
          <p:nvPr/>
        </p:nvSpPr>
        <p:spPr>
          <a:xfrm>
            <a:off x="3875185" y="1673542"/>
            <a:ext cx="5058138" cy="2539862"/>
          </a:xfrm>
          <a:prstGeom prst="rect">
            <a:avLst/>
          </a:prstGeom>
          <a:noFill/>
        </p:spPr>
        <p:txBody>
          <a:bodyPr wrap="square" rtlCol="0">
            <a:spAutoFit/>
          </a:bodyPr>
          <a:lstStyle/>
          <a:p>
            <a:pPr marL="0" marR="0" indent="0" algn="just">
              <a:lnSpc>
                <a:spcPct val="115000"/>
              </a:lnSpc>
              <a:spcBef>
                <a:spcPts val="0"/>
              </a:spcBef>
              <a:spcAft>
                <a:spcPts val="0"/>
              </a:spcAft>
              <a:buNone/>
            </a:pPr>
            <a:r>
              <a:rPr lang="en-US" sz="2000" b="1" i="1" dirty="0" err="1">
                <a:solidFill>
                  <a:srgbClr val="FF0000"/>
                </a:solidFill>
                <a:effectLst/>
                <a:latin typeface="+mj-lt"/>
                <a:ea typeface="Cambria" panose="02040503050406030204" pitchFamily="18" charset="0"/>
              </a:rPr>
              <a:t>Câu</a:t>
            </a:r>
            <a:r>
              <a:rPr lang="en-US" sz="2000" b="1" i="1" dirty="0">
                <a:solidFill>
                  <a:srgbClr val="FF0000"/>
                </a:solidFill>
                <a:effectLst/>
                <a:latin typeface="+mj-lt"/>
                <a:ea typeface="Cambria" panose="02040503050406030204" pitchFamily="18" charset="0"/>
              </a:rPr>
              <a:t> 2: </a:t>
            </a:r>
            <a:endParaRPr lang="en-US" sz="2000" dirty="0">
              <a:solidFill>
                <a:srgbClr val="FF0000"/>
              </a:solidFill>
              <a:effectLst/>
              <a:latin typeface="+mj-lt"/>
              <a:ea typeface="Cambria" panose="02040503050406030204" pitchFamily="18" charset="0"/>
            </a:endParaRPr>
          </a:p>
          <a:p>
            <a:pPr marL="0" marR="0" indent="0" algn="just">
              <a:lnSpc>
                <a:spcPct val="115000"/>
              </a:lnSpc>
              <a:spcBef>
                <a:spcPts val="0"/>
              </a:spcBef>
              <a:spcAft>
                <a:spcPts val="0"/>
              </a:spcAft>
              <a:buNone/>
            </a:pP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đang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sôi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thì</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năng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lượng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mà</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nhận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được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từ</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nguồn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có</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chuyển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hóa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thành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năng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của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Vì</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năng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mà</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ngọn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lửa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cung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cấp</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cho</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sẽ</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chuyển</a:t>
            </a:r>
            <a:r>
              <a:rPr lang="en-US" sz="2000" dirty="0">
                <a:solidFill>
                  <a:schemeClr val="tx1"/>
                </a:solidFill>
                <a:effectLst/>
                <a:latin typeface="+mj-lt"/>
                <a:ea typeface="Cambria" panose="02040503050406030204" pitchFamily="18" charset="0"/>
              </a:rPr>
              <a:t> sang </a:t>
            </a:r>
            <a:r>
              <a:rPr lang="en-US" sz="2000" dirty="0" err="1">
                <a:solidFill>
                  <a:schemeClr val="tx1"/>
                </a:solidFill>
                <a:effectLst/>
                <a:latin typeface="+mj-lt"/>
                <a:ea typeface="Cambria" panose="02040503050406030204" pitchFamily="18" charset="0"/>
              </a:rPr>
              <a:t>thành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năng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của</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phân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tử</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nước</a:t>
            </a:r>
            <a:r>
              <a:rPr lang="en-US" sz="2000" dirty="0">
                <a:solidFill>
                  <a:schemeClr val="tx1"/>
                </a:solidFill>
                <a:effectLst/>
                <a:latin typeface="+mj-lt"/>
                <a:ea typeface="Cambria" panose="02040503050406030204" pitchFamily="18" charset="0"/>
              </a:rPr>
              <a:t>.</a:t>
            </a:r>
          </a:p>
        </p:txBody>
      </p:sp>
      <p:grpSp>
        <p:nvGrpSpPr>
          <p:cNvPr id="7" name="Group 6">
            <a:extLst>
              <a:ext uri="{FF2B5EF4-FFF2-40B4-BE49-F238E27FC236}">
                <a16:creationId xmlns:a16="http://schemas.microsoft.com/office/drawing/2014/main" id="{FB1970F3-5B98-F6F8-40F4-D6C8D998DA7F}"/>
              </a:ext>
            </a:extLst>
          </p:cNvPr>
          <p:cNvGrpSpPr/>
          <p:nvPr/>
        </p:nvGrpSpPr>
        <p:grpSpPr>
          <a:xfrm>
            <a:off x="5401177" y="660638"/>
            <a:ext cx="2665005" cy="697971"/>
            <a:chOff x="5450190" y="962758"/>
            <a:chExt cx="2665005" cy="697971"/>
          </a:xfrm>
        </p:grpSpPr>
        <p:sp>
          <p:nvSpPr>
            <p:cNvPr id="8" name="Rectangle: Rounded Corners 7" descr="n26 fb Tran Phu">
              <a:extLst>
                <a:ext uri="{FF2B5EF4-FFF2-40B4-BE49-F238E27FC236}">
                  <a16:creationId xmlns:a16="http://schemas.microsoft.com/office/drawing/2014/main" id="{66C539CD-E601-F271-2896-4832009333B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descr="n26 fb Tran Phu">
              <a:extLst>
                <a:ext uri="{FF2B5EF4-FFF2-40B4-BE49-F238E27FC236}">
                  <a16:creationId xmlns:a16="http://schemas.microsoft.com/office/drawing/2014/main" id="{ED2CCC2C-2869-94E1-0F47-06D50A4FB3D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spTree>
    <p:extLst>
      <p:ext uri="{BB962C8B-B14F-4D97-AF65-F5344CB8AC3E}">
        <p14:creationId xmlns:p14="http://schemas.microsoft.com/office/powerpoint/2010/main" val="3723010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sp>
        <p:nvSpPr>
          <p:cNvPr id="3" name="TextBox 2">
            <a:extLst>
              <a:ext uri="{FF2B5EF4-FFF2-40B4-BE49-F238E27FC236}">
                <a16:creationId xmlns:a16="http://schemas.microsoft.com/office/drawing/2014/main" id="{3A504998-A63E-5E51-5ABC-5732040F955D}"/>
              </a:ext>
            </a:extLst>
          </p:cNvPr>
          <p:cNvSpPr txBox="1"/>
          <p:nvPr/>
        </p:nvSpPr>
        <p:spPr>
          <a:xfrm>
            <a:off x="4013835" y="695050"/>
            <a:ext cx="4598670" cy="3753400"/>
          </a:xfrm>
          <a:prstGeom prst="rect">
            <a:avLst/>
          </a:prstGeom>
          <a:noFill/>
        </p:spPr>
        <p:txBody>
          <a:bodyPr wrap="square">
            <a:spAutoFit/>
          </a:bodyPr>
          <a:lstStyle/>
          <a:p>
            <a:pPr marL="139700" lvl="0" indent="0" algn="ctr" rtl="0">
              <a:lnSpc>
                <a:spcPct val="120000"/>
              </a:lnSpc>
              <a:spcBef>
                <a:spcPts val="0"/>
              </a:spcBef>
              <a:spcAft>
                <a:spcPts val="0"/>
              </a:spcAft>
              <a:buSzPts val="1400"/>
              <a:buNone/>
            </a:pPr>
            <a:r>
              <a:rPr lang="en-US" sz="2000" b="1" dirty="0">
                <a:solidFill>
                  <a:srgbClr val="84A59D"/>
                </a:solidFill>
                <a:latin typeface="+mj-lt"/>
                <a:ea typeface="Cambria" panose="02040503050406030204" pitchFamily="18" charset="0"/>
              </a:rPr>
              <a:t>PHIẾU HỌC TẬP SỐ 5</a:t>
            </a:r>
          </a:p>
          <a:p>
            <a:pPr marL="139700" lvl="0" indent="0" algn="just">
              <a:lnSpc>
                <a:spcPct val="120000"/>
              </a:lnSpc>
              <a:buNone/>
            </a:pPr>
            <a:r>
              <a:rPr lang="vi-VN" sz="2000" b="1" u="sng" dirty="0">
                <a:solidFill>
                  <a:srgbClr val="FF0000"/>
                </a:solidFill>
                <a:latin typeface="+mj-lt"/>
                <a:ea typeface="Cambria" panose="02040503050406030204" pitchFamily="18" charset="0"/>
              </a:rPr>
              <a:t>Câu 1: </a:t>
            </a:r>
            <a:r>
              <a:rPr lang="vi-VN" sz="2000" dirty="0">
                <a:solidFill>
                  <a:schemeClr val="tx1"/>
                </a:solidFill>
                <a:latin typeface="+mj-lt"/>
                <a:ea typeface="Cambria" panose="02040503050406030204" pitchFamily="18" charset="0"/>
              </a:rPr>
              <a:t>Tại sao chất rắn kết tinh khi được đun nóng có thể chuyển thành chất lỏng?</a:t>
            </a:r>
          </a:p>
          <a:p>
            <a:pPr marL="139700" lvl="0" indent="0" algn="just">
              <a:lnSpc>
                <a:spcPct val="120000"/>
              </a:lnSpc>
              <a:buNone/>
            </a:pPr>
            <a:r>
              <a:rPr lang="vi-VN" sz="2000" b="1" u="sng" dirty="0">
                <a:solidFill>
                  <a:srgbClr val="FF0000"/>
                </a:solidFill>
                <a:latin typeface="+mj-lt"/>
                <a:ea typeface="Cambria" panose="02040503050406030204" pitchFamily="18" charset="0"/>
              </a:rPr>
              <a:t>Câu 2:</a:t>
            </a:r>
            <a:r>
              <a:rPr lang="vi-VN" sz="2000" dirty="0">
                <a:solidFill>
                  <a:srgbClr val="FF0000"/>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a) Hãy dựa vào H1.7 để mô tả quá trình nóng chảy của chất kết tinh?</a:t>
            </a:r>
          </a:p>
          <a:p>
            <a:pPr marL="139700" lvl="0" indent="0" algn="just">
              <a:lnSpc>
                <a:spcPct val="120000"/>
              </a:lnSpc>
              <a:buNone/>
            </a:pPr>
            <a:r>
              <a:rPr lang="vi-VN" sz="2000" dirty="0">
                <a:solidFill>
                  <a:schemeClr val="tx1"/>
                </a:solidFill>
                <a:latin typeface="+mj-lt"/>
                <a:ea typeface="Cambria" panose="02040503050406030204" pitchFamily="18" charset="0"/>
              </a:rPr>
              <a:t>b) Giải thích tại sao khi đang nóng chảy, nhiệt độ của chất rắn kết tinh không tăng dù vẫn nhận được nhiệt năng. Năng lượng mà chất rắn kết tinh nhận được lúc này dùng để làm gì?</a:t>
            </a:r>
          </a:p>
        </p:txBody>
      </p:sp>
    </p:spTree>
    <p:extLst>
      <p:ext uri="{BB962C8B-B14F-4D97-AF65-F5344CB8AC3E}">
        <p14:creationId xmlns:p14="http://schemas.microsoft.com/office/powerpoint/2010/main" val="115900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grpSp>
        <p:nvGrpSpPr>
          <p:cNvPr id="7" name="Group 6">
            <a:extLst>
              <a:ext uri="{FF2B5EF4-FFF2-40B4-BE49-F238E27FC236}">
                <a16:creationId xmlns:a16="http://schemas.microsoft.com/office/drawing/2014/main" id="{FB1970F3-5B98-F6F8-40F4-D6C8D998DA7F}"/>
              </a:ext>
            </a:extLst>
          </p:cNvPr>
          <p:cNvGrpSpPr/>
          <p:nvPr/>
        </p:nvGrpSpPr>
        <p:grpSpPr>
          <a:xfrm>
            <a:off x="5401177" y="660638"/>
            <a:ext cx="2665005" cy="697971"/>
            <a:chOff x="5450190" y="962758"/>
            <a:chExt cx="2665005" cy="697971"/>
          </a:xfrm>
        </p:grpSpPr>
        <p:sp>
          <p:nvSpPr>
            <p:cNvPr id="8" name="Rectangle: Rounded Corners 7" descr="n26 fb Tran Phu">
              <a:extLst>
                <a:ext uri="{FF2B5EF4-FFF2-40B4-BE49-F238E27FC236}">
                  <a16:creationId xmlns:a16="http://schemas.microsoft.com/office/drawing/2014/main" id="{66C539CD-E601-F271-2896-4832009333B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descr="n26 fb Tran Phu">
              <a:extLst>
                <a:ext uri="{FF2B5EF4-FFF2-40B4-BE49-F238E27FC236}">
                  <a16:creationId xmlns:a16="http://schemas.microsoft.com/office/drawing/2014/main" id="{ED2CCC2C-2869-94E1-0F47-06D50A4FB3D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pic>
        <p:nvPicPr>
          <p:cNvPr id="2" name="Picture 1" descr="n26 fb Tran Phu">
            <a:extLst>
              <a:ext uri="{FF2B5EF4-FFF2-40B4-BE49-F238E27FC236}">
                <a16:creationId xmlns:a16="http://schemas.microsoft.com/office/drawing/2014/main" id="{CEB11194-0848-71FF-F5F1-97176C6E7B55}"/>
              </a:ext>
            </a:extLst>
          </p:cNvPr>
          <p:cNvPicPr>
            <a:picLocks noChangeAspect="1"/>
          </p:cNvPicPr>
          <p:nvPr/>
        </p:nvPicPr>
        <p:blipFill>
          <a:blip r:embed="rId3"/>
          <a:stretch>
            <a:fillRect/>
          </a:stretch>
        </p:blipFill>
        <p:spPr>
          <a:xfrm>
            <a:off x="7333459" y="1944923"/>
            <a:ext cx="1349489" cy="1124574"/>
          </a:xfrm>
          <a:prstGeom prst="rect">
            <a:avLst/>
          </a:prstGeom>
        </p:spPr>
      </p:pic>
      <p:pic>
        <p:nvPicPr>
          <p:cNvPr id="3" name="Picture 2" descr="n26 fb Tran Phu">
            <a:extLst>
              <a:ext uri="{FF2B5EF4-FFF2-40B4-BE49-F238E27FC236}">
                <a16:creationId xmlns:a16="http://schemas.microsoft.com/office/drawing/2014/main" id="{1FE44456-D815-F1E7-1814-DF70898A007E}"/>
              </a:ext>
            </a:extLst>
          </p:cNvPr>
          <p:cNvPicPr>
            <a:picLocks noChangeAspect="1"/>
          </p:cNvPicPr>
          <p:nvPr/>
        </p:nvPicPr>
        <p:blipFill>
          <a:blip r:embed="rId4"/>
          <a:stretch>
            <a:fillRect/>
          </a:stretch>
        </p:blipFill>
        <p:spPr>
          <a:xfrm>
            <a:off x="6830330" y="3505200"/>
            <a:ext cx="2059014" cy="1179774"/>
          </a:xfrm>
          <a:prstGeom prst="rect">
            <a:avLst/>
          </a:prstGeom>
        </p:spPr>
      </p:pic>
      <p:sp>
        <p:nvSpPr>
          <p:cNvPr id="4" name="Text Placeholder 2" descr="n26 fb Tran Phu">
            <a:extLst>
              <a:ext uri="{FF2B5EF4-FFF2-40B4-BE49-F238E27FC236}">
                <a16:creationId xmlns:a16="http://schemas.microsoft.com/office/drawing/2014/main" id="{5FA00C34-FB48-5F8C-6105-8BF52CD4E1BA}"/>
              </a:ext>
            </a:extLst>
          </p:cNvPr>
          <p:cNvSpPr>
            <a:spLocks noGrp="1"/>
          </p:cNvSpPr>
          <p:nvPr>
            <p:ph type="body" idx="1"/>
          </p:nvPr>
        </p:nvSpPr>
        <p:spPr>
          <a:xfrm>
            <a:off x="3904674" y="1488337"/>
            <a:ext cx="3143826" cy="1949990"/>
          </a:xfrm>
        </p:spPr>
        <p:txBody>
          <a:bodyPr/>
          <a:lstStyle/>
          <a:p>
            <a:pPr marL="0" marR="0" indent="0" algn="just">
              <a:lnSpc>
                <a:spcPct val="115000"/>
              </a:lnSpc>
              <a:spcBef>
                <a:spcPts val="0"/>
              </a:spcBef>
              <a:spcAft>
                <a:spcPts val="0"/>
              </a:spcAft>
              <a:buNone/>
            </a:pPr>
            <a:r>
              <a:rPr lang="en-US" sz="2000" b="1" dirty="0" err="1">
                <a:solidFill>
                  <a:srgbClr val="FF0000"/>
                </a:solidFill>
                <a:effectLst/>
                <a:latin typeface="+mj-lt"/>
                <a:ea typeface="Cambria" panose="02040503050406030204" pitchFamily="18" charset="0"/>
              </a:rPr>
              <a:t>Câu</a:t>
            </a:r>
            <a:r>
              <a:rPr lang="en-US" sz="2000" b="1" dirty="0">
                <a:solidFill>
                  <a:srgbClr val="FF0000"/>
                </a:solidFill>
                <a:effectLst/>
                <a:latin typeface="+mj-lt"/>
                <a:ea typeface="Cambria" panose="02040503050406030204" pitchFamily="18" charset="0"/>
              </a:rPr>
              <a:t> 1: </a:t>
            </a:r>
            <a:endParaRPr lang="en-US" sz="2000" dirty="0">
              <a:solidFill>
                <a:srgbClr val="FF0000"/>
              </a:solidFill>
              <a:effectLst/>
              <a:latin typeface="+mj-lt"/>
              <a:ea typeface="Cambria" panose="02040503050406030204" pitchFamily="18" charset="0"/>
            </a:endParaRPr>
          </a:p>
          <a:p>
            <a:pPr marL="0" marR="0" indent="0" algn="just">
              <a:lnSpc>
                <a:spcPct val="115000"/>
              </a:lnSpc>
              <a:spcBef>
                <a:spcPts val="0"/>
              </a:spcBef>
              <a:spcAft>
                <a:spcPts val="0"/>
              </a:spcAft>
              <a:buNone/>
            </a:pPr>
            <a:r>
              <a:rPr lang="en-US" sz="2000" dirty="0" err="1">
                <a:solidFill>
                  <a:schemeClr val="tx1"/>
                </a:solidFill>
                <a:effectLst/>
                <a:latin typeface="+mj-lt"/>
                <a:ea typeface="Cambria" panose="02040503050406030204" pitchFamily="18" charset="0"/>
              </a:rPr>
              <a:t>Vì</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mỗi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rắn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kết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tinh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có</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một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nóng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chảy</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không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đổi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xác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định</a:t>
            </a:r>
            <a:r>
              <a:rPr lang="en-US" sz="2000" dirty="0">
                <a:solidFill>
                  <a:schemeClr val="tx1"/>
                </a:solidFill>
                <a:effectLst/>
                <a:latin typeface="+mj-lt"/>
                <a:ea typeface="Cambria" panose="02040503050406030204" pitchFamily="18" charset="0"/>
              </a:rPr>
              <a:t> ở </a:t>
            </a:r>
            <a:r>
              <a:rPr lang="en-US" sz="2000" dirty="0" err="1">
                <a:solidFill>
                  <a:schemeClr val="tx1"/>
                </a:solidFill>
                <a:effectLst/>
                <a:latin typeface="+mj-lt"/>
                <a:ea typeface="Cambria" panose="02040503050406030204" pitchFamily="18" charset="0"/>
              </a:rPr>
              <a:t>mỗi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áp</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suất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cho</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trước</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nên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khi</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đun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nóng</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đến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một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nhiệt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độ</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chuẩn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có</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thể</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chuyển</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thành</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chất</a:t>
            </a:r>
            <a:r>
              <a:rPr lang="en-US" sz="2000" dirty="0">
                <a:solidFill>
                  <a:schemeClr val="tx1"/>
                </a:solidFill>
                <a:effectLst/>
                <a:latin typeface="+mj-lt"/>
                <a:ea typeface="Cambria" panose="02040503050406030204" pitchFamily="18" charset="0"/>
              </a:rPr>
              <a:t> </a:t>
            </a:r>
            <a:r>
              <a:rPr lang="en-US" sz="2000" dirty="0" err="1">
                <a:solidFill>
                  <a:schemeClr val="tx1"/>
                </a:solidFill>
                <a:effectLst/>
                <a:latin typeface="+mj-lt"/>
                <a:ea typeface="Cambria" panose="02040503050406030204" pitchFamily="18" charset="0"/>
              </a:rPr>
              <a:t>lỏng</a:t>
            </a:r>
            <a:r>
              <a:rPr lang="en-US" sz="2000" dirty="0">
                <a:solidFill>
                  <a:schemeClr val="tx1"/>
                </a:solidFill>
                <a:effectLst/>
                <a:latin typeface="+mj-lt"/>
                <a:ea typeface="Cambria" panose="02040503050406030204" pitchFamily="18" charset="0"/>
              </a:rPr>
              <a:t>.</a:t>
            </a:r>
          </a:p>
        </p:txBody>
      </p:sp>
    </p:spTree>
    <p:extLst>
      <p:ext uri="{BB962C8B-B14F-4D97-AF65-F5344CB8AC3E}">
        <p14:creationId xmlns:p14="http://schemas.microsoft.com/office/powerpoint/2010/main" val="3142755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EFC518-F8EA-84F3-F165-B95A6B068056}"/>
              </a:ext>
            </a:extLst>
          </p:cNvPr>
          <p:cNvGrpSpPr/>
          <p:nvPr/>
        </p:nvGrpSpPr>
        <p:grpSpPr>
          <a:xfrm>
            <a:off x="38721" y="1203"/>
            <a:ext cx="9105279" cy="5061344"/>
            <a:chOff x="38721" y="1203"/>
            <a:chExt cx="9105279" cy="5061344"/>
          </a:xfrm>
        </p:grpSpPr>
        <p:sp>
          <p:nvSpPr>
            <p:cNvPr id="22" name="Oval 27">
              <a:extLst>
                <a:ext uri="{FF2B5EF4-FFF2-40B4-BE49-F238E27FC236}">
                  <a16:creationId xmlns:a16="http://schemas.microsoft.com/office/drawing/2014/main" id="{086045F1-CC44-2304-2257-B979054DBE45}"/>
                </a:ext>
              </a:extLst>
            </p:cNvPr>
            <p:cNvSpPr>
              <a:spLocks noChangeArrowheads="1"/>
            </p:cNvSpPr>
            <p:nvPr/>
          </p:nvSpPr>
          <p:spPr bwMode="gray">
            <a:xfrm>
              <a:off x="141857" y="124563"/>
              <a:ext cx="1184405" cy="838195"/>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TextBox 22">
              <a:extLst>
                <a:ext uri="{FF2B5EF4-FFF2-40B4-BE49-F238E27FC236}">
                  <a16:creationId xmlns:a16="http://schemas.microsoft.com/office/drawing/2014/main" id="{ED5FA524-C4FD-21A0-6BCA-1E3575D3C546}"/>
                </a:ext>
              </a:extLst>
            </p:cNvPr>
            <p:cNvSpPr txBox="1"/>
            <p:nvPr/>
          </p:nvSpPr>
          <p:spPr>
            <a:xfrm>
              <a:off x="4085863" y="1203"/>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sp>
          <p:nvSpPr>
            <p:cNvPr id="24" name="Text Box 76">
              <a:extLst>
                <a:ext uri="{FF2B5EF4-FFF2-40B4-BE49-F238E27FC236}">
                  <a16:creationId xmlns:a16="http://schemas.microsoft.com/office/drawing/2014/main" id="{E041AC1E-E4DF-CDCB-1442-134458F93870}"/>
                </a:ext>
              </a:extLst>
            </p:cNvPr>
            <p:cNvSpPr txBox="1">
              <a:spLocks noChangeArrowheads="1"/>
            </p:cNvSpPr>
            <p:nvPr/>
          </p:nvSpPr>
          <p:spPr bwMode="auto">
            <a:xfrm>
              <a:off x="38721" y="824399"/>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dirty="0">
                  <a:latin typeface="Times New Roman" pitchFamily="18" charset="0"/>
                  <a:cs typeface="Times New Roman" pitchFamily="18" charset="0"/>
                </a:rPr>
                <a:t>I.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thích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endParaRPr lang="en-US" b="1" dirty="0">
                <a:latin typeface="Times New Roman" pitchFamily="18" charset="0"/>
                <a:cs typeface="Times New Roman" pitchFamily="18" charset="0"/>
              </a:endParaRPr>
            </a:p>
          </p:txBody>
        </p:sp>
      </p:grpSp>
      <p:sp>
        <p:nvSpPr>
          <p:cNvPr id="25" name="Oval 32">
            <a:extLst>
              <a:ext uri="{FF2B5EF4-FFF2-40B4-BE49-F238E27FC236}">
                <a16:creationId xmlns:a16="http://schemas.microsoft.com/office/drawing/2014/main" id="{ACA741D3-9EE3-5301-B7DC-9FAA93326431}"/>
              </a:ext>
            </a:extLst>
          </p:cNvPr>
          <p:cNvSpPr>
            <a:spLocks noChangeArrowheads="1"/>
          </p:cNvSpPr>
          <p:nvPr/>
        </p:nvSpPr>
        <p:spPr bwMode="gray">
          <a:xfrm>
            <a:off x="295450" y="194235"/>
            <a:ext cx="874844" cy="619121"/>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TextBox 25">
            <a:extLst>
              <a:ext uri="{FF2B5EF4-FFF2-40B4-BE49-F238E27FC236}">
                <a16:creationId xmlns:a16="http://schemas.microsoft.com/office/drawing/2014/main" id="{31C40D63-11E4-11A9-CCD4-D6CF143A73C1}"/>
              </a:ext>
            </a:extLst>
          </p:cNvPr>
          <p:cNvSpPr txBox="1"/>
          <p:nvPr/>
        </p:nvSpPr>
        <p:spPr>
          <a:xfrm>
            <a:off x="314753" y="303323"/>
            <a:ext cx="1126048" cy="430887"/>
          </a:xfrm>
          <a:prstGeom prst="rect">
            <a:avLst/>
          </a:prstGeom>
          <a:noFill/>
        </p:spPr>
        <p:txBody>
          <a:bodyPr wrap="square" rtlCol="0">
            <a:spAutoFit/>
          </a:bodyPr>
          <a:lstStyle/>
          <a:p>
            <a:r>
              <a:rPr lang="en-US" sz="2200" b="1" dirty="0">
                <a:solidFill>
                  <a:srgbClr val="FF0000"/>
                </a:solidFill>
              </a:rPr>
              <a:t>BÀI 1</a:t>
            </a:r>
          </a:p>
        </p:txBody>
      </p:sp>
      <p:grpSp>
        <p:nvGrpSpPr>
          <p:cNvPr id="7" name="Group 6">
            <a:extLst>
              <a:ext uri="{FF2B5EF4-FFF2-40B4-BE49-F238E27FC236}">
                <a16:creationId xmlns:a16="http://schemas.microsoft.com/office/drawing/2014/main" id="{FB1970F3-5B98-F6F8-40F4-D6C8D998DA7F}"/>
              </a:ext>
            </a:extLst>
          </p:cNvPr>
          <p:cNvGrpSpPr/>
          <p:nvPr/>
        </p:nvGrpSpPr>
        <p:grpSpPr>
          <a:xfrm>
            <a:off x="5218297" y="503795"/>
            <a:ext cx="2665005" cy="697971"/>
            <a:chOff x="5450190" y="962758"/>
            <a:chExt cx="2665005" cy="697971"/>
          </a:xfrm>
        </p:grpSpPr>
        <p:sp>
          <p:nvSpPr>
            <p:cNvPr id="8" name="Rectangle: Rounded Corners 7" descr="n26 fb Tran Phu">
              <a:extLst>
                <a:ext uri="{FF2B5EF4-FFF2-40B4-BE49-F238E27FC236}">
                  <a16:creationId xmlns:a16="http://schemas.microsoft.com/office/drawing/2014/main" id="{66C539CD-E601-F271-2896-4832009333B0}"/>
                </a:ext>
              </a:extLst>
            </p:cNvPr>
            <p:cNvSpPr/>
            <p:nvPr/>
          </p:nvSpPr>
          <p:spPr>
            <a:xfrm>
              <a:off x="5450190" y="962758"/>
              <a:ext cx="2665005" cy="697971"/>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descr="n26 fb Tran Phu">
              <a:extLst>
                <a:ext uri="{FF2B5EF4-FFF2-40B4-BE49-F238E27FC236}">
                  <a16:creationId xmlns:a16="http://schemas.microsoft.com/office/drawing/2014/main" id="{ED2CCC2C-2869-94E1-0F47-06D50A4FB3D6}"/>
                </a:ext>
              </a:extLst>
            </p:cNvPr>
            <p:cNvSpPr txBox="1">
              <a:spLocks/>
            </p:cNvSpPr>
            <p:nvPr/>
          </p:nvSpPr>
          <p:spPr>
            <a:xfrm>
              <a:off x="5875019" y="964508"/>
              <a:ext cx="2008649" cy="4308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1pPr>
              <a:lvl2pPr marR="0" lvl="1"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2pPr>
              <a:lvl3pPr marR="0" lvl="2"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3pPr>
              <a:lvl4pPr marR="0" lvl="3"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4pPr>
              <a:lvl5pPr marR="0" lvl="4"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5pPr>
              <a:lvl6pPr marR="0" lvl="5"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6pPr>
              <a:lvl7pPr marR="0" lvl="6"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7pPr>
              <a:lvl8pPr marR="0" lvl="7"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8pPr>
              <a:lvl9pPr marR="0" lvl="8" algn="l" rtl="0">
                <a:lnSpc>
                  <a:spcPct val="100000"/>
                </a:lnSpc>
                <a:spcBef>
                  <a:spcPts val="0"/>
                </a:spcBef>
                <a:spcAft>
                  <a:spcPts val="0"/>
                </a:spcAft>
                <a:buClr>
                  <a:srgbClr val="000000"/>
                </a:buClr>
                <a:buSzPts val="2800"/>
                <a:buFont typeface="Amatic SC"/>
                <a:buNone/>
                <a:defRPr sz="2800" b="1" i="0" u="none" strike="noStrike" cap="none">
                  <a:solidFill>
                    <a:srgbClr val="000000"/>
                  </a:solidFill>
                  <a:latin typeface="Amatic SC"/>
                  <a:ea typeface="Amatic SC"/>
                  <a:cs typeface="Amatic SC"/>
                  <a:sym typeface="Amatic SC"/>
                </a:defRPr>
              </a:lvl9pPr>
            </a:lstStyle>
            <a:p>
              <a:r>
                <a:rPr lang="en-US" sz="3200" dirty="0" err="1">
                  <a:solidFill>
                    <a:schemeClr val="bg1"/>
                  </a:solidFill>
                  <a:latin typeface="Bahnschrift SemiBold" panose="020B0502040204020203" pitchFamily="34" charset="0"/>
                  <a:ea typeface="Cambria" panose="02040503050406030204" pitchFamily="18" charset="0"/>
                </a:rPr>
                <a:t>Đáp</a:t>
              </a:r>
              <a:r>
                <a:rPr lang="en-US" sz="3200" dirty="0">
                  <a:solidFill>
                    <a:schemeClr val="bg1"/>
                  </a:solidFill>
                  <a:latin typeface="Bahnschrift SemiBold" panose="020B0502040204020203" pitchFamily="34" charset="0"/>
                  <a:ea typeface="Cambria" panose="02040503050406030204" pitchFamily="18" charset="0"/>
                </a:rPr>
                <a:t> </a:t>
              </a:r>
              <a:r>
                <a:rPr lang="en-US" sz="3200" dirty="0" err="1">
                  <a:solidFill>
                    <a:schemeClr val="bg1"/>
                  </a:solidFill>
                  <a:latin typeface="Bahnschrift SemiBold" panose="020B0502040204020203" pitchFamily="34" charset="0"/>
                  <a:ea typeface="Cambria" panose="02040503050406030204" pitchFamily="18" charset="0"/>
                </a:rPr>
                <a:t>án</a:t>
              </a:r>
              <a:endParaRPr lang="en-US" sz="3200" dirty="0">
                <a:solidFill>
                  <a:schemeClr val="bg1"/>
                </a:solidFill>
                <a:latin typeface="Bahnschrift SemiBold" panose="020B0502040204020203" pitchFamily="34" charset="0"/>
                <a:ea typeface="Cambria" panose="02040503050406030204" pitchFamily="18" charset="0"/>
              </a:endParaRPr>
            </a:p>
          </p:txBody>
        </p:sp>
      </p:grpSp>
      <p:sp>
        <p:nvSpPr>
          <p:cNvPr id="11" name="TextBox 10">
            <a:extLst>
              <a:ext uri="{FF2B5EF4-FFF2-40B4-BE49-F238E27FC236}">
                <a16:creationId xmlns:a16="http://schemas.microsoft.com/office/drawing/2014/main" id="{63B24754-3A90-CBC4-7BD8-875E65264410}"/>
              </a:ext>
            </a:extLst>
          </p:cNvPr>
          <p:cNvSpPr txBox="1"/>
          <p:nvPr/>
        </p:nvSpPr>
        <p:spPr>
          <a:xfrm>
            <a:off x="3941083" y="1173384"/>
            <a:ext cx="5058137" cy="4309578"/>
          </a:xfrm>
          <a:prstGeom prst="rect">
            <a:avLst/>
          </a:prstGeom>
          <a:noFill/>
        </p:spPr>
        <p:txBody>
          <a:bodyPr wrap="square">
            <a:spAutoFit/>
          </a:bodyPr>
          <a:lstStyle/>
          <a:p>
            <a:pPr marL="0" indent="0" algn="just">
              <a:lnSpc>
                <a:spcPct val="115000"/>
              </a:lnSpc>
              <a:buNone/>
            </a:pPr>
            <a:r>
              <a:rPr lang="en-US" sz="2000" b="1" dirty="0" err="1">
                <a:solidFill>
                  <a:srgbClr val="FF0000"/>
                </a:solidFill>
                <a:latin typeface="+mj-lt"/>
                <a:ea typeface="Cambria" panose="02040503050406030204" pitchFamily="18" charset="0"/>
              </a:rPr>
              <a:t>Câu</a:t>
            </a:r>
            <a:r>
              <a:rPr lang="en-US" sz="2000" b="1" dirty="0">
                <a:solidFill>
                  <a:srgbClr val="FF0000"/>
                </a:solidFill>
                <a:latin typeface="+mj-lt"/>
                <a:ea typeface="Cambria" panose="02040503050406030204" pitchFamily="18" charset="0"/>
              </a:rPr>
              <a:t> 2:</a:t>
            </a:r>
            <a:endParaRPr lang="en-US" sz="2000" dirty="0">
              <a:solidFill>
                <a:srgbClr val="FF0000"/>
              </a:solidFill>
              <a:latin typeface="+mj-lt"/>
              <a:ea typeface="Cambria" panose="02040503050406030204" pitchFamily="18" charset="0"/>
            </a:endParaRPr>
          </a:p>
          <a:p>
            <a:pPr marL="0" indent="0" algn="just">
              <a:lnSpc>
                <a:spcPct val="115000"/>
              </a:lnSpc>
              <a:buNone/>
            </a:pPr>
            <a:r>
              <a:rPr lang="en-US" sz="2000" dirty="0">
                <a:solidFill>
                  <a:schemeClr val="tx1"/>
                </a:solidFill>
                <a:latin typeface="+mj-lt"/>
                <a:ea typeface="Cambria" panose="02040503050406030204" pitchFamily="18" charset="0"/>
              </a:rPr>
              <a:t>a) Khi </a:t>
            </a:r>
            <a:r>
              <a:rPr lang="en-US" sz="2000" dirty="0" err="1">
                <a:solidFill>
                  <a:schemeClr val="tx1"/>
                </a:solidFill>
                <a:latin typeface="+mj-lt"/>
                <a:ea typeface="Cambria" panose="02040503050406030204" pitchFamily="18" charset="0"/>
              </a:rPr>
              <a:t>đun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tăng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dần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đến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a:t>
            </a:r>
            <a:r>
              <a:rPr lang="en-US" sz="2000" baseline="-25000" dirty="0" err="1">
                <a:solidFill>
                  <a:schemeClr val="tx1"/>
                </a:solidFill>
                <a:latin typeface="+mj-lt"/>
                <a:ea typeface="Cambria" panose="02040503050406030204" pitchFamily="18" charset="0"/>
              </a:rPr>
              <a:t>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bắt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đầu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nóng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chảy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Suốt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thời</a:t>
            </a:r>
            <a:r>
              <a:rPr lang="en-US" sz="2000" dirty="0">
                <a:solidFill>
                  <a:schemeClr val="tx1"/>
                </a:solidFill>
                <a:latin typeface="+mj-lt"/>
                <a:ea typeface="Cambria" panose="02040503050406030204" pitchFamily="18" charset="0"/>
              </a:rPr>
              <a:t> gian </a:t>
            </a:r>
            <a:r>
              <a:rPr lang="en-US" sz="2000" dirty="0" err="1">
                <a:solidFill>
                  <a:schemeClr val="tx1"/>
                </a:solidFill>
                <a:latin typeface="+mj-lt"/>
                <a:ea typeface="Cambria" panose="02040503050406030204" pitchFamily="18" charset="0"/>
              </a:rPr>
              <a:t>nóng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chảy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không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tăng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chảy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lỏng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hoàn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toàn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tiếp</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tục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tăng</a:t>
            </a:r>
            <a:r>
              <a:rPr lang="en-US" sz="2000" dirty="0">
                <a:solidFill>
                  <a:schemeClr val="tx1"/>
                </a:solidFill>
                <a:latin typeface="+mj-lt"/>
                <a:ea typeface="Cambria" panose="02040503050406030204" pitchFamily="18" charset="0"/>
              </a:rPr>
              <a:t>.</a:t>
            </a:r>
          </a:p>
          <a:p>
            <a:pPr marL="0" indent="0" algn="just">
              <a:lnSpc>
                <a:spcPct val="115000"/>
              </a:lnSpc>
              <a:buNone/>
            </a:pPr>
            <a:r>
              <a:rPr lang="en-US" sz="2000" dirty="0">
                <a:solidFill>
                  <a:schemeClr val="tx1"/>
                </a:solidFill>
                <a:latin typeface="+mj-lt"/>
                <a:ea typeface="Cambria" panose="02040503050406030204" pitchFamily="18" charset="0"/>
              </a:rPr>
              <a:t>b) Khi </a:t>
            </a:r>
            <a:r>
              <a:rPr lang="en-US" sz="2000" dirty="0" err="1">
                <a:solidFill>
                  <a:schemeClr val="tx1"/>
                </a:solidFill>
                <a:latin typeface="+mj-lt"/>
                <a:ea typeface="Cambria" panose="02040503050406030204" pitchFamily="18" charset="0"/>
              </a:rPr>
              <a:t>đang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nóng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chảy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của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kết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tinh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không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tăng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dù</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vẫn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nhận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năng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mỗi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rắn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kết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tinh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một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nóng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chảy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khổng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đổi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định</a:t>
            </a:r>
            <a:r>
              <a:rPr lang="en-US" sz="2000" dirty="0">
                <a:solidFill>
                  <a:schemeClr val="tx1"/>
                </a:solidFill>
                <a:latin typeface="+mj-lt"/>
                <a:ea typeface="Cambria" panose="02040503050406030204" pitchFamily="18" charset="0"/>
              </a:rPr>
              <a:t> ở </a:t>
            </a:r>
            <a:r>
              <a:rPr lang="en-US" sz="2000" dirty="0" err="1">
                <a:solidFill>
                  <a:schemeClr val="tx1"/>
                </a:solidFill>
                <a:latin typeface="+mj-lt"/>
                <a:ea typeface="Cambria" panose="02040503050406030204" pitchFamily="18" charset="0"/>
              </a:rPr>
              <a:t>mỗi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áp</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suất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trước</a:t>
            </a:r>
            <a:r>
              <a:rPr lang="en-US" sz="2000" dirty="0">
                <a:solidFill>
                  <a:schemeClr val="tx1"/>
                </a:solidFill>
                <a:latin typeface="+mj-lt"/>
                <a:ea typeface="Cambria" panose="02040503050406030204" pitchFamily="18" charset="0"/>
              </a:rPr>
              <a:t>.</a:t>
            </a:r>
          </a:p>
          <a:p>
            <a:pPr marL="0" indent="0" algn="just">
              <a:lnSpc>
                <a:spcPct val="115000"/>
              </a:lnSpc>
              <a:buNone/>
            </a:pPr>
            <a:endParaRPr lang="en-US" sz="2000" dirty="0">
              <a:solidFill>
                <a:srgbClr val="663300"/>
              </a:solidFill>
              <a:latin typeface="+mj-lt"/>
              <a:ea typeface="Cambria" panose="02040503050406030204" pitchFamily="18" charset="0"/>
            </a:endParaRPr>
          </a:p>
        </p:txBody>
      </p:sp>
    </p:spTree>
    <p:extLst>
      <p:ext uri="{BB962C8B-B14F-4D97-AF65-F5344CB8AC3E}">
        <p14:creationId xmlns:p14="http://schemas.microsoft.com/office/powerpoint/2010/main" val="51424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6 fb Tran Ph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09" y="88323"/>
            <a:ext cx="4814455" cy="4814455"/>
          </a:xfrm>
          <a:prstGeom prst="rect">
            <a:avLst/>
          </a:prstGeom>
        </p:spPr>
      </p:pic>
    </p:spTree>
    <p:extLst>
      <p:ext uri="{BB962C8B-B14F-4D97-AF65-F5344CB8AC3E}">
        <p14:creationId xmlns:p14="http://schemas.microsoft.com/office/powerpoint/2010/main" val="1039866575"/>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p32" descr="n26 fb Tran Phu"/>
          <p:cNvSpPr txBox="1">
            <a:spLocks noGrp="1"/>
          </p:cNvSpPr>
          <p:nvPr>
            <p:ph type="title"/>
          </p:nvPr>
        </p:nvSpPr>
        <p:spPr>
          <a:xfrm>
            <a:off x="-56302" y="1601478"/>
            <a:ext cx="6019137" cy="2342290"/>
          </a:xfrm>
          <a:prstGeom prst="rect">
            <a:avLst/>
          </a:prstGeom>
        </p:spPr>
        <p:txBody>
          <a:bodyPr spcFirstLastPara="1" wrap="square" lIns="91425" tIns="91425" rIns="91425" bIns="91425" anchor="ctr" anchorCtr="0">
            <a:noAutofit/>
          </a:bodyPr>
          <a:lstStyle/>
          <a:p>
            <a:r>
              <a:rPr lang="en-US" sz="4800" dirty="0">
                <a:solidFill>
                  <a:srgbClr val="F6BD60"/>
                </a:solidFill>
                <a:latin typeface="Bahnschrift SemiBold" panose="020B0502040204020203" pitchFamily="34" charset="0"/>
              </a:rPr>
              <a:t>I.  MÔ HÌNH ĐỘNG HỌC PHÂN TỬ VỀ CẤU TẠO CHẤT</a:t>
            </a:r>
          </a:p>
        </p:txBody>
      </p:sp>
      <p:pic>
        <p:nvPicPr>
          <p:cNvPr id="2" name="Picture 1" descr="n26 fb Tran Phu">
            <a:extLst>
              <a:ext uri="{FF2B5EF4-FFF2-40B4-BE49-F238E27FC236}">
                <a16:creationId xmlns:a16="http://schemas.microsoft.com/office/drawing/2014/main" id="{6CD8AE59-8046-0BCC-2A87-42DEE914F9BE}"/>
              </a:ext>
            </a:extLst>
          </p:cNvPr>
          <p:cNvPicPr/>
          <p:nvPr/>
        </p:nvPicPr>
        <p:blipFill rotWithShape="1">
          <a:blip r:embed="rId3"/>
          <a:srcRect l="3002" r="1"/>
          <a:stretch/>
        </p:blipFill>
        <p:spPr bwMode="auto">
          <a:xfrm>
            <a:off x="6190734" y="1582030"/>
            <a:ext cx="2676651" cy="2342290"/>
          </a:xfrm>
          <a:prstGeom prst="rect">
            <a:avLst/>
          </a:prstGeom>
          <a:ln>
            <a:noFill/>
          </a:ln>
          <a:extLst>
            <a:ext uri="{53640926-AAD7-44D8-BBD7-CCE9431645EC}">
              <a14:shadowObscured xmlns:a14="http://schemas.microsoft.com/office/drawing/2010/main"/>
            </a:ext>
          </a:extLst>
        </p:spPr>
      </p:pic>
      <p:grpSp>
        <p:nvGrpSpPr>
          <p:cNvPr id="18" name="Group 17">
            <a:extLst>
              <a:ext uri="{FF2B5EF4-FFF2-40B4-BE49-F238E27FC236}">
                <a16:creationId xmlns:a16="http://schemas.microsoft.com/office/drawing/2014/main" id="{B27538D1-F547-5E11-4CBF-AB9293D3478F}"/>
              </a:ext>
            </a:extLst>
          </p:cNvPr>
          <p:cNvGrpSpPr/>
          <p:nvPr/>
        </p:nvGrpSpPr>
        <p:grpSpPr>
          <a:xfrm>
            <a:off x="140273" y="87780"/>
            <a:ext cx="1574299" cy="914400"/>
            <a:chOff x="140273" y="87780"/>
            <a:chExt cx="1574299" cy="914400"/>
          </a:xfrm>
        </p:grpSpPr>
        <p:grpSp>
          <p:nvGrpSpPr>
            <p:cNvPr id="3" name="Group 25">
              <a:extLst>
                <a:ext uri="{FF2B5EF4-FFF2-40B4-BE49-F238E27FC236}">
                  <a16:creationId xmlns:a16="http://schemas.microsoft.com/office/drawing/2014/main" id="{8294F840-BB2E-2295-BD15-A72E91A00208}"/>
                </a:ext>
              </a:extLst>
            </p:cNvPr>
            <p:cNvGrpSpPr>
              <a:grpSpLocks/>
            </p:cNvGrpSpPr>
            <p:nvPr/>
          </p:nvGrpSpPr>
          <p:grpSpPr bwMode="auto">
            <a:xfrm>
              <a:off x="140273" y="87780"/>
              <a:ext cx="1293813" cy="914400"/>
              <a:chOff x="2065" y="1495"/>
              <a:chExt cx="1498" cy="1496"/>
            </a:xfrm>
          </p:grpSpPr>
          <p:sp>
            <p:nvSpPr>
              <p:cNvPr id="4" name="Oval 26">
                <a:extLst>
                  <a:ext uri="{FF2B5EF4-FFF2-40B4-BE49-F238E27FC236}">
                    <a16:creationId xmlns:a16="http://schemas.microsoft.com/office/drawing/2014/main" id="{BD933908-9699-E36E-D553-5C318D0D571F}"/>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5" name="Oval 27">
                <a:extLst>
                  <a:ext uri="{FF2B5EF4-FFF2-40B4-BE49-F238E27FC236}">
                    <a16:creationId xmlns:a16="http://schemas.microsoft.com/office/drawing/2014/main" id="{C2142C3A-8A5F-DBC3-E486-628871160715}"/>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6" name="Oval 28">
                <a:extLst>
                  <a:ext uri="{FF2B5EF4-FFF2-40B4-BE49-F238E27FC236}">
                    <a16:creationId xmlns:a16="http://schemas.microsoft.com/office/drawing/2014/main" id="{5A5DC9C5-59F0-5E55-4797-895A4F42711C}"/>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7" name="Oval 29">
                <a:extLst>
                  <a:ext uri="{FF2B5EF4-FFF2-40B4-BE49-F238E27FC236}">
                    <a16:creationId xmlns:a16="http://schemas.microsoft.com/office/drawing/2014/main" id="{15334E79-EECE-DF62-CD45-E3ABD0F47A81}"/>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8" name="Oval 30">
                <a:extLst>
                  <a:ext uri="{FF2B5EF4-FFF2-40B4-BE49-F238E27FC236}">
                    <a16:creationId xmlns:a16="http://schemas.microsoft.com/office/drawing/2014/main" id="{D628B9AE-1BCA-9FC7-AC49-6B166283661A}"/>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9" name="Oval 31">
                <a:extLst>
                  <a:ext uri="{FF2B5EF4-FFF2-40B4-BE49-F238E27FC236}">
                    <a16:creationId xmlns:a16="http://schemas.microsoft.com/office/drawing/2014/main" id="{10914F66-E872-F415-6AB7-0307C1DE6399}"/>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0" name="Oval 32">
                <a:extLst>
                  <a:ext uri="{FF2B5EF4-FFF2-40B4-BE49-F238E27FC236}">
                    <a16:creationId xmlns:a16="http://schemas.microsoft.com/office/drawing/2014/main" id="{CF7FA4E7-B05E-1BEE-3448-DDD28AF91EDD}"/>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1" name="Oval 33">
                <a:extLst>
                  <a:ext uri="{FF2B5EF4-FFF2-40B4-BE49-F238E27FC236}">
                    <a16:creationId xmlns:a16="http://schemas.microsoft.com/office/drawing/2014/main" id="{C9E7633D-090C-A28E-5459-2ADD6314460E}"/>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4" name="Oval 34">
                <a:extLst>
                  <a:ext uri="{FF2B5EF4-FFF2-40B4-BE49-F238E27FC236}">
                    <a16:creationId xmlns:a16="http://schemas.microsoft.com/office/drawing/2014/main" id="{F2391B09-7083-1280-61E4-A249C98D6E88}"/>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7" name="TextBox 16">
              <a:extLst>
                <a:ext uri="{FF2B5EF4-FFF2-40B4-BE49-F238E27FC236}">
                  <a16:creationId xmlns:a16="http://schemas.microsoft.com/office/drawing/2014/main" id="{129731BC-C8BB-851E-6E9B-08F09032700E}"/>
                </a:ext>
              </a:extLst>
            </p:cNvPr>
            <p:cNvSpPr txBox="1"/>
            <p:nvPr/>
          </p:nvSpPr>
          <p:spPr>
            <a:xfrm>
              <a:off x="330615" y="322918"/>
              <a:ext cx="1383957" cy="430887"/>
            </a:xfrm>
            <a:prstGeom prst="rect">
              <a:avLst/>
            </a:prstGeom>
            <a:noFill/>
          </p:spPr>
          <p:txBody>
            <a:bodyPr wrap="square" rtlCol="0">
              <a:spAutoFit/>
            </a:bodyPr>
            <a:lstStyle/>
            <a:p>
              <a:r>
                <a:rPr lang="en-US" sz="2200" b="1" dirty="0">
                  <a:solidFill>
                    <a:srgbClr val="FF0000"/>
                  </a:solidFill>
                </a:rPr>
                <a:t>BÀI 1</a:t>
              </a:r>
            </a:p>
          </p:txBody>
        </p:sp>
      </p:grpSp>
      <p:sp>
        <p:nvSpPr>
          <p:cNvPr id="19" name="TextBox 18">
            <a:extLst>
              <a:ext uri="{FF2B5EF4-FFF2-40B4-BE49-F238E27FC236}">
                <a16:creationId xmlns:a16="http://schemas.microsoft.com/office/drawing/2014/main" id="{47711412-E87F-4764-EC7A-12B8502378F6}"/>
              </a:ext>
            </a:extLst>
          </p:cNvPr>
          <p:cNvSpPr txBox="1"/>
          <p:nvPr/>
        </p:nvSpPr>
        <p:spPr>
          <a:xfrm>
            <a:off x="2627453" y="15036"/>
            <a:ext cx="6516547" cy="523220"/>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800" kern="1200" dirty="0">
                <a:solidFill>
                  <a:schemeClr val="tx1"/>
                </a:solidFill>
                <a:latin typeface="Bahnschrift SemiBold" panose="020B0502040204020203" pitchFamily="34" charset="0"/>
                <a:ea typeface="+mn-ea"/>
                <a:cs typeface="+mn-cs"/>
              </a:rPr>
              <a:t>CẤU TRÚC CỦA CHẤT SỰ CHUYỂN THỂ</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14:bounceEnd="66667">
                                          <p:cBhvr additive="base">
                                            <p:cTn id="7" dur="3000" fill="hold"/>
                                            <p:tgtEl>
                                              <p:spTgt spid="45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6667">
                                      <p:stCondLst>
                                        <p:cond delay="80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3000" fill="hold"/>
                                            <p:tgtEl>
                                              <p:spTgt spid="457"/>
                                            </p:tgtEl>
                                            <p:attrNameLst>
                                              <p:attrName>ppt_x</p:attrName>
                                            </p:attrNameLst>
                                          </p:cBhvr>
                                          <p:tavLst>
                                            <p:tav tm="0">
                                              <p:val>
                                                <p:strVal val="#ppt_x"/>
                                              </p:val>
                                            </p:tav>
                                            <p:tav tm="100000">
                                              <p:val>
                                                <p:strVal val="#ppt_x"/>
                                              </p:val>
                                            </p:tav>
                                          </p:tavLst>
                                        </p:anim>
                                        <p:anim calcmode="lin" valueType="num">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0" fill="hold"/>
                                            <p:tgtEl>
                                              <p:spTgt spid="12"/>
                                            </p:tgtEl>
                                            <p:attrNameLst>
                                              <p:attrName>ppt_x</p:attrName>
                                            </p:attrNameLst>
                                          </p:cBhvr>
                                          <p:tavLst>
                                            <p:tav tm="0">
                                              <p:val>
                                                <p:strVal val="#ppt_x"/>
                                              </p:val>
                                            </p:tav>
                                            <p:tav tm="100000">
                                              <p:val>
                                                <p:strVal val="#ppt_x"/>
                                              </p:val>
                                            </p:tav>
                                          </p:tavLst>
                                        </p:anim>
                                        <p:anim calcmode="lin" valueType="num">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ppt_x"/>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6 fb Tran Phu"/>
          <p:cNvSpPr txBox="1">
            <a:spLocks noGrp="1"/>
          </p:cNvSpPr>
          <p:nvPr>
            <p:ph type="title"/>
          </p:nvPr>
        </p:nvSpPr>
        <p:spPr>
          <a:xfrm>
            <a:off x="3420318" y="745001"/>
            <a:ext cx="5668491" cy="619900"/>
          </a:xfrm>
          <a:prstGeom prst="roundRect">
            <a:avLst>
              <a:gd name="adj" fmla="val 27311"/>
            </a:avLst>
          </a:prstGeom>
          <a:solidFill>
            <a:srgbClr val="FFAB40"/>
          </a:solidFill>
        </p:spPr>
        <p:txBody>
          <a:bodyPr spcFirstLastPara="1" wrap="square" lIns="91425" tIns="91425" rIns="91425" bIns="91425" anchor="t" anchorCtr="0">
            <a:noAutofit/>
          </a:bodyPr>
          <a:lstStyle/>
          <a:p>
            <a:r>
              <a:rPr lang="en-US" sz="1800" dirty="0">
                <a:solidFill>
                  <a:schemeClr val="bg1"/>
                </a:solidFill>
                <a:latin typeface="Bahnschrift SemiBold" panose="020B0502040204020203" pitchFamily="34" charset="0"/>
              </a:rPr>
              <a:t>I.  MÔ HÌNH ĐỘNG HỌC PHÂN TỬ VỀ CẤU TẠO CHẤT</a:t>
            </a:r>
          </a:p>
        </p:txBody>
      </p:sp>
      <p:sp>
        <p:nvSpPr>
          <p:cNvPr id="561" name="Google Shape;561;p35" descr="n26 fb Tran Phu"/>
          <p:cNvSpPr txBox="1">
            <a:spLocks noGrp="1"/>
          </p:cNvSpPr>
          <p:nvPr>
            <p:ph type="body" idx="1"/>
          </p:nvPr>
        </p:nvSpPr>
        <p:spPr>
          <a:xfrm>
            <a:off x="3660851" y="1485114"/>
            <a:ext cx="5187427" cy="3342398"/>
          </a:xfrm>
          <a:prstGeom prst="rect">
            <a:avLst/>
          </a:prstGeom>
        </p:spPr>
        <p:txBody>
          <a:bodyPr spcFirstLastPara="1" wrap="square" lIns="91425" tIns="91425" rIns="91425" bIns="91425" anchor="t" anchorCtr="0">
            <a:noAutofit/>
          </a:bodyPr>
          <a:lstStyle/>
          <a:p>
            <a:pPr marL="139700" lvl="0" indent="0" algn="just" rtl="0">
              <a:lnSpc>
                <a:spcPct val="130000"/>
              </a:lnSpc>
              <a:spcBef>
                <a:spcPts val="0"/>
              </a:spcBef>
              <a:spcAft>
                <a:spcPts val="0"/>
              </a:spcAft>
              <a:buSzPts val="1400"/>
              <a:buNone/>
            </a:pPr>
            <a:r>
              <a:rPr lang="en-US" sz="2000" dirty="0">
                <a:solidFill>
                  <a:schemeClr val="tx1"/>
                </a:solidFill>
                <a:latin typeface="+mj-lt"/>
                <a:ea typeface="Cambria" panose="02040503050406030204" pitchFamily="18" charset="0"/>
              </a:rPr>
              <a:t>1.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cấu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tạo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từ</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hạt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riêng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biệt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a:t>
            </a:r>
          </a:p>
          <a:p>
            <a:pPr marL="139700" lvl="0" indent="0" algn="just" rtl="0">
              <a:lnSpc>
                <a:spcPct val="130000"/>
              </a:lnSpc>
              <a:spcBef>
                <a:spcPts val="0"/>
              </a:spcBef>
              <a:spcAft>
                <a:spcPts val="0"/>
              </a:spcAft>
              <a:buSzPts val="1400"/>
              <a:buNone/>
            </a:pPr>
            <a:r>
              <a:rPr lang="en-US" sz="2000" dirty="0">
                <a:solidFill>
                  <a:schemeClr val="tx1"/>
                </a:solidFill>
                <a:latin typeface="+mj-lt"/>
                <a:ea typeface="Cambria" panose="02040503050406030204" pitchFamily="18" charset="0"/>
              </a:rPr>
              <a:t>2.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chuyển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không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ngừng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Nhiệt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của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vật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càng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cao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tốc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chuyển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động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của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cấu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tạo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vật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càng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lớn</a:t>
            </a:r>
            <a:r>
              <a:rPr lang="en-US" sz="2000" dirty="0">
                <a:solidFill>
                  <a:schemeClr val="tx1"/>
                </a:solidFill>
                <a:latin typeface="+mj-lt"/>
                <a:ea typeface="Cambria" panose="02040503050406030204" pitchFamily="18" charset="0"/>
              </a:rPr>
              <a:t>.</a:t>
            </a:r>
          </a:p>
          <a:p>
            <a:pPr marL="139700" lvl="0" indent="0" algn="just" rtl="0">
              <a:lnSpc>
                <a:spcPct val="130000"/>
              </a:lnSpc>
              <a:spcBef>
                <a:spcPts val="0"/>
              </a:spcBef>
              <a:spcAft>
                <a:spcPts val="0"/>
              </a:spcAft>
              <a:buSzPts val="1400"/>
              <a:buNone/>
            </a:pPr>
            <a:r>
              <a:rPr lang="en-US" sz="2000" dirty="0">
                <a:solidFill>
                  <a:schemeClr val="tx1"/>
                </a:solidFill>
                <a:latin typeface="+mj-lt"/>
                <a:ea typeface="Cambria" panose="02040503050406030204" pitchFamily="18" charset="0"/>
              </a:rPr>
              <a:t>3.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hút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đẩy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gọi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chung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liên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kết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a:t>
            </a:r>
            <a:endParaRPr sz="2000" dirty="0">
              <a:solidFill>
                <a:schemeClr val="tx1"/>
              </a:solidFill>
              <a:latin typeface="+mj-lt"/>
              <a:ea typeface="Cambria" panose="02040503050406030204" pitchFamily="18" charset="0"/>
            </a:endParaRPr>
          </a:p>
        </p:txBody>
      </p:sp>
      <p:sp>
        <p:nvSpPr>
          <p:cNvPr id="16" name="TextBox 15">
            <a:extLst>
              <a:ext uri="{FF2B5EF4-FFF2-40B4-BE49-F238E27FC236}">
                <a16:creationId xmlns:a16="http://schemas.microsoft.com/office/drawing/2014/main" id="{303121EE-6EF8-22ED-BFE7-67DC7ABF1625}"/>
              </a:ext>
            </a:extLst>
          </p:cNvPr>
          <p:cNvSpPr txBox="1"/>
          <p:nvPr/>
        </p:nvSpPr>
        <p:spPr>
          <a:xfrm>
            <a:off x="4085863" y="117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19" name="Group 18">
            <a:extLst>
              <a:ext uri="{FF2B5EF4-FFF2-40B4-BE49-F238E27FC236}">
                <a16:creationId xmlns:a16="http://schemas.microsoft.com/office/drawing/2014/main" id="{8F4B9DA8-333F-9726-2A37-C0876882DB3C}"/>
              </a:ext>
            </a:extLst>
          </p:cNvPr>
          <p:cNvGrpSpPr/>
          <p:nvPr/>
        </p:nvGrpSpPr>
        <p:grpSpPr>
          <a:xfrm>
            <a:off x="55191" y="87780"/>
            <a:ext cx="3704104" cy="4984258"/>
            <a:chOff x="62758" y="87780"/>
            <a:chExt cx="3368438" cy="4984258"/>
          </a:xfrm>
        </p:grpSpPr>
        <p:grpSp>
          <p:nvGrpSpPr>
            <p:cNvPr id="2" name="Group 1">
              <a:extLst>
                <a:ext uri="{FF2B5EF4-FFF2-40B4-BE49-F238E27FC236}">
                  <a16:creationId xmlns:a16="http://schemas.microsoft.com/office/drawing/2014/main" id="{0FD89BAA-665E-5847-C1C2-1A48378AC847}"/>
                </a:ext>
              </a:extLst>
            </p:cNvPr>
            <p:cNvGrpSpPr/>
            <p:nvPr/>
          </p:nvGrpSpPr>
          <p:grpSpPr>
            <a:xfrm>
              <a:off x="140274" y="87780"/>
              <a:ext cx="1300527" cy="838195"/>
              <a:chOff x="140273" y="87780"/>
              <a:chExt cx="1418765" cy="914400"/>
            </a:xfrm>
          </p:grpSpPr>
          <p:grpSp>
            <p:nvGrpSpPr>
              <p:cNvPr id="3" name="Group 25">
                <a:extLst>
                  <a:ext uri="{FF2B5EF4-FFF2-40B4-BE49-F238E27FC236}">
                    <a16:creationId xmlns:a16="http://schemas.microsoft.com/office/drawing/2014/main" id="{566DED82-136A-B3DF-A94E-389F27F9FE00}"/>
                  </a:ext>
                </a:extLst>
              </p:cNvPr>
              <p:cNvGrpSpPr>
                <a:grpSpLocks/>
              </p:cNvGrpSpPr>
              <p:nvPr/>
            </p:nvGrpSpPr>
            <p:grpSpPr bwMode="auto">
              <a:xfrm>
                <a:off x="140273" y="87780"/>
                <a:ext cx="1293813" cy="914400"/>
                <a:chOff x="2065" y="1495"/>
                <a:chExt cx="1498" cy="1496"/>
              </a:xfrm>
            </p:grpSpPr>
            <p:sp>
              <p:nvSpPr>
                <p:cNvPr id="5" name="Oval 26">
                  <a:extLst>
                    <a:ext uri="{FF2B5EF4-FFF2-40B4-BE49-F238E27FC236}">
                      <a16:creationId xmlns:a16="http://schemas.microsoft.com/office/drawing/2014/main" id="{68027A0A-74DF-23E2-935D-5D3C529D8BC0}"/>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8" name="Oval 27">
                  <a:extLst>
                    <a:ext uri="{FF2B5EF4-FFF2-40B4-BE49-F238E27FC236}">
                      <a16:creationId xmlns:a16="http://schemas.microsoft.com/office/drawing/2014/main" id="{7EAC3C7F-E0FE-BEA5-8E5B-59E38B366B5E}"/>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9" name="Oval 28">
                  <a:extLst>
                    <a:ext uri="{FF2B5EF4-FFF2-40B4-BE49-F238E27FC236}">
                      <a16:creationId xmlns:a16="http://schemas.microsoft.com/office/drawing/2014/main" id="{536E4C3C-6D25-09C5-5B38-FDAE0AFB3882}"/>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10" name="Oval 29">
                  <a:extLst>
                    <a:ext uri="{FF2B5EF4-FFF2-40B4-BE49-F238E27FC236}">
                      <a16:creationId xmlns:a16="http://schemas.microsoft.com/office/drawing/2014/main" id="{8A7195C9-52DB-85A9-BC1C-10FC1A32FFF8}"/>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11" name="Oval 30">
                  <a:extLst>
                    <a:ext uri="{FF2B5EF4-FFF2-40B4-BE49-F238E27FC236}">
                      <a16:creationId xmlns:a16="http://schemas.microsoft.com/office/drawing/2014/main" id="{1F0DB2AC-C7CE-4ADE-EDB3-DB6945838323}"/>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2" name="Oval 31">
                  <a:extLst>
                    <a:ext uri="{FF2B5EF4-FFF2-40B4-BE49-F238E27FC236}">
                      <a16:creationId xmlns:a16="http://schemas.microsoft.com/office/drawing/2014/main" id="{14C118F3-C356-A268-1A20-0A864E5DC590}"/>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3" name="Oval 32">
                  <a:extLst>
                    <a:ext uri="{FF2B5EF4-FFF2-40B4-BE49-F238E27FC236}">
                      <a16:creationId xmlns:a16="http://schemas.microsoft.com/office/drawing/2014/main" id="{D704BBCA-0D26-C2A2-2C93-71FFB41FA3BB}"/>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4" name="Oval 33">
                  <a:extLst>
                    <a:ext uri="{FF2B5EF4-FFF2-40B4-BE49-F238E27FC236}">
                      <a16:creationId xmlns:a16="http://schemas.microsoft.com/office/drawing/2014/main" id="{53F8B1FE-BCF0-6760-E617-6D4F33AD4184}"/>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5" name="Oval 34">
                  <a:extLst>
                    <a:ext uri="{FF2B5EF4-FFF2-40B4-BE49-F238E27FC236}">
                      <a16:creationId xmlns:a16="http://schemas.microsoft.com/office/drawing/2014/main" id="{FC493263-F377-9B5C-1E24-A866B4A046D4}"/>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4" name="TextBox 3">
                <a:extLst>
                  <a:ext uri="{FF2B5EF4-FFF2-40B4-BE49-F238E27FC236}">
                    <a16:creationId xmlns:a16="http://schemas.microsoft.com/office/drawing/2014/main" id="{F7478684-BAA7-BA8B-3496-A0AD0CC3BB80}"/>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sp>
          <p:nvSpPr>
            <p:cNvPr id="18" name="Text Box 76">
              <a:extLst>
                <a:ext uri="{FF2B5EF4-FFF2-40B4-BE49-F238E27FC236}">
                  <a16:creationId xmlns:a16="http://schemas.microsoft.com/office/drawing/2014/main" id="{026D210C-BB30-75BE-ADCC-55D332DDC231}"/>
                </a:ext>
              </a:extLst>
            </p:cNvPr>
            <p:cNvSpPr txBox="1">
              <a:spLocks noChangeArrowheads="1"/>
            </p:cNvSpPr>
            <p:nvPr/>
          </p:nvSpPr>
          <p:spPr bwMode="auto">
            <a:xfrm>
              <a:off x="62758" y="833890"/>
              <a:ext cx="3368438"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b="1" dirty="0">
                  <a:latin typeface="Times New Roman" pitchFamily="18" charset="0"/>
                  <a:cs typeface="Times New Roman" pitchFamily="18" charset="0"/>
                </a:rPr>
                <a:t>I.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wipe(down)">
                                      <p:cBhvr>
                                        <p:cTn id="7" dur="500"/>
                                        <p:tgtEl>
                                          <p:spTgt spid="5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1">
                                            <p:txEl>
                                              <p:pRg st="1" end="1"/>
                                            </p:txEl>
                                          </p:spTgt>
                                        </p:tgtEl>
                                        <p:attrNameLst>
                                          <p:attrName>style.visibility</p:attrName>
                                        </p:attrNameLst>
                                      </p:cBhvr>
                                      <p:to>
                                        <p:strVal val="visible"/>
                                      </p:to>
                                    </p:set>
                                    <p:animEffect transition="in" filter="wipe(down)">
                                      <p:cBhvr>
                                        <p:cTn id="12" dur="500"/>
                                        <p:tgtEl>
                                          <p:spTgt spid="5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1">
                                            <p:txEl>
                                              <p:pRg st="2" end="2"/>
                                            </p:txEl>
                                          </p:spTgt>
                                        </p:tgtEl>
                                        <p:attrNameLst>
                                          <p:attrName>style.visibility</p:attrName>
                                        </p:attrNameLst>
                                      </p:cBhvr>
                                      <p:to>
                                        <p:strVal val="visible"/>
                                      </p:to>
                                    </p:set>
                                    <p:animEffect transition="in" filter="wipe(down)">
                                      <p:cBhvr>
                                        <p:cTn id="17" dur="500"/>
                                        <p:tgtEl>
                                          <p:spTgt spid="5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7" name="Rectangle: Rounded Corners 6" descr="n26 fb Tran Phu">
            <a:extLst>
              <a:ext uri="{FF2B5EF4-FFF2-40B4-BE49-F238E27FC236}">
                <a16:creationId xmlns:a16="http://schemas.microsoft.com/office/drawing/2014/main" id="{B180BAFA-871C-40A9-8E97-F17079B139EC}"/>
              </a:ext>
            </a:extLst>
          </p:cNvPr>
          <p:cNvSpPr/>
          <p:nvPr/>
        </p:nvSpPr>
        <p:spPr>
          <a:xfrm>
            <a:off x="3776142" y="608872"/>
            <a:ext cx="5226001" cy="4224760"/>
          </a:xfrm>
          <a:prstGeom prst="roundRect">
            <a:avLst>
              <a:gd name="adj" fmla="val 7751"/>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Google Shape;561;p35" descr="n26 fb Tran Phu"/>
          <p:cNvSpPr txBox="1">
            <a:spLocks noGrp="1"/>
          </p:cNvSpPr>
          <p:nvPr>
            <p:ph type="body" idx="1"/>
          </p:nvPr>
        </p:nvSpPr>
        <p:spPr>
          <a:xfrm>
            <a:off x="3867572" y="795496"/>
            <a:ext cx="4971477" cy="4414195"/>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000" b="1" dirty="0">
                <a:solidFill>
                  <a:srgbClr val="FF0000"/>
                </a:solidFill>
                <a:latin typeface="+mj-lt"/>
                <a:ea typeface="Cambria" panose="02040503050406030204" pitchFamily="18" charset="0"/>
              </a:rPr>
              <a:t>PHIẾU HỌC TẬP SỐ 1</a:t>
            </a:r>
          </a:p>
          <a:p>
            <a:pPr marL="139700" lvl="0" indent="0" algn="just">
              <a:lnSpc>
                <a:spcPct val="120000"/>
              </a:lnSpc>
              <a:buNone/>
            </a:pPr>
            <a:r>
              <a:rPr lang="vi-VN" sz="2000" b="1" u="sng" dirty="0">
                <a:solidFill>
                  <a:srgbClr val="F28482"/>
                </a:solidFill>
                <a:latin typeface="+mj-lt"/>
                <a:ea typeface="Cambria" panose="02040503050406030204" pitchFamily="18" charset="0"/>
              </a:rPr>
              <a:t>Câu </a:t>
            </a:r>
            <a:r>
              <a:rPr lang="en-US" sz="2000" b="1" u="sng" dirty="0">
                <a:solidFill>
                  <a:srgbClr val="F28482"/>
                </a:solidFill>
                <a:latin typeface="+mj-lt"/>
                <a:ea typeface="Cambria" panose="02040503050406030204" pitchFamily="18" charset="0"/>
              </a:rPr>
              <a:t>1</a:t>
            </a:r>
            <a:r>
              <a:rPr lang="vi-VN" sz="2000" b="1" u="sng" dirty="0">
                <a:solidFill>
                  <a:srgbClr val="F28482"/>
                </a:solidFill>
                <a:latin typeface="+mj-lt"/>
                <a:ea typeface="Cambria" panose="02040503050406030204" pitchFamily="18" charset="0"/>
              </a:rPr>
              <a:t>:</a:t>
            </a:r>
            <a:r>
              <a:rPr lang="vi-VN" sz="2000" b="1" dirty="0">
                <a:solidFill>
                  <a:srgbClr val="F28482"/>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a)</a:t>
            </a:r>
            <a:r>
              <a:rPr lang="en-US" sz="2000" dirty="0">
                <a:solidFill>
                  <a:schemeClr val="tx1"/>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Tại sao TN của Brown được coi là một trong những TN chứng tỏ các phân tử chuyển động hỗn loạn, không ngừng?</a:t>
            </a:r>
          </a:p>
          <a:p>
            <a:pPr marL="139700" lvl="0" indent="0" algn="just">
              <a:lnSpc>
                <a:spcPct val="120000"/>
              </a:lnSpc>
              <a:buNone/>
            </a:pPr>
            <a:r>
              <a:rPr lang="vi-VN" sz="2000" dirty="0">
                <a:solidFill>
                  <a:schemeClr val="tx1"/>
                </a:solidFill>
                <a:latin typeface="+mj-lt"/>
                <a:ea typeface="Cambria" panose="02040503050406030204" pitchFamily="18" charset="0"/>
              </a:rPr>
              <a:t>b)</a:t>
            </a:r>
            <a:r>
              <a:rPr lang="en-US" sz="2000" dirty="0">
                <a:solidFill>
                  <a:schemeClr val="tx1"/>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Làm thế nào để với TN của Brown có thể chứng tỏ được khi nhiệt độ của nước càng cao thì các phân tử nước chuyển động càng nhanh?</a:t>
            </a:r>
          </a:p>
          <a:p>
            <a:pPr marL="139700" lvl="0" indent="0" algn="just">
              <a:lnSpc>
                <a:spcPct val="120000"/>
              </a:lnSpc>
              <a:buNone/>
            </a:pPr>
            <a:r>
              <a:rPr lang="vi-VN" sz="2000" b="1" u="sng" dirty="0">
                <a:solidFill>
                  <a:srgbClr val="F28482"/>
                </a:solidFill>
                <a:latin typeface="+mj-lt"/>
                <a:ea typeface="Cambria" panose="02040503050406030204" pitchFamily="18" charset="0"/>
              </a:rPr>
              <a:t>Câu </a:t>
            </a:r>
            <a:r>
              <a:rPr lang="en-US" sz="2000" b="1" u="sng" dirty="0">
                <a:solidFill>
                  <a:srgbClr val="F28482"/>
                </a:solidFill>
                <a:latin typeface="+mj-lt"/>
                <a:ea typeface="Cambria" panose="02040503050406030204" pitchFamily="18" charset="0"/>
              </a:rPr>
              <a:t>2</a:t>
            </a:r>
            <a:r>
              <a:rPr lang="vi-VN" sz="2000" b="1" u="sng" dirty="0">
                <a:solidFill>
                  <a:srgbClr val="F28482"/>
                </a:solidFill>
                <a:latin typeface="+mj-lt"/>
                <a:ea typeface="Cambria" panose="02040503050406030204" pitchFamily="18" charset="0"/>
              </a:rPr>
              <a:t>:</a:t>
            </a:r>
            <a:r>
              <a:rPr lang="vi-VN" sz="2000" b="1" dirty="0">
                <a:solidFill>
                  <a:srgbClr val="F28482"/>
                </a:solidFill>
                <a:latin typeface="+mj-lt"/>
                <a:ea typeface="Cambria" panose="02040503050406030204" pitchFamily="18" charset="0"/>
              </a:rPr>
              <a:t> </a:t>
            </a:r>
            <a:r>
              <a:rPr lang="vi-VN" sz="2000" dirty="0">
                <a:solidFill>
                  <a:schemeClr val="tx1"/>
                </a:solidFill>
                <a:latin typeface="+mj-lt"/>
                <a:ea typeface="Cambria" panose="02040503050406030204" pitchFamily="18" charset="0"/>
              </a:rPr>
              <a:t>Hãy tìm các hiện tượng thực tế chứng tỏ giữa các phân tử có lực đẩy, lực hút?</a:t>
            </a:r>
          </a:p>
        </p:txBody>
      </p:sp>
      <p:grpSp>
        <p:nvGrpSpPr>
          <p:cNvPr id="549" name="Group 548">
            <a:extLst>
              <a:ext uri="{FF2B5EF4-FFF2-40B4-BE49-F238E27FC236}">
                <a16:creationId xmlns:a16="http://schemas.microsoft.com/office/drawing/2014/main" id="{B10C925E-4FD4-B6FB-B673-1BF1F72195DF}"/>
              </a:ext>
            </a:extLst>
          </p:cNvPr>
          <p:cNvGrpSpPr/>
          <p:nvPr/>
        </p:nvGrpSpPr>
        <p:grpSpPr>
          <a:xfrm>
            <a:off x="55191" y="11719"/>
            <a:ext cx="9088809" cy="5060319"/>
            <a:chOff x="55191" y="11719"/>
            <a:chExt cx="9088809" cy="5060319"/>
          </a:xfrm>
        </p:grpSpPr>
        <p:grpSp>
          <p:nvGrpSpPr>
            <p:cNvPr id="546" name="Group 545">
              <a:extLst>
                <a:ext uri="{FF2B5EF4-FFF2-40B4-BE49-F238E27FC236}">
                  <a16:creationId xmlns:a16="http://schemas.microsoft.com/office/drawing/2014/main" id="{869CC52B-D6E5-E623-83F7-47B630E08B2E}"/>
                </a:ext>
              </a:extLst>
            </p:cNvPr>
            <p:cNvGrpSpPr/>
            <p:nvPr/>
          </p:nvGrpSpPr>
          <p:grpSpPr>
            <a:xfrm>
              <a:off x="140274" y="11719"/>
              <a:ext cx="9003726" cy="914256"/>
              <a:chOff x="140274" y="11719"/>
              <a:chExt cx="9003726" cy="914256"/>
            </a:xfrm>
          </p:grpSpPr>
          <p:sp>
            <p:nvSpPr>
              <p:cNvPr id="2" name="TextBox 1">
                <a:extLst>
                  <a:ext uri="{FF2B5EF4-FFF2-40B4-BE49-F238E27FC236}">
                    <a16:creationId xmlns:a16="http://schemas.microsoft.com/office/drawing/2014/main" id="{664C7796-2A57-0D79-BA2D-9E2EDD6AC19E}"/>
                  </a:ext>
                </a:extLst>
              </p:cNvPr>
              <p:cNvSpPr txBox="1"/>
              <p:nvPr/>
            </p:nvSpPr>
            <p:spPr>
              <a:xfrm>
                <a:off x="4085863" y="117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20" name="Group 19">
                <a:extLst>
                  <a:ext uri="{FF2B5EF4-FFF2-40B4-BE49-F238E27FC236}">
                    <a16:creationId xmlns:a16="http://schemas.microsoft.com/office/drawing/2014/main" id="{DF0A86C7-50BF-09F1-26EE-EF66B01D5373}"/>
                  </a:ext>
                </a:extLst>
              </p:cNvPr>
              <p:cNvGrpSpPr/>
              <p:nvPr/>
            </p:nvGrpSpPr>
            <p:grpSpPr>
              <a:xfrm>
                <a:off x="140274" y="87780"/>
                <a:ext cx="1300527" cy="838195"/>
                <a:chOff x="140273" y="87780"/>
                <a:chExt cx="1418765" cy="914400"/>
              </a:xfrm>
            </p:grpSpPr>
            <p:grpSp>
              <p:nvGrpSpPr>
                <p:cNvPr id="22" name="Group 25">
                  <a:extLst>
                    <a:ext uri="{FF2B5EF4-FFF2-40B4-BE49-F238E27FC236}">
                      <a16:creationId xmlns:a16="http://schemas.microsoft.com/office/drawing/2014/main" id="{B82EBFD3-D44D-5F99-D277-FE0EE6C160F7}"/>
                    </a:ext>
                  </a:extLst>
                </p:cNvPr>
                <p:cNvGrpSpPr>
                  <a:grpSpLocks/>
                </p:cNvGrpSpPr>
                <p:nvPr/>
              </p:nvGrpSpPr>
              <p:grpSpPr bwMode="auto">
                <a:xfrm>
                  <a:off x="140273" y="87780"/>
                  <a:ext cx="1293813" cy="914400"/>
                  <a:chOff x="2065" y="1495"/>
                  <a:chExt cx="1498" cy="1496"/>
                </a:xfrm>
              </p:grpSpPr>
              <p:sp>
                <p:nvSpPr>
                  <p:cNvPr id="24" name="Oval 26">
                    <a:extLst>
                      <a:ext uri="{FF2B5EF4-FFF2-40B4-BE49-F238E27FC236}">
                        <a16:creationId xmlns:a16="http://schemas.microsoft.com/office/drawing/2014/main" id="{AC6C74AD-2BE4-2E3C-FAD0-975AA0A43B30}"/>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25" name="Oval 27">
                    <a:extLst>
                      <a:ext uri="{FF2B5EF4-FFF2-40B4-BE49-F238E27FC236}">
                        <a16:creationId xmlns:a16="http://schemas.microsoft.com/office/drawing/2014/main" id="{18E11526-A908-C70D-3C82-1B4A5B4143EE}"/>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6" name="Oval 28">
                    <a:extLst>
                      <a:ext uri="{FF2B5EF4-FFF2-40B4-BE49-F238E27FC236}">
                        <a16:creationId xmlns:a16="http://schemas.microsoft.com/office/drawing/2014/main" id="{BA685C25-51FA-D1F1-2DC0-294A631F90D6}"/>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27" name="Oval 29">
                    <a:extLst>
                      <a:ext uri="{FF2B5EF4-FFF2-40B4-BE49-F238E27FC236}">
                        <a16:creationId xmlns:a16="http://schemas.microsoft.com/office/drawing/2014/main" id="{C4976A2B-E8E4-7013-1D0B-5DE3BAF56D97}"/>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28" name="Oval 30">
                    <a:extLst>
                      <a:ext uri="{FF2B5EF4-FFF2-40B4-BE49-F238E27FC236}">
                        <a16:creationId xmlns:a16="http://schemas.microsoft.com/office/drawing/2014/main" id="{FEA4BDEF-7037-2072-32D3-859148C846EA}"/>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9" name="Oval 31">
                    <a:extLst>
                      <a:ext uri="{FF2B5EF4-FFF2-40B4-BE49-F238E27FC236}">
                        <a16:creationId xmlns:a16="http://schemas.microsoft.com/office/drawing/2014/main" id="{D086C3FF-E582-A787-80F7-6D2C50459530}"/>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0" name="Oval 32">
                    <a:extLst>
                      <a:ext uri="{FF2B5EF4-FFF2-40B4-BE49-F238E27FC236}">
                        <a16:creationId xmlns:a16="http://schemas.microsoft.com/office/drawing/2014/main" id="{FBBE0321-35EA-06F1-B050-4A70F062136C}"/>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31" name="Oval 33">
                    <a:extLst>
                      <a:ext uri="{FF2B5EF4-FFF2-40B4-BE49-F238E27FC236}">
                        <a16:creationId xmlns:a16="http://schemas.microsoft.com/office/drawing/2014/main" id="{EB32D003-E98B-6EE7-8C06-7F7CEC22C0B0}"/>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544" name="Oval 34">
                    <a:extLst>
                      <a:ext uri="{FF2B5EF4-FFF2-40B4-BE49-F238E27FC236}">
                        <a16:creationId xmlns:a16="http://schemas.microsoft.com/office/drawing/2014/main" id="{5F4B329E-3AB6-B286-0E66-C75D7CDB2C6F}"/>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23" name="TextBox 22">
                  <a:extLst>
                    <a:ext uri="{FF2B5EF4-FFF2-40B4-BE49-F238E27FC236}">
                      <a16:creationId xmlns:a16="http://schemas.microsoft.com/office/drawing/2014/main" id="{F2376F11-5404-F738-3921-B1EA186318CA}"/>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grpSp>
        <p:sp>
          <p:nvSpPr>
            <p:cNvPr id="548" name="Text Box 76">
              <a:extLst>
                <a:ext uri="{FF2B5EF4-FFF2-40B4-BE49-F238E27FC236}">
                  <a16:creationId xmlns:a16="http://schemas.microsoft.com/office/drawing/2014/main" id="{D003ECE6-9653-3F56-6E30-783A0EA56D45}"/>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b="1" dirty="0">
                  <a:latin typeface="Times New Roman" pitchFamily="18" charset="0"/>
                  <a:cs typeface="Times New Roman" pitchFamily="18" charset="0"/>
                </a:rPr>
                <a:t>I.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296830540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6 fb Tran Phu">
            <a:extLst>
              <a:ext uri="{FF2B5EF4-FFF2-40B4-BE49-F238E27FC236}">
                <a16:creationId xmlns:a16="http://schemas.microsoft.com/office/drawing/2014/main" id="{F2C14083-6477-42B6-9677-F3453480392A}"/>
              </a:ext>
            </a:extLst>
          </p:cNvPr>
          <p:cNvSpPr/>
          <p:nvPr/>
        </p:nvSpPr>
        <p:spPr>
          <a:xfrm>
            <a:off x="5415693" y="576353"/>
            <a:ext cx="2861346" cy="46103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26 fb Tran Phu">
            <a:extLst>
              <a:ext uri="{FF2B5EF4-FFF2-40B4-BE49-F238E27FC236}">
                <a16:creationId xmlns:a16="http://schemas.microsoft.com/office/drawing/2014/main" id="{4E637E04-3FD9-477D-ED3A-AC7DD29F2AE3}"/>
              </a:ext>
            </a:extLst>
          </p:cNvPr>
          <p:cNvSpPr>
            <a:spLocks noGrp="1"/>
          </p:cNvSpPr>
          <p:nvPr>
            <p:ph type="title"/>
          </p:nvPr>
        </p:nvSpPr>
        <p:spPr>
          <a:xfrm>
            <a:off x="4017721" y="479108"/>
            <a:ext cx="5016261" cy="558281"/>
          </a:xfrm>
        </p:spPr>
        <p:txBody>
          <a:bodyPr/>
          <a:lstStyle/>
          <a:p>
            <a:r>
              <a:rPr lang="en-US" dirty="0">
                <a:solidFill>
                  <a:schemeClr val="bg1"/>
                </a:solidFill>
                <a:latin typeface="Bahnschrift SemiBold" panose="020B0502040204020203" pitchFamily="34" charset="0"/>
                <a:ea typeface="Cambria" panose="02040503050406030204" pitchFamily="18" charset="0"/>
                <a:cs typeface="Catamaran" panose="020B0604020202020204" charset="0"/>
              </a:rPr>
              <a:t>ĐÁP ÁN</a:t>
            </a:r>
          </a:p>
        </p:txBody>
      </p:sp>
      <p:sp>
        <p:nvSpPr>
          <p:cNvPr id="3" name="Text Placeholder 2" descr="n26 fb Tran Phu">
            <a:extLst>
              <a:ext uri="{FF2B5EF4-FFF2-40B4-BE49-F238E27FC236}">
                <a16:creationId xmlns:a16="http://schemas.microsoft.com/office/drawing/2014/main" id="{1E37B2BC-7A07-F6A1-AFD9-7519BCE6B348}"/>
              </a:ext>
            </a:extLst>
          </p:cNvPr>
          <p:cNvSpPr>
            <a:spLocks noGrp="1"/>
          </p:cNvSpPr>
          <p:nvPr>
            <p:ph type="body" idx="1"/>
          </p:nvPr>
        </p:nvSpPr>
        <p:spPr>
          <a:xfrm>
            <a:off x="3759295" y="1037389"/>
            <a:ext cx="5324267" cy="3825007"/>
          </a:xfrm>
        </p:spPr>
        <p:txBody>
          <a:bodyPr/>
          <a:lstStyle/>
          <a:p>
            <a:pPr marL="0" marR="0" indent="0" algn="just">
              <a:lnSpc>
                <a:spcPct val="107000"/>
              </a:lnSpc>
              <a:spcBef>
                <a:spcPts val="0"/>
              </a:spcBef>
              <a:spcAft>
                <a:spcPts val="0"/>
              </a:spcAft>
              <a:buNone/>
            </a:pPr>
            <a:r>
              <a:rPr lang="en-US" sz="2000" b="1" dirty="0" err="1">
                <a:solidFill>
                  <a:srgbClr val="FF0000"/>
                </a:solidFill>
                <a:effectLst/>
                <a:latin typeface="+mj-lt"/>
                <a:ea typeface="Cambria" panose="02040503050406030204" pitchFamily="18" charset="0"/>
                <a:cs typeface="Catamaran" panose="020B0604020202020204" charset="0"/>
              </a:rPr>
              <a:t>Câu</a:t>
            </a:r>
            <a:r>
              <a:rPr lang="en-US" sz="2000" b="1" dirty="0">
                <a:solidFill>
                  <a:srgbClr val="FF0000"/>
                </a:solidFill>
                <a:effectLst/>
                <a:latin typeface="+mj-lt"/>
                <a:ea typeface="Cambria" panose="02040503050406030204" pitchFamily="18" charset="0"/>
                <a:cs typeface="Catamaran" panose="020B0604020202020204" charset="0"/>
              </a:rPr>
              <a:t> 1: </a:t>
            </a:r>
            <a:endParaRPr lang="en-US" sz="2000" dirty="0">
              <a:solidFill>
                <a:srgbClr val="FF0000"/>
              </a:solidFill>
              <a:effectLst/>
              <a:latin typeface="+mj-lt"/>
              <a:ea typeface="Cambria" panose="02040503050406030204" pitchFamily="18" charset="0"/>
              <a:cs typeface="Catamaran" panose="020B0604020202020204" charset="0"/>
            </a:endParaRPr>
          </a:p>
          <a:p>
            <a:pPr marL="0" marR="0" indent="0" algn="just">
              <a:lnSpc>
                <a:spcPct val="107000"/>
              </a:lnSpc>
              <a:spcBef>
                <a:spcPts val="0"/>
              </a:spcBef>
              <a:spcAft>
                <a:spcPts val="0"/>
              </a:spcAft>
              <a:buNone/>
            </a:pPr>
            <a:r>
              <a:rPr lang="en-US" sz="2000" dirty="0">
                <a:solidFill>
                  <a:schemeClr val="tx1"/>
                </a:solidFill>
                <a:effectLst/>
                <a:latin typeface="+mj-lt"/>
                <a:ea typeface="Cambria" panose="02040503050406030204" pitchFamily="18" charset="0"/>
                <a:cs typeface="Catamaran" panose="020B0604020202020204" charset="0"/>
              </a:rPr>
              <a:t>a) </a:t>
            </a:r>
            <a:r>
              <a:rPr lang="en-US" sz="2000" dirty="0" err="1">
                <a:solidFill>
                  <a:schemeClr val="tx1"/>
                </a:solidFill>
                <a:effectLst/>
                <a:latin typeface="+mj-lt"/>
                <a:ea typeface="Cambria" panose="02040503050406030204" pitchFamily="18" charset="0"/>
                <a:cs typeface="Catamaran" panose="020B0604020202020204" charset="0"/>
              </a:rPr>
              <a:t>Vì</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hạt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nhỏ</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trong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lỏng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khí</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là</a:t>
            </a:r>
            <a:r>
              <a:rPr lang="en-US" sz="2000" dirty="0">
                <a:solidFill>
                  <a:schemeClr val="tx1"/>
                </a:solidFill>
                <a:effectLst/>
                <a:latin typeface="+mj-lt"/>
                <a:ea typeface="Cambria" panose="02040503050406030204" pitchFamily="18" charset="0"/>
                <a:cs typeface="Catamaran" panose="020B0604020202020204" charset="0"/>
              </a:rPr>
              <a:t> do </a:t>
            </a:r>
            <a:r>
              <a:rPr lang="en-US" sz="2000" dirty="0" err="1">
                <a:solidFill>
                  <a:schemeClr val="tx1"/>
                </a:solidFill>
                <a:effectLst/>
                <a:latin typeface="+mj-lt"/>
                <a:ea typeface="Cambria" panose="02040503050406030204" pitchFamily="18" charset="0"/>
                <a:cs typeface="Catamaran" panose="020B0604020202020204" charset="0"/>
              </a:rPr>
              <a:t>các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phân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tử</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lỏng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khí</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luôn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chuyển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động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chúng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có</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thể</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va</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chạm</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vào</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hạt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nhỏ</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từ</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nhiều</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phía</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nhau</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va</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chạm</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này</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không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cân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bằng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nhau</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nên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các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hạt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nhỏ</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cũng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chuyển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động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hỗn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loạn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không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ngừng</a:t>
            </a:r>
            <a:r>
              <a:rPr lang="en-US" sz="2000" dirty="0">
                <a:solidFill>
                  <a:schemeClr val="tx1"/>
                </a:solidFill>
                <a:effectLst/>
                <a:latin typeface="+mj-lt"/>
                <a:ea typeface="Cambria" panose="02040503050406030204" pitchFamily="18" charset="0"/>
                <a:cs typeface="Catamaran" panose="020B0604020202020204" charset="0"/>
              </a:rPr>
              <a:t>.</a:t>
            </a:r>
          </a:p>
          <a:p>
            <a:pPr marL="0" marR="0" indent="0" algn="just">
              <a:lnSpc>
                <a:spcPct val="107000"/>
              </a:lnSpc>
              <a:spcBef>
                <a:spcPts val="0"/>
              </a:spcBef>
              <a:spcAft>
                <a:spcPts val="0"/>
              </a:spcAft>
              <a:buNone/>
            </a:pPr>
            <a:r>
              <a:rPr lang="en-US" sz="2000" dirty="0">
                <a:solidFill>
                  <a:schemeClr val="tx1"/>
                </a:solidFill>
                <a:effectLst/>
                <a:latin typeface="+mj-lt"/>
                <a:ea typeface="Cambria" panose="02040503050406030204" pitchFamily="18" charset="0"/>
                <a:cs typeface="Catamaran" panose="020B0604020202020204" charset="0"/>
              </a:rPr>
              <a:t>b) VD: </a:t>
            </a:r>
            <a:r>
              <a:rPr lang="en-US" sz="2000" dirty="0" err="1">
                <a:solidFill>
                  <a:schemeClr val="tx1"/>
                </a:solidFill>
                <a:effectLst/>
                <a:latin typeface="+mj-lt"/>
                <a:ea typeface="Cambria" panose="02040503050406030204" pitchFamily="18" charset="0"/>
                <a:cs typeface="Catamaran" panose="020B0604020202020204" charset="0"/>
              </a:rPr>
              <a:t>lấy</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đường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đổ</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vào</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nước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nóng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thì</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đường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sẽ</a:t>
            </a:r>
            <a:r>
              <a:rPr lang="en-US" sz="2000" dirty="0">
                <a:solidFill>
                  <a:schemeClr val="tx1"/>
                </a:solidFill>
                <a:effectLst/>
                <a:latin typeface="+mj-lt"/>
                <a:ea typeface="Cambria" panose="02040503050406030204" pitchFamily="18" charset="0"/>
                <a:cs typeface="Catamaran" panose="020B0604020202020204" charset="0"/>
              </a:rPr>
              <a:t> tan </a:t>
            </a:r>
            <a:r>
              <a:rPr lang="en-US" sz="2000" dirty="0" err="1">
                <a:solidFill>
                  <a:schemeClr val="tx1"/>
                </a:solidFill>
                <a:effectLst/>
                <a:latin typeface="+mj-lt"/>
                <a:ea typeface="Cambria" panose="02040503050406030204" pitchFamily="18" charset="0"/>
                <a:cs typeface="Catamaran" panose="020B0604020202020204" charset="0"/>
              </a:rPr>
              <a:t>rất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nhanh</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Còn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khi</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bỏ</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đường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vào</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nước</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đá</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thì</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phải</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khuấy</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chúng</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lên</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vì</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nó</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rất</a:t>
            </a:r>
            <a:r>
              <a:rPr lang="en-US" sz="2000" dirty="0">
                <a:solidFill>
                  <a:schemeClr val="tx1"/>
                </a:solidFill>
                <a:effectLst/>
                <a:latin typeface="+mj-lt"/>
                <a:ea typeface="Cambria" panose="02040503050406030204" pitchFamily="18" charset="0"/>
                <a:cs typeface="Catamaran" panose="020B0604020202020204" charset="0"/>
              </a:rPr>
              <a:t> </a:t>
            </a:r>
            <a:r>
              <a:rPr lang="en-US" sz="2000" dirty="0" err="1">
                <a:solidFill>
                  <a:schemeClr val="tx1"/>
                </a:solidFill>
                <a:effectLst/>
                <a:latin typeface="+mj-lt"/>
                <a:ea typeface="Cambria" panose="02040503050406030204" pitchFamily="18" charset="0"/>
                <a:cs typeface="Catamaran" panose="020B0604020202020204" charset="0"/>
              </a:rPr>
              <a:t>lâu</a:t>
            </a:r>
            <a:r>
              <a:rPr lang="en-US" sz="2000" dirty="0">
                <a:solidFill>
                  <a:schemeClr val="tx1"/>
                </a:solidFill>
                <a:effectLst/>
                <a:latin typeface="+mj-lt"/>
                <a:ea typeface="Cambria" panose="02040503050406030204" pitchFamily="18" charset="0"/>
                <a:cs typeface="Catamaran" panose="020B0604020202020204" charset="0"/>
              </a:rPr>
              <a:t> tan.</a:t>
            </a:r>
          </a:p>
        </p:txBody>
      </p:sp>
      <p:grpSp>
        <p:nvGrpSpPr>
          <p:cNvPr id="22" name="Group 21">
            <a:extLst>
              <a:ext uri="{FF2B5EF4-FFF2-40B4-BE49-F238E27FC236}">
                <a16:creationId xmlns:a16="http://schemas.microsoft.com/office/drawing/2014/main" id="{4AB70F09-91CA-2B5B-69F9-D644842ACFF9}"/>
              </a:ext>
            </a:extLst>
          </p:cNvPr>
          <p:cNvGrpSpPr/>
          <p:nvPr/>
        </p:nvGrpSpPr>
        <p:grpSpPr>
          <a:xfrm>
            <a:off x="55191" y="11719"/>
            <a:ext cx="9088809" cy="5060319"/>
            <a:chOff x="55191" y="11719"/>
            <a:chExt cx="9088809" cy="5060319"/>
          </a:xfrm>
        </p:grpSpPr>
        <p:grpSp>
          <p:nvGrpSpPr>
            <p:cNvPr id="5" name="Group 4">
              <a:extLst>
                <a:ext uri="{FF2B5EF4-FFF2-40B4-BE49-F238E27FC236}">
                  <a16:creationId xmlns:a16="http://schemas.microsoft.com/office/drawing/2014/main" id="{8B33B4AE-A00A-0024-4269-E6210AA2721A}"/>
                </a:ext>
              </a:extLst>
            </p:cNvPr>
            <p:cNvGrpSpPr/>
            <p:nvPr/>
          </p:nvGrpSpPr>
          <p:grpSpPr>
            <a:xfrm>
              <a:off x="140274" y="11719"/>
              <a:ext cx="9003726" cy="914256"/>
              <a:chOff x="140274" y="11719"/>
              <a:chExt cx="9003726" cy="914256"/>
            </a:xfrm>
          </p:grpSpPr>
          <p:sp>
            <p:nvSpPr>
              <p:cNvPr id="6" name="TextBox 5">
                <a:extLst>
                  <a:ext uri="{FF2B5EF4-FFF2-40B4-BE49-F238E27FC236}">
                    <a16:creationId xmlns:a16="http://schemas.microsoft.com/office/drawing/2014/main" id="{9525EFDA-D4BA-F92B-4F63-80E1FAA01AE0}"/>
                  </a:ext>
                </a:extLst>
              </p:cNvPr>
              <p:cNvSpPr txBox="1"/>
              <p:nvPr/>
            </p:nvSpPr>
            <p:spPr>
              <a:xfrm>
                <a:off x="4085863" y="117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8" name="Group 7">
                <a:extLst>
                  <a:ext uri="{FF2B5EF4-FFF2-40B4-BE49-F238E27FC236}">
                    <a16:creationId xmlns:a16="http://schemas.microsoft.com/office/drawing/2014/main" id="{26616769-4E1C-ABD9-8BA8-327E901BC0CE}"/>
                  </a:ext>
                </a:extLst>
              </p:cNvPr>
              <p:cNvGrpSpPr/>
              <p:nvPr/>
            </p:nvGrpSpPr>
            <p:grpSpPr>
              <a:xfrm>
                <a:off x="140274" y="87780"/>
                <a:ext cx="1300527" cy="838195"/>
                <a:chOff x="140273" y="87780"/>
                <a:chExt cx="1418765" cy="914400"/>
              </a:xfrm>
            </p:grpSpPr>
            <p:grpSp>
              <p:nvGrpSpPr>
                <p:cNvPr id="10" name="Group 25">
                  <a:extLst>
                    <a:ext uri="{FF2B5EF4-FFF2-40B4-BE49-F238E27FC236}">
                      <a16:creationId xmlns:a16="http://schemas.microsoft.com/office/drawing/2014/main" id="{909677DA-CA62-7B82-F6C2-0E9B0FAE806A}"/>
                    </a:ext>
                  </a:extLst>
                </p:cNvPr>
                <p:cNvGrpSpPr>
                  <a:grpSpLocks/>
                </p:cNvGrpSpPr>
                <p:nvPr/>
              </p:nvGrpSpPr>
              <p:grpSpPr bwMode="auto">
                <a:xfrm>
                  <a:off x="140273" y="87780"/>
                  <a:ext cx="1293813" cy="914400"/>
                  <a:chOff x="2065" y="1495"/>
                  <a:chExt cx="1498" cy="1496"/>
                </a:xfrm>
              </p:grpSpPr>
              <p:sp>
                <p:nvSpPr>
                  <p:cNvPr id="12" name="Oval 26">
                    <a:extLst>
                      <a:ext uri="{FF2B5EF4-FFF2-40B4-BE49-F238E27FC236}">
                        <a16:creationId xmlns:a16="http://schemas.microsoft.com/office/drawing/2014/main" id="{BD9CF9AA-1F67-CB42-4A34-460D72B33F30}"/>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13" name="Oval 27">
                    <a:extLst>
                      <a:ext uri="{FF2B5EF4-FFF2-40B4-BE49-F238E27FC236}">
                        <a16:creationId xmlns:a16="http://schemas.microsoft.com/office/drawing/2014/main" id="{A2A0F356-9EBC-C8B0-A4B2-58E5F1778513}"/>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4" name="Oval 28">
                    <a:extLst>
                      <a:ext uri="{FF2B5EF4-FFF2-40B4-BE49-F238E27FC236}">
                        <a16:creationId xmlns:a16="http://schemas.microsoft.com/office/drawing/2014/main" id="{FC6870A6-2F5A-77D0-CC90-6F79F769BCDB}"/>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15" name="Oval 29">
                    <a:extLst>
                      <a:ext uri="{FF2B5EF4-FFF2-40B4-BE49-F238E27FC236}">
                        <a16:creationId xmlns:a16="http://schemas.microsoft.com/office/drawing/2014/main" id="{573FD22D-352E-01B6-C378-E1B96A0E7959}"/>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16" name="Oval 30">
                    <a:extLst>
                      <a:ext uri="{FF2B5EF4-FFF2-40B4-BE49-F238E27FC236}">
                        <a16:creationId xmlns:a16="http://schemas.microsoft.com/office/drawing/2014/main" id="{D9137FAE-B19A-3BE7-2ADD-438FFE71AB46}"/>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17" name="Oval 31">
                    <a:extLst>
                      <a:ext uri="{FF2B5EF4-FFF2-40B4-BE49-F238E27FC236}">
                        <a16:creationId xmlns:a16="http://schemas.microsoft.com/office/drawing/2014/main" id="{8E3C43B1-4233-A103-36F5-884E1E197384}"/>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8" name="Oval 32">
                    <a:extLst>
                      <a:ext uri="{FF2B5EF4-FFF2-40B4-BE49-F238E27FC236}">
                        <a16:creationId xmlns:a16="http://schemas.microsoft.com/office/drawing/2014/main" id="{9A00ED9E-AECD-0319-E97A-461EBBCCAE61}"/>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19" name="Oval 33">
                    <a:extLst>
                      <a:ext uri="{FF2B5EF4-FFF2-40B4-BE49-F238E27FC236}">
                        <a16:creationId xmlns:a16="http://schemas.microsoft.com/office/drawing/2014/main" id="{9A4DFFA9-8E1B-402B-63E5-E20F2B73FC80}"/>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0" name="Oval 34">
                    <a:extLst>
                      <a:ext uri="{FF2B5EF4-FFF2-40B4-BE49-F238E27FC236}">
                        <a16:creationId xmlns:a16="http://schemas.microsoft.com/office/drawing/2014/main" id="{34060C7B-36FF-914B-4E10-65F2B8FD13FE}"/>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1" name="TextBox 10">
                  <a:extLst>
                    <a:ext uri="{FF2B5EF4-FFF2-40B4-BE49-F238E27FC236}">
                      <a16:creationId xmlns:a16="http://schemas.microsoft.com/office/drawing/2014/main" id="{2258766B-50AB-89B3-A21B-33C3E908E06E}"/>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grpSp>
        <p:sp>
          <p:nvSpPr>
            <p:cNvPr id="21" name="Text Box 76">
              <a:extLst>
                <a:ext uri="{FF2B5EF4-FFF2-40B4-BE49-F238E27FC236}">
                  <a16:creationId xmlns:a16="http://schemas.microsoft.com/office/drawing/2014/main" id="{A6711C55-95E6-3064-5FAC-EBFA0259344C}"/>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b="1" dirty="0">
                  <a:latin typeface="Times New Roman" pitchFamily="18" charset="0"/>
                  <a:cs typeface="Times New Roman" pitchFamily="18" charset="0"/>
                </a:rPr>
                <a:t>I.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355624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C8A3304A-32A7-FD52-74E7-48F0B9E6F0C1}"/>
              </a:ext>
            </a:extLst>
          </p:cNvPr>
          <p:cNvSpPr>
            <a:spLocks noGrp="1"/>
          </p:cNvSpPr>
          <p:nvPr>
            <p:ph type="body" idx="1"/>
          </p:nvPr>
        </p:nvSpPr>
        <p:spPr>
          <a:xfrm>
            <a:off x="3886761" y="925975"/>
            <a:ext cx="5058137" cy="4124494"/>
          </a:xfrm>
        </p:spPr>
        <p:txBody>
          <a:bodyPr/>
          <a:lstStyle/>
          <a:p>
            <a:pPr marL="139700" indent="0" algn="just">
              <a:buNone/>
            </a:pPr>
            <a:r>
              <a:rPr lang="en-US" sz="2000" b="1" dirty="0" err="1">
                <a:solidFill>
                  <a:srgbClr val="FF0000"/>
                </a:solidFill>
                <a:latin typeface="+mj-lt"/>
                <a:ea typeface="Cambria" panose="02040503050406030204" pitchFamily="18" charset="0"/>
              </a:rPr>
              <a:t>Câu</a:t>
            </a:r>
            <a:r>
              <a:rPr lang="en-US" sz="2000" b="1" dirty="0">
                <a:solidFill>
                  <a:srgbClr val="FF0000"/>
                </a:solidFill>
                <a:latin typeface="+mj-lt"/>
                <a:ea typeface="Cambria" panose="02040503050406030204" pitchFamily="18" charset="0"/>
              </a:rPr>
              <a:t> 2:</a:t>
            </a:r>
            <a:r>
              <a:rPr lang="en-US" sz="2000" dirty="0">
                <a:solidFill>
                  <a:srgbClr val="FF0000"/>
                </a:solidFill>
                <a:latin typeface="+mj-lt"/>
                <a:ea typeface="Cambria" panose="02040503050406030204" pitchFamily="18" charset="0"/>
              </a:rPr>
              <a:t> </a:t>
            </a:r>
          </a:p>
          <a:p>
            <a:pPr marL="139700" indent="0" algn="just">
              <a:buNone/>
            </a:pP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hút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Cho </a:t>
            </a:r>
            <a:r>
              <a:rPr lang="en-US" sz="2000" dirty="0" err="1">
                <a:solidFill>
                  <a:schemeClr val="tx1"/>
                </a:solidFill>
                <a:latin typeface="+mj-lt"/>
                <a:ea typeface="Cambria" panose="02040503050406030204" pitchFamily="18" charset="0"/>
              </a:rPr>
              <a:t>hai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thỏi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mặt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nhẵn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tiếp</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xúc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với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chúng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hút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khoảng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ở 2 </a:t>
            </a:r>
            <a:r>
              <a:rPr lang="en-US" sz="2000" dirty="0" err="1">
                <a:solidFill>
                  <a:schemeClr val="tx1"/>
                </a:solidFill>
                <a:latin typeface="+mj-lt"/>
                <a:ea typeface="Cambria" panose="02040503050406030204" pitchFamily="18" charset="0"/>
              </a:rPr>
              <a:t>mặt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gần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nhau</a:t>
            </a:r>
            <a:r>
              <a:rPr lang="en-US" sz="2000" dirty="0">
                <a:solidFill>
                  <a:schemeClr val="tx1"/>
                </a:solidFill>
                <a:latin typeface="+mj-lt"/>
                <a:ea typeface="Cambria" panose="02040503050406030204" pitchFamily="18" charset="0"/>
              </a:rPr>
              <a:t>).</a:t>
            </a:r>
          </a:p>
          <a:p>
            <a:pPr algn="just"/>
            <a:endParaRPr lang="en-US" sz="2000" dirty="0">
              <a:solidFill>
                <a:srgbClr val="F28482"/>
              </a:solidFill>
              <a:latin typeface="+mj-lt"/>
              <a:ea typeface="Cambria" panose="02040503050406030204" pitchFamily="18" charset="0"/>
            </a:endParaRPr>
          </a:p>
        </p:txBody>
      </p:sp>
      <p:pic>
        <p:nvPicPr>
          <p:cNvPr id="2054" name="Picture 6" descr="n26 fb Tran Phu">
            <a:extLst>
              <a:ext uri="{FF2B5EF4-FFF2-40B4-BE49-F238E27FC236}">
                <a16:creationId xmlns:a16="http://schemas.microsoft.com/office/drawing/2014/main" id="{379180AE-87DF-D43F-D8B7-5148E3F98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831" y="3375740"/>
            <a:ext cx="1592200" cy="16962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descr="n26 fb Tran Phu">
            <a:extLst>
              <a:ext uri="{FF2B5EF4-FFF2-40B4-BE49-F238E27FC236}">
                <a16:creationId xmlns:a16="http://schemas.microsoft.com/office/drawing/2014/main" id="{97EC7751-3C17-859C-6683-181577DE0D14}"/>
              </a:ext>
            </a:extLst>
          </p:cNvPr>
          <p:cNvSpPr/>
          <p:nvPr/>
        </p:nvSpPr>
        <p:spPr>
          <a:xfrm>
            <a:off x="5415693" y="576353"/>
            <a:ext cx="2861346" cy="46103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Bahnschrift SemiBold" panose="020B0502040204020203" pitchFamily="34" charset="0"/>
                <a:ea typeface="Cambria" panose="02040503050406030204" pitchFamily="18" charset="0"/>
                <a:cs typeface="Catamaran" panose="020B0604020202020204" charset="0"/>
              </a:rPr>
              <a:t>ĐÁP ÁN</a:t>
            </a:r>
            <a:endParaRPr lang="en-US" sz="2200" dirty="0"/>
          </a:p>
        </p:txBody>
      </p:sp>
      <p:grpSp>
        <p:nvGrpSpPr>
          <p:cNvPr id="13" name="Group 12">
            <a:extLst>
              <a:ext uri="{FF2B5EF4-FFF2-40B4-BE49-F238E27FC236}">
                <a16:creationId xmlns:a16="http://schemas.microsoft.com/office/drawing/2014/main" id="{EBD17717-1A0F-77C3-3425-F53B5CAEBCF7}"/>
              </a:ext>
            </a:extLst>
          </p:cNvPr>
          <p:cNvGrpSpPr/>
          <p:nvPr/>
        </p:nvGrpSpPr>
        <p:grpSpPr>
          <a:xfrm>
            <a:off x="55191" y="11719"/>
            <a:ext cx="9088809" cy="5060319"/>
            <a:chOff x="55191" y="11719"/>
            <a:chExt cx="9088809" cy="5060319"/>
          </a:xfrm>
        </p:grpSpPr>
        <p:grpSp>
          <p:nvGrpSpPr>
            <p:cNvPr id="14" name="Group 13">
              <a:extLst>
                <a:ext uri="{FF2B5EF4-FFF2-40B4-BE49-F238E27FC236}">
                  <a16:creationId xmlns:a16="http://schemas.microsoft.com/office/drawing/2014/main" id="{BC1E92F4-2E6C-05BD-42D4-CC7A97B2E1F0}"/>
                </a:ext>
              </a:extLst>
            </p:cNvPr>
            <p:cNvGrpSpPr/>
            <p:nvPr/>
          </p:nvGrpSpPr>
          <p:grpSpPr>
            <a:xfrm>
              <a:off x="140274" y="11719"/>
              <a:ext cx="9003726" cy="914256"/>
              <a:chOff x="140274" y="11719"/>
              <a:chExt cx="9003726" cy="914256"/>
            </a:xfrm>
          </p:grpSpPr>
          <p:sp>
            <p:nvSpPr>
              <p:cNvPr id="16" name="TextBox 15">
                <a:extLst>
                  <a:ext uri="{FF2B5EF4-FFF2-40B4-BE49-F238E27FC236}">
                    <a16:creationId xmlns:a16="http://schemas.microsoft.com/office/drawing/2014/main" id="{A6FCF51B-6A82-131F-9311-2925E6BCED8A}"/>
                  </a:ext>
                </a:extLst>
              </p:cNvPr>
              <p:cNvSpPr txBox="1"/>
              <p:nvPr/>
            </p:nvSpPr>
            <p:spPr>
              <a:xfrm>
                <a:off x="4085863" y="117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17" name="Group 16">
                <a:extLst>
                  <a:ext uri="{FF2B5EF4-FFF2-40B4-BE49-F238E27FC236}">
                    <a16:creationId xmlns:a16="http://schemas.microsoft.com/office/drawing/2014/main" id="{3490E7C0-BE51-A533-8848-81ABB8D6172B}"/>
                  </a:ext>
                </a:extLst>
              </p:cNvPr>
              <p:cNvGrpSpPr/>
              <p:nvPr/>
            </p:nvGrpSpPr>
            <p:grpSpPr>
              <a:xfrm>
                <a:off x="140274" y="87780"/>
                <a:ext cx="1300527" cy="838195"/>
                <a:chOff x="140273" y="87780"/>
                <a:chExt cx="1418765" cy="914400"/>
              </a:xfrm>
            </p:grpSpPr>
            <p:grpSp>
              <p:nvGrpSpPr>
                <p:cNvPr id="18" name="Group 25">
                  <a:extLst>
                    <a:ext uri="{FF2B5EF4-FFF2-40B4-BE49-F238E27FC236}">
                      <a16:creationId xmlns:a16="http://schemas.microsoft.com/office/drawing/2014/main" id="{914F3349-09AE-6995-9818-465142EC115E}"/>
                    </a:ext>
                  </a:extLst>
                </p:cNvPr>
                <p:cNvGrpSpPr>
                  <a:grpSpLocks/>
                </p:cNvGrpSpPr>
                <p:nvPr/>
              </p:nvGrpSpPr>
              <p:grpSpPr bwMode="auto">
                <a:xfrm>
                  <a:off x="140273" y="87780"/>
                  <a:ext cx="1293813" cy="914400"/>
                  <a:chOff x="2065" y="1495"/>
                  <a:chExt cx="1498" cy="1496"/>
                </a:xfrm>
              </p:grpSpPr>
              <p:sp>
                <p:nvSpPr>
                  <p:cNvPr id="20" name="Oval 26">
                    <a:extLst>
                      <a:ext uri="{FF2B5EF4-FFF2-40B4-BE49-F238E27FC236}">
                        <a16:creationId xmlns:a16="http://schemas.microsoft.com/office/drawing/2014/main" id="{2EEE673D-4C60-5FC0-3B82-2744C14FD3EA}"/>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21" name="Oval 27">
                    <a:extLst>
                      <a:ext uri="{FF2B5EF4-FFF2-40B4-BE49-F238E27FC236}">
                        <a16:creationId xmlns:a16="http://schemas.microsoft.com/office/drawing/2014/main" id="{E4F47CD2-4EE4-2621-622F-13733BA70243}"/>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2" name="Oval 28">
                    <a:extLst>
                      <a:ext uri="{FF2B5EF4-FFF2-40B4-BE49-F238E27FC236}">
                        <a16:creationId xmlns:a16="http://schemas.microsoft.com/office/drawing/2014/main" id="{516D187E-3B2E-EC26-78B8-C541C0117675}"/>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23" name="Oval 29">
                    <a:extLst>
                      <a:ext uri="{FF2B5EF4-FFF2-40B4-BE49-F238E27FC236}">
                        <a16:creationId xmlns:a16="http://schemas.microsoft.com/office/drawing/2014/main" id="{12977F29-C8CD-654D-D7CD-F18E5AD7F1D6}"/>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24" name="Oval 30">
                    <a:extLst>
                      <a:ext uri="{FF2B5EF4-FFF2-40B4-BE49-F238E27FC236}">
                        <a16:creationId xmlns:a16="http://schemas.microsoft.com/office/drawing/2014/main" id="{468B8D53-BDA1-DEFC-7B64-3E9A57F96DD9}"/>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5" name="Oval 31">
                    <a:extLst>
                      <a:ext uri="{FF2B5EF4-FFF2-40B4-BE49-F238E27FC236}">
                        <a16:creationId xmlns:a16="http://schemas.microsoft.com/office/drawing/2014/main" id="{D0066746-A909-B4A2-ED04-43181478824A}"/>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Oval 32">
                    <a:extLst>
                      <a:ext uri="{FF2B5EF4-FFF2-40B4-BE49-F238E27FC236}">
                        <a16:creationId xmlns:a16="http://schemas.microsoft.com/office/drawing/2014/main" id="{ADB983C0-5AD3-95D8-D5A1-8C34D76792D9}"/>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7" name="Oval 33">
                    <a:extLst>
                      <a:ext uri="{FF2B5EF4-FFF2-40B4-BE49-F238E27FC236}">
                        <a16:creationId xmlns:a16="http://schemas.microsoft.com/office/drawing/2014/main" id="{F762A948-DEDC-FFD6-C147-4DC1AE2BED46}"/>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8" name="Oval 34">
                    <a:extLst>
                      <a:ext uri="{FF2B5EF4-FFF2-40B4-BE49-F238E27FC236}">
                        <a16:creationId xmlns:a16="http://schemas.microsoft.com/office/drawing/2014/main" id="{118C4146-28E5-967B-1B8F-C67B8897866D}"/>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9" name="TextBox 18">
                  <a:extLst>
                    <a:ext uri="{FF2B5EF4-FFF2-40B4-BE49-F238E27FC236}">
                      <a16:creationId xmlns:a16="http://schemas.microsoft.com/office/drawing/2014/main" id="{E82C6B48-3E84-46AD-4663-741EDD9C9044}"/>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grpSp>
        <p:sp>
          <p:nvSpPr>
            <p:cNvPr id="15" name="Text Box 76">
              <a:extLst>
                <a:ext uri="{FF2B5EF4-FFF2-40B4-BE49-F238E27FC236}">
                  <a16:creationId xmlns:a16="http://schemas.microsoft.com/office/drawing/2014/main" id="{21E5F893-7A66-EA67-B172-A6EE57DF87E1}"/>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b="1" dirty="0">
                  <a:latin typeface="Times New Roman" pitchFamily="18" charset="0"/>
                  <a:cs typeface="Times New Roman" pitchFamily="18" charset="0"/>
                </a:rPr>
                <a:t>I.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27088790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6 fb Tran Phu">
            <a:extLst>
              <a:ext uri="{FF2B5EF4-FFF2-40B4-BE49-F238E27FC236}">
                <a16:creationId xmlns:a16="http://schemas.microsoft.com/office/drawing/2014/main" id="{C8A3304A-32A7-FD52-74E7-48F0B9E6F0C1}"/>
              </a:ext>
            </a:extLst>
          </p:cNvPr>
          <p:cNvSpPr>
            <a:spLocks noGrp="1"/>
          </p:cNvSpPr>
          <p:nvPr>
            <p:ph type="body" idx="1"/>
          </p:nvPr>
        </p:nvSpPr>
        <p:spPr>
          <a:xfrm>
            <a:off x="3576118" y="732570"/>
            <a:ext cx="5512691" cy="3961856"/>
          </a:xfrm>
        </p:spPr>
        <p:txBody>
          <a:bodyPr/>
          <a:lstStyle/>
          <a:p>
            <a:pPr marL="139700" indent="0" algn="just">
              <a:buNone/>
            </a:pPr>
            <a:r>
              <a:rPr lang="en-US" sz="2000" b="1" dirty="0" err="1">
                <a:solidFill>
                  <a:srgbClr val="FF0000"/>
                </a:solidFill>
                <a:latin typeface="+mj-lt"/>
                <a:ea typeface="Cambria" panose="02040503050406030204" pitchFamily="18" charset="0"/>
              </a:rPr>
              <a:t>Câu</a:t>
            </a:r>
            <a:r>
              <a:rPr lang="en-US" sz="2000" b="1" dirty="0">
                <a:solidFill>
                  <a:srgbClr val="FF0000"/>
                </a:solidFill>
                <a:latin typeface="+mj-lt"/>
                <a:ea typeface="Cambria" panose="02040503050406030204" pitchFamily="18" charset="0"/>
              </a:rPr>
              <a:t> 2:</a:t>
            </a:r>
            <a:r>
              <a:rPr lang="en-US" sz="2000" dirty="0">
                <a:solidFill>
                  <a:srgbClr val="FF0000"/>
                </a:solidFill>
                <a:latin typeface="+mj-lt"/>
                <a:ea typeface="Cambria" panose="02040503050406030204" pitchFamily="18" charset="0"/>
              </a:rPr>
              <a:t> </a:t>
            </a:r>
          </a:p>
          <a:p>
            <a:pPr marL="139700" indent="0" algn="just">
              <a:buNone/>
            </a:pP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đẩy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Cho </a:t>
            </a:r>
            <a:r>
              <a:rPr lang="en-US" sz="2000" dirty="0" err="1">
                <a:solidFill>
                  <a:schemeClr val="tx1"/>
                </a:solidFill>
                <a:latin typeface="+mj-lt"/>
                <a:ea typeface="Cambria" panose="02040503050406030204" pitchFamily="18" charset="0"/>
              </a:rPr>
              <a:t>chất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nhốt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vào</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một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xilanh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rồi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đẩy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pittông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nén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lại</a:t>
            </a:r>
            <a:r>
              <a:rPr lang="en-US" sz="2000" dirty="0">
                <a:solidFill>
                  <a:schemeClr val="tx1"/>
                </a:solidFill>
                <a:latin typeface="+mj-lt"/>
                <a:ea typeface="Cambria" panose="02040503050406030204" pitchFamily="18" charset="0"/>
              </a:rPr>
              <a:t>. Ta </a:t>
            </a:r>
            <a:r>
              <a:rPr lang="en-US" sz="2000" dirty="0" err="1">
                <a:solidFill>
                  <a:schemeClr val="tx1"/>
                </a:solidFill>
                <a:latin typeface="+mj-lt"/>
                <a:ea typeface="Cambria" panose="02040503050406030204" pitchFamily="18" charset="0"/>
              </a:rPr>
              <a:t>chỉ</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nén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được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khối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đến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một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thể</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tích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nhất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định</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vì</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khi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đó</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đẩy</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giữa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các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phân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tử</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là</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rất</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lớn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chống</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lại</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lực</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nén</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của</a:t>
            </a:r>
            <a:r>
              <a:rPr lang="en-US" sz="2000" dirty="0">
                <a:solidFill>
                  <a:schemeClr val="tx1"/>
                </a:solidFill>
                <a:latin typeface="+mj-lt"/>
                <a:ea typeface="Cambria" panose="02040503050406030204" pitchFamily="18" charset="0"/>
              </a:rPr>
              <a:t> </a:t>
            </a:r>
            <a:r>
              <a:rPr lang="en-US" sz="2000" dirty="0" err="1">
                <a:solidFill>
                  <a:schemeClr val="tx1"/>
                </a:solidFill>
                <a:latin typeface="+mj-lt"/>
                <a:ea typeface="Cambria" panose="02040503050406030204" pitchFamily="18" charset="0"/>
              </a:rPr>
              <a:t>pittông</a:t>
            </a:r>
            <a:r>
              <a:rPr lang="en-US" sz="2000" dirty="0">
                <a:solidFill>
                  <a:schemeClr val="tx1"/>
                </a:solidFill>
                <a:latin typeface="+mj-lt"/>
                <a:ea typeface="Cambria" panose="02040503050406030204" pitchFamily="18" charset="0"/>
              </a:rPr>
              <a:t>.</a:t>
            </a:r>
          </a:p>
        </p:txBody>
      </p:sp>
      <p:grpSp>
        <p:nvGrpSpPr>
          <p:cNvPr id="6" name="Group 5" descr="n26 fb Tran Phu">
            <a:extLst>
              <a:ext uri="{FF2B5EF4-FFF2-40B4-BE49-F238E27FC236}">
                <a16:creationId xmlns:a16="http://schemas.microsoft.com/office/drawing/2014/main" id="{9E0085BE-D362-D9D5-2988-448FA92F63BC}"/>
              </a:ext>
            </a:extLst>
          </p:cNvPr>
          <p:cNvGrpSpPr/>
          <p:nvPr/>
        </p:nvGrpSpPr>
        <p:grpSpPr>
          <a:xfrm>
            <a:off x="5415693" y="3624552"/>
            <a:ext cx="2069873" cy="1359838"/>
            <a:chOff x="3290349" y="2810933"/>
            <a:chExt cx="3663018" cy="2187679"/>
          </a:xfrm>
        </p:grpSpPr>
        <p:pic>
          <p:nvPicPr>
            <p:cNvPr id="2056" name="Picture 8" descr="Xi lanh khí nén là gì? 7 phần về xi lanh khí nén">
              <a:extLst>
                <a:ext uri="{FF2B5EF4-FFF2-40B4-BE49-F238E27FC236}">
                  <a16:creationId xmlns:a16="http://schemas.microsoft.com/office/drawing/2014/main" id="{AE9BBEAE-3752-42EE-5AD9-929EB1FA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49" y="2935112"/>
              <a:ext cx="3663018" cy="20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AA3057-EF12-3D61-EB7B-B52312F4132E}"/>
                </a:ext>
              </a:extLst>
            </p:cNvPr>
            <p:cNvSpPr/>
            <p:nvPr/>
          </p:nvSpPr>
          <p:spPr>
            <a:xfrm>
              <a:off x="3290349" y="2810934"/>
              <a:ext cx="575733" cy="677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BDC910-F2FE-B79E-42D7-3AC34A396670}"/>
                </a:ext>
              </a:extLst>
            </p:cNvPr>
            <p:cNvSpPr/>
            <p:nvPr/>
          </p:nvSpPr>
          <p:spPr>
            <a:xfrm>
              <a:off x="3866082" y="2810933"/>
              <a:ext cx="2636318"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EE5085C8-973F-9B20-6C19-05C6A8C83CE5}"/>
              </a:ext>
            </a:extLst>
          </p:cNvPr>
          <p:cNvGrpSpPr/>
          <p:nvPr/>
        </p:nvGrpSpPr>
        <p:grpSpPr>
          <a:xfrm>
            <a:off x="55191" y="11719"/>
            <a:ext cx="9088809" cy="5060319"/>
            <a:chOff x="55191" y="11719"/>
            <a:chExt cx="9088809" cy="5060319"/>
          </a:xfrm>
        </p:grpSpPr>
        <p:grpSp>
          <p:nvGrpSpPr>
            <p:cNvPr id="7" name="Group 6">
              <a:extLst>
                <a:ext uri="{FF2B5EF4-FFF2-40B4-BE49-F238E27FC236}">
                  <a16:creationId xmlns:a16="http://schemas.microsoft.com/office/drawing/2014/main" id="{FDE67E9F-8CD5-6479-AF0D-06FD69E46F4D}"/>
                </a:ext>
              </a:extLst>
            </p:cNvPr>
            <p:cNvGrpSpPr/>
            <p:nvPr/>
          </p:nvGrpSpPr>
          <p:grpSpPr>
            <a:xfrm>
              <a:off x="140274" y="11719"/>
              <a:ext cx="9003726" cy="914256"/>
              <a:chOff x="140274" y="11719"/>
              <a:chExt cx="9003726" cy="914256"/>
            </a:xfrm>
          </p:grpSpPr>
          <p:sp>
            <p:nvSpPr>
              <p:cNvPr id="9" name="TextBox 8">
                <a:extLst>
                  <a:ext uri="{FF2B5EF4-FFF2-40B4-BE49-F238E27FC236}">
                    <a16:creationId xmlns:a16="http://schemas.microsoft.com/office/drawing/2014/main" id="{D3E39FF6-8118-2C2F-A7A5-14BB6A66A5D6}"/>
                  </a:ext>
                </a:extLst>
              </p:cNvPr>
              <p:cNvSpPr txBox="1"/>
              <p:nvPr/>
            </p:nvSpPr>
            <p:spPr>
              <a:xfrm>
                <a:off x="4085863" y="11719"/>
                <a:ext cx="5058137" cy="430887"/>
              </a:xfrm>
              <a:prstGeom prst="rect">
                <a:avLst/>
              </a:prstGeom>
              <a:solidFill>
                <a:srgbClr val="FF3399"/>
              </a:solidFill>
              <a:ln>
                <a:solidFill>
                  <a:schemeClr val="accent2">
                    <a:lumMod val="50000"/>
                  </a:schemeClr>
                </a:solidFill>
              </a:ln>
              <a:scene3d>
                <a:camera prst="orthographicFront">
                  <a:rot lat="300000" lon="0" rev="0"/>
                </a:camera>
                <a:lightRig rig="glow" dir="t"/>
              </a:scene3d>
              <a:sp3d extrusionH="76200" contourW="12700" prstMaterial="dkEdge">
                <a:bevelT w="165100" prst="coolSlant"/>
                <a:bevelB prst="convex"/>
                <a:extrusionClr>
                  <a:srgbClr val="00B050"/>
                </a:extrusionClr>
                <a:contourClr>
                  <a:srgbClr val="FFFF00"/>
                </a:contourClr>
              </a:sp3d>
            </p:spPr>
            <p:txBody>
              <a:bodyPr wrap="square">
                <a:spAutoFit/>
              </a:bodyPr>
              <a:lstStyle/>
              <a:p>
                <a:pPr defTabSz="685800">
                  <a:buClrTx/>
                </a:pPr>
                <a:r>
                  <a:rPr lang="en-US" sz="2200" kern="1200" dirty="0">
                    <a:solidFill>
                      <a:schemeClr val="tx1"/>
                    </a:solidFill>
                    <a:latin typeface="Bahnschrift SemiBold" panose="020B0502040204020203" pitchFamily="34" charset="0"/>
                    <a:ea typeface="+mn-ea"/>
                    <a:cs typeface="+mn-cs"/>
                  </a:rPr>
                  <a:t>CẤU TRÚC CỦA CHẤT SỰ CHUYỂN THỂ</a:t>
                </a:r>
              </a:p>
            </p:txBody>
          </p:sp>
          <p:grpSp>
            <p:nvGrpSpPr>
              <p:cNvPr id="15" name="Group 14">
                <a:extLst>
                  <a:ext uri="{FF2B5EF4-FFF2-40B4-BE49-F238E27FC236}">
                    <a16:creationId xmlns:a16="http://schemas.microsoft.com/office/drawing/2014/main" id="{A9B57944-586A-AEE9-1374-25C62D091838}"/>
                  </a:ext>
                </a:extLst>
              </p:cNvPr>
              <p:cNvGrpSpPr/>
              <p:nvPr/>
            </p:nvGrpSpPr>
            <p:grpSpPr>
              <a:xfrm>
                <a:off x="140274" y="87780"/>
                <a:ext cx="1300527" cy="838195"/>
                <a:chOff x="140273" y="87780"/>
                <a:chExt cx="1418765" cy="914400"/>
              </a:xfrm>
            </p:grpSpPr>
            <p:grpSp>
              <p:nvGrpSpPr>
                <p:cNvPr id="16" name="Group 25">
                  <a:extLst>
                    <a:ext uri="{FF2B5EF4-FFF2-40B4-BE49-F238E27FC236}">
                      <a16:creationId xmlns:a16="http://schemas.microsoft.com/office/drawing/2014/main" id="{F6CF95E2-F7BD-9A86-30FD-733B2E1B2FFA}"/>
                    </a:ext>
                  </a:extLst>
                </p:cNvPr>
                <p:cNvGrpSpPr>
                  <a:grpSpLocks/>
                </p:cNvGrpSpPr>
                <p:nvPr/>
              </p:nvGrpSpPr>
              <p:grpSpPr bwMode="auto">
                <a:xfrm>
                  <a:off x="140273" y="87780"/>
                  <a:ext cx="1293813" cy="914400"/>
                  <a:chOff x="2065" y="1495"/>
                  <a:chExt cx="1498" cy="1496"/>
                </a:xfrm>
              </p:grpSpPr>
              <p:sp>
                <p:nvSpPr>
                  <p:cNvPr id="18" name="Oval 26">
                    <a:extLst>
                      <a:ext uri="{FF2B5EF4-FFF2-40B4-BE49-F238E27FC236}">
                        <a16:creationId xmlns:a16="http://schemas.microsoft.com/office/drawing/2014/main" id="{DBED1A02-3C34-C508-21A9-919012B65390}"/>
                      </a:ext>
                    </a:extLst>
                  </p:cNvPr>
                  <p:cNvSpPr>
                    <a:spLocks noChangeArrowheads="1"/>
                  </p:cNvSpPr>
                  <p:nvPr/>
                </p:nvSpPr>
                <p:spPr bwMode="gray">
                  <a:xfrm>
                    <a:off x="2065" y="1495"/>
                    <a:ext cx="1496" cy="149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endParaRPr lang="en-US"/>
                  </a:p>
                </p:txBody>
              </p:sp>
              <p:sp>
                <p:nvSpPr>
                  <p:cNvPr id="19" name="Oval 27">
                    <a:extLst>
                      <a:ext uri="{FF2B5EF4-FFF2-40B4-BE49-F238E27FC236}">
                        <a16:creationId xmlns:a16="http://schemas.microsoft.com/office/drawing/2014/main" id="{ED234C27-13F9-F9CE-2DB1-AFDD41FAA500}"/>
                      </a:ext>
                    </a:extLst>
                  </p:cNvPr>
                  <p:cNvSpPr>
                    <a:spLocks noChangeArrowheads="1"/>
                  </p:cNvSpPr>
                  <p:nvPr/>
                </p:nvSpPr>
                <p:spPr bwMode="gray">
                  <a:xfrm>
                    <a:off x="2067" y="1495"/>
                    <a:ext cx="1496" cy="1496"/>
                  </a:xfrm>
                  <a:prstGeom prst="ellipse">
                    <a:avLst/>
                  </a:prstGeom>
                  <a:gradFill rotWithShape="1">
                    <a:gsLst>
                      <a:gs pos="0">
                        <a:srgbClr val="FCDF0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0" name="Oval 28">
                    <a:extLst>
                      <a:ext uri="{FF2B5EF4-FFF2-40B4-BE49-F238E27FC236}">
                        <a16:creationId xmlns:a16="http://schemas.microsoft.com/office/drawing/2014/main" id="{5B3B3716-17EA-66A6-E55F-7746AEFAEEB9}"/>
                      </a:ext>
                    </a:extLst>
                  </p:cNvPr>
                  <p:cNvSpPr>
                    <a:spLocks noChangeArrowheads="1"/>
                  </p:cNvSpPr>
                  <p:nvPr/>
                </p:nvSpPr>
                <p:spPr bwMode="gray">
                  <a:xfrm>
                    <a:off x="2163" y="1818"/>
                    <a:ext cx="1300" cy="850"/>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0000"/>
                      </a:solidFill>
                    </a:endParaRPr>
                  </a:p>
                </p:txBody>
              </p:sp>
              <p:sp>
                <p:nvSpPr>
                  <p:cNvPr id="21" name="Oval 29">
                    <a:extLst>
                      <a:ext uri="{FF2B5EF4-FFF2-40B4-BE49-F238E27FC236}">
                        <a16:creationId xmlns:a16="http://schemas.microsoft.com/office/drawing/2014/main" id="{572474B2-8299-34B8-1398-21A64EC6F590}"/>
                      </a:ext>
                    </a:extLst>
                  </p:cNvPr>
                  <p:cNvSpPr>
                    <a:spLocks noChangeArrowheads="1"/>
                  </p:cNvSpPr>
                  <p:nvPr/>
                </p:nvSpPr>
                <p:spPr bwMode="gray">
                  <a:xfrm>
                    <a:off x="2160" y="1807"/>
                    <a:ext cx="1300" cy="850"/>
                  </a:xfrm>
                  <a:prstGeom prst="ellipse">
                    <a:avLst/>
                  </a:prstGeom>
                  <a:gradFill rotWithShape="1">
                    <a:gsLst>
                      <a:gs pos="0">
                        <a:srgbClr val="A08E04"/>
                      </a:gs>
                      <a:gs pos="100000">
                        <a:srgbClr val="FCDF0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solidFill>
                        <a:srgbClr val="FFFF00"/>
                      </a:solidFill>
                    </a:endParaRPr>
                  </a:p>
                </p:txBody>
              </p:sp>
              <p:sp>
                <p:nvSpPr>
                  <p:cNvPr id="22" name="Oval 30">
                    <a:extLst>
                      <a:ext uri="{FF2B5EF4-FFF2-40B4-BE49-F238E27FC236}">
                        <a16:creationId xmlns:a16="http://schemas.microsoft.com/office/drawing/2014/main" id="{C3D86489-D717-244E-FAB5-2A5FBCBC13FA}"/>
                      </a:ext>
                    </a:extLst>
                  </p:cNvPr>
                  <p:cNvSpPr>
                    <a:spLocks noChangeArrowheads="1"/>
                  </p:cNvSpPr>
                  <p:nvPr/>
                </p:nvSpPr>
                <p:spPr bwMode="gray">
                  <a:xfrm>
                    <a:off x="2228" y="1659"/>
                    <a:ext cx="1170" cy="11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endParaRPr lang="en-US"/>
                  </a:p>
                </p:txBody>
              </p:sp>
              <p:sp>
                <p:nvSpPr>
                  <p:cNvPr id="23" name="Oval 31">
                    <a:extLst>
                      <a:ext uri="{FF2B5EF4-FFF2-40B4-BE49-F238E27FC236}">
                        <a16:creationId xmlns:a16="http://schemas.microsoft.com/office/drawing/2014/main" id="{1FDC0630-F350-1A1F-E851-78B239BE13D4}"/>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4" name="Oval 32">
                    <a:extLst>
                      <a:ext uri="{FF2B5EF4-FFF2-40B4-BE49-F238E27FC236}">
                        <a16:creationId xmlns:a16="http://schemas.microsoft.com/office/drawing/2014/main" id="{5212FA6D-FC66-46F7-779B-F8AF65DBC21D}"/>
                      </a:ext>
                    </a:extLst>
                  </p:cNvPr>
                  <p:cNvSpPr>
                    <a:spLocks noChangeArrowheads="1"/>
                  </p:cNvSpPr>
                  <p:nvPr/>
                </p:nvSpPr>
                <p:spPr bwMode="gray">
                  <a:xfrm>
                    <a:off x="2261" y="1685"/>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5" name="Oval 33">
                    <a:extLst>
                      <a:ext uri="{FF2B5EF4-FFF2-40B4-BE49-F238E27FC236}">
                        <a16:creationId xmlns:a16="http://schemas.microsoft.com/office/drawing/2014/main" id="{5BD0DD95-3D21-A0EA-D1A4-4FFECE711F52}"/>
                      </a:ext>
                    </a:extLst>
                  </p:cNvPr>
                  <p:cNvSpPr>
                    <a:spLocks noChangeArrowheads="1"/>
                  </p:cNvSpPr>
                  <p:nvPr/>
                </p:nvSpPr>
                <p:spPr bwMode="gray">
                  <a:xfrm>
                    <a:off x="2273" y="1696"/>
                    <a:ext cx="1052" cy="1032"/>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p>
                </p:txBody>
              </p:sp>
              <p:sp>
                <p:nvSpPr>
                  <p:cNvPr id="26" name="Oval 34">
                    <a:extLst>
                      <a:ext uri="{FF2B5EF4-FFF2-40B4-BE49-F238E27FC236}">
                        <a16:creationId xmlns:a16="http://schemas.microsoft.com/office/drawing/2014/main" id="{4DCB526A-B0C8-0DF0-BE5B-3325F93611BF}"/>
                      </a:ext>
                    </a:extLst>
                  </p:cNvPr>
                  <p:cNvSpPr>
                    <a:spLocks noChangeArrowheads="1"/>
                  </p:cNvSpPr>
                  <p:nvPr/>
                </p:nvSpPr>
                <p:spPr bwMode="gray">
                  <a:xfrm>
                    <a:off x="2334" y="1725"/>
                    <a:ext cx="936" cy="8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en-US">
                      <a:solidFill>
                        <a:srgbClr val="FF0000"/>
                      </a:solidFill>
                    </a:endParaRPr>
                  </a:p>
                </p:txBody>
              </p:sp>
            </p:grpSp>
            <p:sp>
              <p:nvSpPr>
                <p:cNvPr id="17" name="TextBox 16">
                  <a:extLst>
                    <a:ext uri="{FF2B5EF4-FFF2-40B4-BE49-F238E27FC236}">
                      <a16:creationId xmlns:a16="http://schemas.microsoft.com/office/drawing/2014/main" id="{B6BB2B3E-7852-FE0F-A8E4-57139C6620A7}"/>
                    </a:ext>
                  </a:extLst>
                </p:cNvPr>
                <p:cNvSpPr txBox="1"/>
                <p:nvPr/>
              </p:nvSpPr>
              <p:spPr>
                <a:xfrm>
                  <a:off x="330615" y="322919"/>
                  <a:ext cx="1228423" cy="470061"/>
                </a:xfrm>
                <a:prstGeom prst="rect">
                  <a:avLst/>
                </a:prstGeom>
                <a:noFill/>
              </p:spPr>
              <p:txBody>
                <a:bodyPr wrap="square" rtlCol="0">
                  <a:spAutoFit/>
                </a:bodyPr>
                <a:lstStyle/>
                <a:p>
                  <a:r>
                    <a:rPr lang="en-US" sz="2200" b="1" dirty="0">
                      <a:solidFill>
                        <a:srgbClr val="FF0000"/>
                      </a:solidFill>
                    </a:rPr>
                    <a:t>BÀI 1</a:t>
                  </a:r>
                </a:p>
              </p:txBody>
            </p:sp>
          </p:grpSp>
        </p:grpSp>
        <p:sp>
          <p:nvSpPr>
            <p:cNvPr id="8" name="Text Box 76">
              <a:extLst>
                <a:ext uri="{FF2B5EF4-FFF2-40B4-BE49-F238E27FC236}">
                  <a16:creationId xmlns:a16="http://schemas.microsoft.com/office/drawing/2014/main" id="{68F7ACA5-ACF6-D295-AAF1-3CE4AF65992E}"/>
                </a:ext>
              </a:extLst>
            </p:cNvPr>
            <p:cNvSpPr txBox="1">
              <a:spLocks noChangeArrowheads="1"/>
            </p:cNvSpPr>
            <p:nvPr/>
          </p:nvSpPr>
          <p:spPr bwMode="auto">
            <a:xfrm>
              <a:off x="55191" y="833890"/>
              <a:ext cx="3704104" cy="42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auto">
                <a:lnSpc>
                  <a:spcPct val="150000"/>
                </a:lnSpc>
                <a:spcBef>
                  <a:spcPts val="0"/>
                </a:spcBef>
                <a:spcAft>
                  <a:spcPts val="0"/>
                </a:spcAft>
                <a:defRPr/>
              </a:pPr>
              <a:r>
                <a:rPr lang="en-US" sz="2200" b="1" dirty="0">
                  <a:solidFill>
                    <a:srgbClr val="FF0000"/>
                  </a:solidFill>
                  <a:latin typeface="Times New Roman" pitchFamily="18" charset="0"/>
                  <a:cs typeface="Times New Roman" pitchFamily="18" charset="0"/>
                </a:rPr>
                <a:t>NỘI DUNG</a:t>
              </a:r>
            </a:p>
            <a:p>
              <a:pPr fontAlgn="auto">
                <a:lnSpc>
                  <a:spcPct val="150000"/>
                </a:lnSpc>
                <a:spcBef>
                  <a:spcPts val="0"/>
                </a:spcBef>
                <a:spcAft>
                  <a:spcPts val="0"/>
                </a:spcAft>
                <a:defRPr/>
              </a:pPr>
              <a:r>
                <a:rPr lang="en-US" b="1" dirty="0">
                  <a:latin typeface="Times New Roman" pitchFamily="18" charset="0"/>
                  <a:cs typeface="Times New Roman" pitchFamily="18" charset="0"/>
                </a:rPr>
                <a:t>I. </a:t>
              </a:r>
              <a:r>
                <a:rPr lang="en-US" b="1" dirty="0" err="1">
                  <a:latin typeface="Times New Roman" pitchFamily="18" charset="0"/>
                  <a:cs typeface="Times New Roman" pitchFamily="18" charset="0"/>
                </a:rPr>
                <a:t>Mô</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chất</a:t>
              </a:r>
              <a:endParaRPr lang="en-US" b="1"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 </a:t>
              </a:r>
              <a:r>
                <a:rPr lang="en-US" dirty="0" err="1">
                  <a:latin typeface="Times New Roman" pitchFamily="18" charset="0"/>
                  <a:cs typeface="Times New Roman" pitchFamily="18" charset="0"/>
                </a:rPr>
                <a:t>Cấu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III.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a:p>
              <a:pPr fontAlgn="auto">
                <a:lnSpc>
                  <a:spcPct val="150000"/>
                </a:lnSpc>
                <a:spcBef>
                  <a:spcPts val="0"/>
                </a:spcBef>
                <a:spcAft>
                  <a:spcPts val="0"/>
                </a:spcAft>
                <a:defRPr/>
              </a:pP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endParaRPr lang="en-US" dirty="0">
                <a:latin typeface="Times New Roman" pitchFamily="18" charset="0"/>
                <a:cs typeface="Times New Roman" pitchFamily="18" charset="0"/>
              </a:endParaRPr>
            </a:p>
          </p:txBody>
        </p:sp>
      </p:grpSp>
      <p:sp>
        <p:nvSpPr>
          <p:cNvPr id="27" name="Rectangle: Rounded Corners 26" descr="n26 fb Tran Phu">
            <a:extLst>
              <a:ext uri="{FF2B5EF4-FFF2-40B4-BE49-F238E27FC236}">
                <a16:creationId xmlns:a16="http://schemas.microsoft.com/office/drawing/2014/main" id="{4C9AB0A2-5646-0C4F-C2D6-9FC4C9BF781A}"/>
              </a:ext>
            </a:extLst>
          </p:cNvPr>
          <p:cNvSpPr/>
          <p:nvPr/>
        </p:nvSpPr>
        <p:spPr>
          <a:xfrm>
            <a:off x="5415693" y="576353"/>
            <a:ext cx="2861346" cy="46103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Bahnschrift SemiBold" panose="020B0502040204020203" pitchFamily="34" charset="0"/>
                <a:ea typeface="Cambria" panose="02040503050406030204" pitchFamily="18" charset="0"/>
                <a:cs typeface="Catamaran" panose="020B0604020202020204" charset="0"/>
              </a:rPr>
              <a:t>ĐÁP ÁN</a:t>
            </a:r>
            <a:endParaRPr lang="en-US" sz="2200" dirty="0"/>
          </a:p>
        </p:txBody>
      </p:sp>
    </p:spTree>
    <p:extLst>
      <p:ext uri="{BB962C8B-B14F-4D97-AF65-F5344CB8AC3E}">
        <p14:creationId xmlns:p14="http://schemas.microsoft.com/office/powerpoint/2010/main" val="4244684226"/>
      </p:ext>
    </p:extLst>
  </p:cSld>
  <p:clrMapOvr>
    <a:masterClrMapping/>
  </p:clrMapOvr>
  <p:transition spd="slow">
    <p:push dir="u"/>
  </p:transition>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3471</Words>
  <Application>Microsoft Office PowerPoint</Application>
  <PresentationFormat>On-screen Show (16:9)</PresentationFormat>
  <Paragraphs>331</Paragraphs>
  <Slides>34</Slides>
  <Notes>27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Times New Roman</vt:lpstr>
      <vt:lpstr>Calibri</vt:lpstr>
      <vt:lpstr>Sriracha</vt:lpstr>
      <vt:lpstr>Amatic SC</vt:lpstr>
      <vt:lpstr>Arial</vt:lpstr>
      <vt:lpstr>Verdana</vt:lpstr>
      <vt:lpstr>Catamaran</vt:lpstr>
      <vt:lpstr>Calibri Light</vt:lpstr>
      <vt:lpstr>Bahnschrift SemiBold</vt:lpstr>
      <vt:lpstr>Sue Ellen Francisco</vt:lpstr>
      <vt:lpstr>Roboto Condensed Light</vt:lpstr>
      <vt:lpstr>Livvic</vt:lpstr>
      <vt:lpstr>Crand Newsletter by Slidesgo</vt:lpstr>
      <vt:lpstr>2_Office Theme</vt:lpstr>
      <vt:lpstr>PowerPoint Presentation</vt:lpstr>
      <vt:lpstr>PowerPoint Presentation</vt:lpstr>
      <vt:lpstr>PowerPoint Presentation</vt:lpstr>
      <vt:lpstr>I.  MÔ HÌNH ĐỘNG HỌC PHÂN TỬ VỀ CẤU TẠO CHẤT</vt:lpstr>
      <vt:lpstr>I.  MÔ HÌNH ĐỘNG HỌC PHÂN TỬ VỀ CẤU TẠO CHẤT</vt:lpstr>
      <vt:lpstr>PowerPoint Presentation</vt:lpstr>
      <vt:lpstr>ĐÁP ÁN</vt:lpstr>
      <vt:lpstr>PowerPoint Presentation</vt:lpstr>
      <vt:lpstr>PowerPoint Presentation</vt:lpstr>
      <vt:lpstr>II. CẤU TRÚC CỦA CHẤT RẮN, CHẤT LỎNG VÀ  CHẤT KHÍ</vt:lpstr>
      <vt:lpstr>THẢO LUẬN NHÓM  HOÀN THÀNH PHIẾU HỌC TẬP SỐ 2 VÀ PHIẾU HỌC TẬP  SỐ 3</vt:lpstr>
      <vt:lpstr>PowerPoint Presentation</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của phân tử:</vt:lpstr>
      <vt:lpstr>PowerPoint Presentation</vt:lpstr>
      <vt:lpstr>III. SỰ CHUYỂN THỂ</vt:lpstr>
      <vt:lpstr>1. Sự chuyển thể</vt:lpstr>
      <vt:lpstr>2. Dùng mô hình động học phân tử giải thích sự chuyển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Crand Newsletter</dc:title>
  <dc:creator>Admin</dc:creator>
  <cp:lastModifiedBy>Võ Thị Quý Hoài</cp:lastModifiedBy>
  <cp:revision>110</cp:revision>
  <dcterms:modified xsi:type="dcterms:W3CDTF">2026-03-22T05:52:41Z</dcterms:modified>
</cp:coreProperties>
</file>