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8" r:id="rId2"/>
    <p:sldId id="435" r:id="rId3"/>
    <p:sldId id="258" r:id="rId4"/>
    <p:sldId id="390" r:id="rId5"/>
    <p:sldId id="427" r:id="rId6"/>
    <p:sldId id="423" r:id="rId7"/>
    <p:sldId id="428" r:id="rId8"/>
    <p:sldId id="424" r:id="rId9"/>
    <p:sldId id="429" r:id="rId10"/>
    <p:sldId id="430" r:id="rId11"/>
    <p:sldId id="294" r:id="rId12"/>
    <p:sldId id="295" r:id="rId13"/>
    <p:sldId id="296" r:id="rId14"/>
    <p:sldId id="297" r:id="rId15"/>
    <p:sldId id="431" r:id="rId16"/>
    <p:sldId id="299" r:id="rId17"/>
    <p:sldId id="300" r:id="rId18"/>
    <p:sldId id="302" r:id="rId19"/>
    <p:sldId id="301" r:id="rId20"/>
    <p:sldId id="303" r:id="rId21"/>
    <p:sldId id="432" r:id="rId22"/>
    <p:sldId id="433" r:id="rId23"/>
    <p:sldId id="434"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60"/>
  </p:normalViewPr>
  <p:slideViewPr>
    <p:cSldViewPr snapToGrid="0">
      <p:cViewPr varScale="1">
        <p:scale>
          <a:sx n="101" d="100"/>
          <a:sy n="101" d="100"/>
        </p:scale>
        <p:origin x="776" y="19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2/25/25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2/25/25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2/25/25</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2/25/25</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2/25/25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2/25/25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2/25/25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2/25/25</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vatly.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audio2.wav"/><Relationship Id="rId7" Type="http://schemas.openxmlformats.org/officeDocument/2006/relationships/oleObject" Target="../embeddings/oleObject2.bin"/><Relationship Id="rId12" Type="http://schemas.openxmlformats.org/officeDocument/2006/relationships/image" Target="../media/image13.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2.wmf"/><Relationship Id="rId4" Type="http://schemas.openxmlformats.org/officeDocument/2006/relationships/image" Target="../media/image9.png"/><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hlinkClick r:id="rId2"/>
              </a:rPr>
              <a:t>vatly.net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4294967295"/>
          </p:nvPr>
        </p:nvSpPr>
        <p:spPr>
          <a:xfrm>
            <a:off x="0" y="6602413"/>
            <a:ext cx="7159625" cy="236537"/>
          </a:xfrm>
        </p:spPr>
        <p:txBody>
          <a:bodyPr/>
          <a:lstStyle/>
          <a:p>
            <a:r>
              <a:rPr lang="en-US"/>
              <a:t>GV: Nguyễn Thị Kiều Oanh</a:t>
            </a:r>
          </a:p>
        </p:txBody>
      </p:sp>
      <p:sp>
        <p:nvSpPr>
          <p:cNvPr id="6" name="Slide Number Placeholder 5"/>
          <p:cNvSpPr>
            <a:spLocks noGrp="1"/>
          </p:cNvSpPr>
          <p:nvPr>
            <p:ph type="sldNum" sz="quarter" idx="4294967295"/>
          </p:nvPr>
        </p:nvSpPr>
        <p:spPr>
          <a:xfrm>
            <a:off x="11552238" y="6602413"/>
            <a:ext cx="639762" cy="236537"/>
          </a:xfrm>
        </p:spPr>
        <p:txBody>
          <a:bodyPr/>
          <a:lstStyle/>
          <a:p>
            <a:fld id="{CA8D9AD5-F248-4919-864A-CFD76CC027D6}" type="slidenum">
              <a:rPr lang="en-US" smtClean="0"/>
              <a:pPr/>
              <a:t>1</a:t>
            </a:fld>
            <a:endParaRPr lang="en-US"/>
          </a:p>
        </p:txBody>
      </p:sp>
    </p:spTree>
    <p:extLst>
      <p:ext uri="{BB962C8B-B14F-4D97-AF65-F5344CB8AC3E}">
        <p14:creationId xmlns:p14="http://schemas.microsoft.com/office/powerpoint/2010/main" val="22050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2"/>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TextBox 3" descr="Tranthiphuvatlyk15@gmail.com">
            <a:extLst>
              <a:ext uri="{FF2B5EF4-FFF2-40B4-BE49-F238E27FC236}">
                <a16:creationId xmlns:a16="http://schemas.microsoft.com/office/drawing/2014/main" id="{EF9E83B8-88B7-4655-9109-019495506255}"/>
              </a:ext>
            </a:extLst>
          </p:cNvPr>
          <p:cNvSpPr txBox="1"/>
          <p:nvPr/>
        </p:nvSpPr>
        <p:spPr>
          <a:xfrm>
            <a:off x="481262" y="1827143"/>
            <a:ext cx="10812379" cy="577850"/>
          </a:xfrm>
          <a:prstGeom prst="rect">
            <a:avLst/>
          </a:prstGeom>
          <a:solidFill>
            <a:srgbClr val="FDF0CF"/>
          </a:solidFill>
        </p:spPr>
        <p:txBody>
          <a:bodyPr wrap="square">
            <a:spAutoFit/>
          </a:bodyPr>
          <a:lstStyle/>
          <a:p>
            <a:pPr algn="ctr">
              <a:lnSpc>
                <a:spcPct val="150000"/>
              </a:lnSpc>
              <a:spcAft>
                <a:spcPts val="1001"/>
              </a:spcAft>
            </a:pPr>
            <a:r>
              <a:rPr lang="vi-VN" sz="2400" b="1" dirty="0">
                <a:solidFill>
                  <a:srgbClr val="C00000"/>
                </a:solidFill>
                <a:latin typeface="Arial" panose="020B0604020202020204" pitchFamily="34" charset="0"/>
                <a:ea typeface="Calibri" panose="020F0502020204030204" pitchFamily="34" charset="0"/>
                <a:cs typeface="Arial" panose="020B0604020202020204" pitchFamily="34" charset="0"/>
              </a:rPr>
              <a:t>Nhiệm </a:t>
            </a:r>
            <a:r>
              <a:rPr lang="vi-VN" sz="2400" b="1">
                <a:solidFill>
                  <a:srgbClr val="C00000"/>
                </a:solidFill>
                <a:latin typeface="Arial" panose="020B0604020202020204" pitchFamily="34" charset="0"/>
                <a:ea typeface="Calibri" panose="020F0502020204030204" pitchFamily="34" charset="0"/>
                <a:cs typeface="Arial" panose="020B0604020202020204" pitchFamily="34" charset="0"/>
              </a:rPr>
              <a:t>vụ 3: Viết biểu thức xác định từ thông và suất điện động cảm ứng</a:t>
            </a: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 Box 7497" descr="Tranthiphuvatlyk15@gmail.com">
                <a:extLst>
                  <a:ext uri="{FF2B5EF4-FFF2-40B4-BE49-F238E27FC236}">
                    <a16:creationId xmlns:a16="http://schemas.microsoft.com/office/drawing/2014/main" id="{CFAE362F-9CCF-4C0B-AE4E-E71692DBE68F}"/>
                  </a:ext>
                </a:extLst>
              </p:cNvPr>
              <p:cNvSpPr txBox="1"/>
              <p:nvPr/>
            </p:nvSpPr>
            <p:spPr>
              <a:xfrm>
                <a:off x="336884" y="2404994"/>
                <a:ext cx="11582400" cy="398666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en-US" sz="2400"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b="1" i="1" dirty="0">
                    <a:solidFill>
                      <a:srgbClr val="003300"/>
                    </a:solidFill>
                    <a:latin typeface="Arial" panose="020B0604020202020204" pitchFamily="34" charset="0"/>
                    <a:ea typeface="Aptos"/>
                    <a:cs typeface="Arial" panose="020B0604020202020204" pitchFamily="34" charset="0"/>
                  </a:rPr>
                  <a:t>b) </a:t>
                </a:r>
                <a:r>
                  <a:rPr lang="en-US" sz="2400" i="1" dirty="0">
                    <a:solidFill>
                      <a:srgbClr val="003300"/>
                    </a:solidFill>
                    <a:latin typeface="Arial" panose="020B0604020202020204" pitchFamily="34" charset="0"/>
                    <a:ea typeface="Aptos"/>
                    <a:cs typeface="Arial" panose="020B0604020202020204" pitchFamily="34" charset="0"/>
                  </a:rPr>
                  <a:t>Từ thông qua khung dây biến thiên điều hoà theo thời gian, theo định luật cảm ứng điện từ của Faraday thì trong khung dây xuất hiện một suất điện động cảm ứng.</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i="1" dirty="0">
                    <a:solidFill>
                      <a:srgbClr val="003300"/>
                    </a:solidFill>
                    <a:latin typeface="Arial" panose="020B0604020202020204" pitchFamily="34" charset="0"/>
                    <a:ea typeface="Aptos"/>
                    <a:cs typeface="Arial" panose="020B0604020202020204" pitchFamily="34" charset="0"/>
                  </a:rPr>
                  <a:t>Suất điện động cảm ứng xuất hiện trong khung dây được xác định theo công thức:</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US" sz="2400" i="1" dirty="0">
                    <a:solidFill>
                      <a:srgbClr val="003300"/>
                    </a:solidFill>
                    <a:latin typeface="Arial" panose="020B0604020202020204" pitchFamily="34" charset="0"/>
                    <a:ea typeface="Aptos"/>
                    <a:cs typeface="Arial" panose="020B0604020202020204" pitchFamily="34" charset="0"/>
                  </a:rPr>
                  <a:t>e = </a:t>
                </a:r>
                <a14:m>
                  <m:oMath xmlns:m="http://schemas.openxmlformats.org/officeDocument/2006/math">
                    <m:r>
                      <a:rPr lang="en-US" sz="2400" i="1">
                        <a:solidFill>
                          <a:srgbClr val="003300"/>
                        </a:solidFill>
                        <a:latin typeface="Cambria Math" panose="02040503050406030204" pitchFamily="18" charset="0"/>
                        <a:ea typeface="Aptos"/>
                        <a:cs typeface="Times New Roman" panose="02020603050405020304" pitchFamily="18" charset="0"/>
                      </a:rPr>
                      <m:t>𝜔</m:t>
                    </m:r>
                  </m:oMath>
                </a14:m>
                <a:r>
                  <a:rPr lang="en-US" sz="2400" i="1" dirty="0" err="1">
                    <a:solidFill>
                      <a:srgbClr val="003300"/>
                    </a:solidFill>
                    <a:latin typeface="Arial" panose="020B0604020202020204" pitchFamily="34" charset="0"/>
                    <a:ea typeface="Aptos"/>
                    <a:cs typeface="Arial" panose="020B0604020202020204" pitchFamily="34" charset="0"/>
                  </a:rPr>
                  <a:t>NBScos</a:t>
                </a:r>
                <a:r>
                  <a:rPr lang="en-US" sz="2400" i="1" dirty="0">
                    <a:solidFill>
                      <a:srgbClr val="003300"/>
                    </a:solidFill>
                    <a:latin typeface="Arial" panose="020B0604020202020204" pitchFamily="34" charset="0"/>
                    <a:ea typeface="Aptos"/>
                    <a:cs typeface="Arial" panose="020B0604020202020204" pitchFamily="34" charset="0"/>
                  </a:rPr>
                  <a:t>(</a:t>
                </a:r>
                <a:r>
                  <a:rPr lang="en-US" sz="2400" i="1" dirty="0" err="1">
                    <a:solidFill>
                      <a:srgbClr val="003300"/>
                    </a:solidFill>
                    <a:latin typeface="Arial" panose="020B0604020202020204" pitchFamily="34" charset="0"/>
                    <a:ea typeface="Aptos"/>
                    <a:cs typeface="Arial" panose="020B0604020202020204" pitchFamily="34" charset="0"/>
                  </a:rPr>
                  <a:t>ωt</a:t>
                </a:r>
                <a:r>
                  <a:rPr lang="en-US" sz="2400" i="1" dirty="0">
                    <a:solidFill>
                      <a:srgbClr val="003300"/>
                    </a:solidFill>
                    <a:latin typeface="Arial" panose="020B0604020202020204" pitchFamily="34" charset="0"/>
                    <a:ea typeface="Aptos"/>
                    <a:cs typeface="Arial" panose="020B0604020202020204" pitchFamily="34" charset="0"/>
                  </a:rPr>
                  <a:t> - </a:t>
                </a:r>
                <a14:m>
                  <m:oMath xmlns:m="http://schemas.openxmlformats.org/officeDocument/2006/math">
                    <m:f>
                      <m:fPr>
                        <m:ctrlPr>
                          <a:rPr lang="vi-VN"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400" i="1" dirty="0">
                    <a:solidFill>
                      <a:srgbClr val="003300"/>
                    </a:solidFill>
                    <a:latin typeface="Arial" panose="020B0604020202020204" pitchFamily="34" charset="0"/>
                    <a:ea typeface="Aptos"/>
                    <a:cs typeface="Arial" panose="020B0604020202020204" pitchFamily="34" charset="0"/>
                  </a:rPr>
                  <a:t> )</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i="1" dirty="0">
                    <a:solidFill>
                      <a:srgbClr val="003300"/>
                    </a:solidFill>
                    <a:latin typeface="Arial" panose="020B0604020202020204" pitchFamily="34" charset="0"/>
                    <a:ea typeface="Aptos"/>
                    <a:cs typeface="Arial" panose="020B0604020202020204" pitchFamily="34" charset="0"/>
                  </a:rPr>
                  <a:t>Thay N = 100, B = 0,1 T, S = 20 cm</a:t>
                </a:r>
                <a:r>
                  <a:rPr lang="en-US" sz="2400" i="1" baseline="30000" dirty="0">
                    <a:solidFill>
                      <a:srgbClr val="003300"/>
                    </a:solidFill>
                    <a:latin typeface="Arial" panose="020B0604020202020204" pitchFamily="34" charset="0"/>
                    <a:ea typeface="Aptos"/>
                    <a:cs typeface="Arial" panose="020B0604020202020204" pitchFamily="34" charset="0"/>
                  </a:rPr>
                  <a:t>2</a:t>
                </a:r>
                <a:r>
                  <a:rPr lang="en-US" sz="2400" i="1" dirty="0">
                    <a:solidFill>
                      <a:srgbClr val="003300"/>
                    </a:solidFill>
                    <a:latin typeface="Arial" panose="020B0604020202020204" pitchFamily="34" charset="0"/>
                    <a:ea typeface="Aptos"/>
                    <a:cs typeface="Arial" panose="020B0604020202020204" pitchFamily="34" charset="0"/>
                  </a:rPr>
                  <a:t> = 20. 10</a:t>
                </a:r>
                <a:r>
                  <a:rPr lang="en-US" sz="2400" i="1" baseline="30000" dirty="0">
                    <a:solidFill>
                      <a:srgbClr val="003300"/>
                    </a:solidFill>
                    <a:latin typeface="Arial" panose="020B0604020202020204" pitchFamily="34" charset="0"/>
                    <a:ea typeface="Aptos"/>
                    <a:cs typeface="Arial" panose="020B0604020202020204" pitchFamily="34" charset="0"/>
                  </a:rPr>
                  <a:t>-4</a:t>
                </a:r>
                <a:r>
                  <a:rPr lang="en-US" sz="2400" i="1" dirty="0">
                    <a:solidFill>
                      <a:srgbClr val="003300"/>
                    </a:solidFill>
                    <a:latin typeface="Arial" panose="020B0604020202020204" pitchFamily="34" charset="0"/>
                    <a:ea typeface="Aptos"/>
                    <a:cs typeface="Arial" panose="020B0604020202020204" pitchFamily="34" charset="0"/>
                  </a:rPr>
                  <a:t> m</a:t>
                </a:r>
                <a:r>
                  <a:rPr lang="en-US" sz="2400" i="1" baseline="30000" dirty="0">
                    <a:solidFill>
                      <a:srgbClr val="003300"/>
                    </a:solidFill>
                    <a:latin typeface="Arial" panose="020B0604020202020204" pitchFamily="34" charset="0"/>
                    <a:ea typeface="Aptos"/>
                    <a:cs typeface="Arial" panose="020B0604020202020204" pitchFamily="34" charset="0"/>
                  </a:rPr>
                  <a:t>2</a:t>
                </a:r>
                <a:r>
                  <a:rPr lang="en-US" sz="2400" i="1" dirty="0">
                    <a:solidFill>
                      <a:srgbClr val="003300"/>
                    </a:solidFill>
                    <a:latin typeface="Arial" panose="020B0604020202020204" pitchFamily="34" charset="0"/>
                    <a:ea typeface="Aptos"/>
                    <a:cs typeface="Arial" panose="020B0604020202020204" pitchFamily="34" charset="0"/>
                  </a:rPr>
                  <a:t> và ω = 100</a:t>
                </a:r>
                <a14:m>
                  <m:oMath xmlns:m="http://schemas.openxmlformats.org/officeDocument/2006/math">
                    <m:r>
                      <a:rPr lang="en-US" sz="2400" i="1">
                        <a:solidFill>
                          <a:srgbClr val="003300"/>
                        </a:solidFill>
                        <a:latin typeface="Cambria Math" panose="02040503050406030204" pitchFamily="18" charset="0"/>
                        <a:ea typeface="Aptos"/>
                        <a:cs typeface="Times New Roman" panose="02020603050405020304" pitchFamily="18" charset="0"/>
                      </a:rPr>
                      <m:t>𝜋</m:t>
                    </m:r>
                  </m:oMath>
                </a14:m>
                <a:r>
                  <a:rPr lang="en-US" sz="2400" i="1" dirty="0">
                    <a:solidFill>
                      <a:srgbClr val="003300"/>
                    </a:solidFill>
                    <a:latin typeface="Arial" panose="020B0604020202020204" pitchFamily="34" charset="0"/>
                    <a:ea typeface="Aptos"/>
                    <a:cs typeface="Arial" panose="020B0604020202020204" pitchFamily="34" charset="0"/>
                  </a:rPr>
                  <a:t> (rad/s), ta được biểu thức xác định suất điện động xuất hiện trong khung dây là: </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US" sz="2400" i="1" dirty="0">
                    <a:solidFill>
                      <a:srgbClr val="003300"/>
                    </a:solidFill>
                    <a:latin typeface="Arial" panose="020B0604020202020204" pitchFamily="34" charset="0"/>
                    <a:ea typeface="Aptos"/>
                    <a:cs typeface="Arial" panose="020B0604020202020204" pitchFamily="34" charset="0"/>
                  </a:rPr>
                  <a:t>e = 6,28 cos (100πt - </a:t>
                </a:r>
                <a14:m>
                  <m:oMath xmlns:m="http://schemas.openxmlformats.org/officeDocument/2006/math">
                    <m:f>
                      <m:fPr>
                        <m:ctrlPr>
                          <a:rPr lang="vi-VN"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2400" i="1">
                            <a:solidFill>
                              <a:srgbClr val="003300"/>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400" i="1" dirty="0">
                    <a:solidFill>
                      <a:srgbClr val="003300"/>
                    </a:solidFill>
                    <a:latin typeface="Arial" panose="020B0604020202020204" pitchFamily="34" charset="0"/>
                    <a:ea typeface="Aptos"/>
                    <a:cs typeface="Arial" panose="020B0604020202020204" pitchFamily="34" charset="0"/>
                  </a:rPr>
                  <a:t> )(V).</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endPar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 Box 7497" descr="Tranthiphuvatlyk15@gmail.com">
                <a:extLst>
                  <a:ext uri="{FF2B5EF4-FFF2-40B4-BE49-F238E27FC236}">
                    <a16:creationId xmlns:a16="http://schemas.microsoft.com/office/drawing/2014/main" id="{CFAE362F-9CCF-4C0B-AE4E-E71692DBE68F}"/>
                  </a:ext>
                </a:extLst>
              </p:cNvPr>
              <p:cNvSpPr txBox="1">
                <a:spLocks noRot="1" noChangeAspect="1" noMove="1" noResize="1" noEditPoints="1" noAdjustHandles="1" noChangeArrowheads="1" noChangeShapeType="1" noTextEdit="1"/>
              </p:cNvSpPr>
              <p:nvPr/>
            </p:nvSpPr>
            <p:spPr>
              <a:xfrm>
                <a:off x="336884" y="2404994"/>
                <a:ext cx="11582400" cy="3986664"/>
              </a:xfrm>
              <a:prstGeom prst="rect">
                <a:avLst/>
              </a:prstGeom>
              <a:blipFill>
                <a:blip r:embed="rId2"/>
                <a:stretch>
                  <a:fillRect l="-789" t="-611" r="-789"/>
                </a:stretch>
              </a:blipFill>
              <a:ln w="6350">
                <a:solidFill>
                  <a:prstClr val="black"/>
                </a:solidFill>
              </a:ln>
            </p:spPr>
            <p:txBody>
              <a:bodyPr/>
              <a:lstStyle/>
              <a:p>
                <a:r>
                  <a:rPr lang="en-US">
                    <a:noFill/>
                  </a:rPr>
                  <a:t> </a:t>
                </a:r>
              </a:p>
            </p:txBody>
          </p:sp>
        </mc:Fallback>
      </mc:AlternateContent>
    </p:spTree>
    <p:extLst>
      <p:ext uri="{BB962C8B-B14F-4D97-AF65-F5344CB8AC3E}">
        <p14:creationId xmlns:p14="http://schemas.microsoft.com/office/powerpoint/2010/main" val="8500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thiphuvatlyk15@gmail.com">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270000" y="484145"/>
            <a:ext cx="8064501" cy="14208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33"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Câu 1:</a:t>
            </a:r>
            <a:r>
              <a:rPr lang="vi-VN" sz="2133" b="1" dirty="0">
                <a:solidFill>
                  <a:prstClr val="white"/>
                </a:solidFill>
                <a:latin typeface="Times New Roman" panose="02020603050405020304" pitchFamily="18" charset="0"/>
                <a:ea typeface="Arial" panose="020B0604020202020204" pitchFamily="34" charset="0"/>
                <a:cs typeface="Times New Roman" panose="02020603050405020304" pitchFamily="18" charset="0"/>
              </a:rPr>
              <a:t>Một phần tử dòng điện có chiều dài 𝑙, cường độ I đặt vuông góc với các đường sức của từ trường đều. Khi đó lực từ tác dụng lên phần tử dòng điện có độ lớn là F. Công thức nào sau đây là đúng?</a:t>
            </a:r>
            <a:endParaRPr lang="en-US" sz="2133" b="1" dirty="0">
              <a:solidFill>
                <a:prstClr val="white"/>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2083497" y="3225800"/>
            <a:ext cx="3657600" cy="10850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A. </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2053020" y="5275505"/>
            <a:ext cx="3657600" cy="123516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B. </a:t>
            </a: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7726634" y="3294280"/>
            <a:ext cx="3657600" cy="123181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C. </a:t>
            </a: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732111" y="5308129"/>
            <a:ext cx="3657600" cy="120254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D. </a:t>
            </a:r>
          </a:p>
        </p:txBody>
      </p:sp>
      <p:sp>
        <p:nvSpPr>
          <p:cNvPr id="6" name="Rectangle 4" descr="Tranthiphuvatlyk15@gmail.com"/>
          <p:cNvSpPr>
            <a:spLocks noChangeArrowheads="1"/>
          </p:cNvSpPr>
          <p:nvPr/>
        </p:nvSpPr>
        <p:spPr bwMode="auto">
          <a:xfrm>
            <a:off x="110470" y="-22384"/>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vi-VN" sz="1200"/>
          </a:p>
        </p:txBody>
      </p:sp>
      <p:graphicFrame>
        <p:nvGraphicFramePr>
          <p:cNvPr id="9" name="Object 8" descr="Tranthiphuvatlyk15@gmail.com"/>
          <p:cNvGraphicFramePr>
            <a:graphicFrameLocks noChangeAspect="1"/>
          </p:cNvGraphicFramePr>
          <p:nvPr/>
        </p:nvGraphicFramePr>
        <p:xfrm>
          <a:off x="2918744" y="3299675"/>
          <a:ext cx="1182753" cy="937276"/>
        </p:xfrm>
        <a:graphic>
          <a:graphicData uri="http://schemas.openxmlformats.org/presentationml/2006/ole">
            <mc:AlternateContent xmlns:mc="http://schemas.openxmlformats.org/markup-compatibility/2006">
              <mc:Choice xmlns:v="urn:schemas-microsoft-com:vml" Requires="v">
                <p:oleObj name="Equation" r:id="rId5" imgW="495000" imgH="393480" progId="Equation.DSMT4">
                  <p:embed/>
                </p:oleObj>
              </mc:Choice>
              <mc:Fallback>
                <p:oleObj name="Equation" r:id="rId5" imgW="495000" imgH="393480" progId="Equation.DSMT4">
                  <p:embed/>
                  <p:pic>
                    <p:nvPicPr>
                      <p:cNvPr id="9" name="Object 8" descr="Tranthiphuvatlyk15@gmail.com"/>
                      <p:cNvPicPr>
                        <a:picLocks noChangeAspect="1" noChangeArrowheads="1"/>
                      </p:cNvPicPr>
                      <p:nvPr/>
                    </p:nvPicPr>
                    <p:blipFill>
                      <a:blip r:embed="rId6"/>
                      <a:srcRect/>
                      <a:stretch>
                        <a:fillRect/>
                      </a:stretch>
                    </p:blipFill>
                    <p:spPr bwMode="auto">
                      <a:xfrm>
                        <a:off x="2918744" y="3299675"/>
                        <a:ext cx="1182753" cy="937276"/>
                      </a:xfrm>
                      <a:prstGeom prst="rect">
                        <a:avLst/>
                      </a:prstGeom>
                      <a:noFill/>
                    </p:spPr>
                  </p:pic>
                </p:oleObj>
              </mc:Fallback>
            </mc:AlternateContent>
          </a:graphicData>
        </a:graphic>
      </p:graphicFrame>
      <p:sp>
        <p:nvSpPr>
          <p:cNvPr id="10" name="Rectangle 6" descr="Tranthiphuvatlyk15@gmail.com"/>
          <p:cNvSpPr>
            <a:spLocks noChangeArrowheads="1"/>
          </p:cNvSpPr>
          <p:nvPr/>
        </p:nvSpPr>
        <p:spPr bwMode="auto">
          <a:xfrm>
            <a:off x="79992" y="-155734"/>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vi-VN" sz="1200"/>
          </a:p>
        </p:txBody>
      </p:sp>
      <p:graphicFrame>
        <p:nvGraphicFramePr>
          <p:cNvPr id="11" name="Object 10" descr="Tranthiphuvatlyk15@gmail.com"/>
          <p:cNvGraphicFramePr>
            <a:graphicFrameLocks noChangeAspect="1"/>
          </p:cNvGraphicFramePr>
          <p:nvPr/>
        </p:nvGraphicFramePr>
        <p:xfrm>
          <a:off x="2935678" y="5308130"/>
          <a:ext cx="1325670" cy="1036241"/>
        </p:xfrm>
        <a:graphic>
          <a:graphicData uri="http://schemas.openxmlformats.org/presentationml/2006/ole">
            <mc:AlternateContent xmlns:mc="http://schemas.openxmlformats.org/markup-compatibility/2006">
              <mc:Choice xmlns:v="urn:schemas-microsoft-com:vml" Requires="v">
                <p:oleObj name="Equation" r:id="rId7" imgW="507960" imgH="393480" progId="Equation.DSMT4">
                  <p:embed/>
                </p:oleObj>
              </mc:Choice>
              <mc:Fallback>
                <p:oleObj name="Equation" r:id="rId7" imgW="507960" imgH="393480" progId="Equation.DSMT4">
                  <p:embed/>
                  <p:pic>
                    <p:nvPicPr>
                      <p:cNvPr id="11" name="Object 10" descr="Tranthiphuvatlyk15@gmail.com"/>
                      <p:cNvPicPr>
                        <a:picLocks noChangeAspect="1" noChangeArrowheads="1"/>
                      </p:cNvPicPr>
                      <p:nvPr/>
                    </p:nvPicPr>
                    <p:blipFill>
                      <a:blip r:embed="rId8"/>
                      <a:srcRect/>
                      <a:stretch>
                        <a:fillRect/>
                      </a:stretch>
                    </p:blipFill>
                    <p:spPr bwMode="auto">
                      <a:xfrm>
                        <a:off x="2935678" y="5308130"/>
                        <a:ext cx="1325670" cy="1036241"/>
                      </a:xfrm>
                      <a:prstGeom prst="rect">
                        <a:avLst/>
                      </a:prstGeom>
                      <a:noFill/>
                    </p:spPr>
                  </p:pic>
                </p:oleObj>
              </mc:Fallback>
            </mc:AlternateContent>
          </a:graphicData>
        </a:graphic>
      </p:graphicFrame>
      <p:sp>
        <p:nvSpPr>
          <p:cNvPr id="12" name="Rectangle 10" descr="Tranthiphuvatlyk15@gmail.com"/>
          <p:cNvSpPr>
            <a:spLocks noChangeArrowheads="1"/>
          </p:cNvSpPr>
          <p:nvPr/>
        </p:nvSpPr>
        <p:spPr bwMode="auto">
          <a:xfrm>
            <a:off x="-5477" y="-18192"/>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vi-VN" sz="1200"/>
          </a:p>
        </p:txBody>
      </p:sp>
      <p:graphicFrame>
        <p:nvGraphicFramePr>
          <p:cNvPr id="13" name="Object 12" descr="Tranthiphuvatlyk15@gmail.com"/>
          <p:cNvGraphicFramePr>
            <a:graphicFrameLocks noChangeAspect="1"/>
          </p:cNvGraphicFramePr>
          <p:nvPr/>
        </p:nvGraphicFramePr>
        <p:xfrm>
          <a:off x="8534400" y="3397631"/>
          <a:ext cx="1219200" cy="966159"/>
        </p:xfrm>
        <a:graphic>
          <a:graphicData uri="http://schemas.openxmlformats.org/presentationml/2006/ole">
            <mc:AlternateContent xmlns:mc="http://schemas.openxmlformats.org/markup-compatibility/2006">
              <mc:Choice xmlns:v="urn:schemas-microsoft-com:vml" Requires="v">
                <p:oleObj name="Equation" r:id="rId9" imgW="507960" imgH="393480" progId="Equation.DSMT4">
                  <p:embed/>
                </p:oleObj>
              </mc:Choice>
              <mc:Fallback>
                <p:oleObj name="Equation" r:id="rId9" imgW="507960" imgH="393480" progId="Equation.DSMT4">
                  <p:embed/>
                  <p:pic>
                    <p:nvPicPr>
                      <p:cNvPr id="13" name="Object 12" descr="Tranthiphuvatlyk15@gmail.com"/>
                      <p:cNvPicPr>
                        <a:picLocks noChangeAspect="1" noChangeArrowheads="1"/>
                      </p:cNvPicPr>
                      <p:nvPr/>
                    </p:nvPicPr>
                    <p:blipFill>
                      <a:blip r:embed="rId10"/>
                      <a:srcRect/>
                      <a:stretch>
                        <a:fillRect/>
                      </a:stretch>
                    </p:blipFill>
                    <p:spPr bwMode="auto">
                      <a:xfrm>
                        <a:off x="8534400" y="3397631"/>
                        <a:ext cx="1219200" cy="966159"/>
                      </a:xfrm>
                      <a:prstGeom prst="rect">
                        <a:avLst/>
                      </a:prstGeom>
                      <a:noFill/>
                    </p:spPr>
                  </p:pic>
                </p:oleObj>
              </mc:Fallback>
            </mc:AlternateContent>
          </a:graphicData>
        </a:graphic>
      </p:graphicFrame>
      <p:sp>
        <p:nvSpPr>
          <p:cNvPr id="14" name="Rectangle 12" descr="Tranthiphuvatlyk15@gmail.com"/>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vi-VN" sz="1200"/>
          </a:p>
        </p:txBody>
      </p:sp>
      <p:graphicFrame>
        <p:nvGraphicFramePr>
          <p:cNvPr id="15" name="Object 14" descr="Tranthiphuvatlyk15@gmail.com"/>
          <p:cNvGraphicFramePr>
            <a:graphicFrameLocks noChangeAspect="1"/>
          </p:cNvGraphicFramePr>
          <p:nvPr/>
        </p:nvGraphicFramePr>
        <p:xfrm>
          <a:off x="8534400" y="5482229"/>
          <a:ext cx="1150619" cy="911811"/>
        </p:xfrm>
        <a:graphic>
          <a:graphicData uri="http://schemas.openxmlformats.org/presentationml/2006/ole">
            <mc:AlternateContent xmlns:mc="http://schemas.openxmlformats.org/markup-compatibility/2006">
              <mc:Choice xmlns:v="urn:schemas-microsoft-com:vml" Requires="v">
                <p:oleObj name="Equation" r:id="rId11" imgW="507960" imgH="393480" progId="Equation.DSMT4">
                  <p:embed/>
                </p:oleObj>
              </mc:Choice>
              <mc:Fallback>
                <p:oleObj name="Equation" r:id="rId11" imgW="507960" imgH="393480" progId="Equation.DSMT4">
                  <p:embed/>
                  <p:pic>
                    <p:nvPicPr>
                      <p:cNvPr id="15" name="Object 14" descr="Tranthiphuvatlyk15@gmail.com"/>
                      <p:cNvPicPr>
                        <a:picLocks noChangeAspect="1" noChangeArrowheads="1"/>
                      </p:cNvPicPr>
                      <p:nvPr/>
                    </p:nvPicPr>
                    <p:blipFill>
                      <a:blip r:embed="rId12"/>
                      <a:srcRect/>
                      <a:stretch>
                        <a:fillRect/>
                      </a:stretch>
                    </p:blipFill>
                    <p:spPr bwMode="auto">
                      <a:xfrm>
                        <a:off x="8534400" y="5482229"/>
                        <a:ext cx="1150619" cy="911811"/>
                      </a:xfrm>
                      <a:prstGeom prst="rect">
                        <a:avLst/>
                      </a:prstGeom>
                      <a:noFill/>
                    </p:spPr>
                  </p:pic>
                </p:oleObj>
              </mc:Fallback>
            </mc:AlternateContent>
          </a:graphicData>
        </a:graphic>
      </p:graphicFrame>
    </p:spTree>
    <p:extLst>
      <p:ext uri="{BB962C8B-B14F-4D97-AF65-F5344CB8AC3E}">
        <p14:creationId xmlns:p14="http://schemas.microsoft.com/office/powerpoint/2010/main" val="19181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par>
                          <p:cTn id="44" fill="hold">
                            <p:stCondLst>
                              <p:cond delay="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childTnLst>
                          </p:cTn>
                        </p:par>
                        <p:par>
                          <p:cTn id="49" fill="hold">
                            <p:stCondLst>
                              <p:cond delay="500"/>
                            </p:stCondLst>
                            <p:childTnLst>
                              <p:par>
                                <p:cTn id="50" presetID="1" presetClass="emph" presetSubtype="2" fill="hold" nodeType="afterEffect">
                                  <p:stCondLst>
                                    <p:cond delay="0"/>
                                  </p:stCondLst>
                                  <p:childTnLst>
                                    <p:animClr clrSpc="rgb" dir="cw">
                                      <p:cBhvr>
                                        <p:cTn id="51" dur="500" fill="hold"/>
                                        <p:tgtEl>
                                          <p:spTgt spid="23"/>
                                        </p:tgtEl>
                                        <p:attrNameLst>
                                          <p:attrName>fillcolor</p:attrName>
                                        </p:attrNameLst>
                                      </p:cBhvr>
                                      <p:to>
                                        <a:srgbClr val="FFFF00"/>
                                      </p:to>
                                    </p:animClr>
                                    <p:set>
                                      <p:cBhvr>
                                        <p:cTn id="52" dur="500" fill="hold"/>
                                        <p:tgtEl>
                                          <p:spTgt spid="23"/>
                                        </p:tgtEl>
                                        <p:attrNameLst>
                                          <p:attrName>fill.type</p:attrName>
                                        </p:attrNameLst>
                                      </p:cBhvr>
                                      <p:to>
                                        <p:strVal val="solid"/>
                                      </p:to>
                                    </p:set>
                                    <p:set>
                                      <p:cBhvr>
                                        <p:cTn id="53" dur="500" fill="hold"/>
                                        <p:tgtEl>
                                          <p:spTgt spid="2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ohno.wav"/>
                                        </p:tgtEl>
                                      </p:cMediaNode>
                                    </p:audio>
                                  </p:subTnLst>
                                </p:cTn>
                              </p:par>
                            </p:childTnLst>
                          </p:cTn>
                        </p:par>
                        <p:par>
                          <p:cTn id="54" fill="hold">
                            <p:stCondLst>
                              <p:cond delay="1000"/>
                            </p:stCondLst>
                            <p:childTnLst>
                              <p:par>
                                <p:cTn id="55" presetID="1" presetClass="emph" presetSubtype="2" fill="hold" nodeType="afterEffect">
                                  <p:stCondLst>
                                    <p:cond delay="0"/>
                                  </p:stCondLst>
                                  <p:childTnLst>
                                    <p:animClr clrSpc="rgb" dir="cw">
                                      <p:cBhvr>
                                        <p:cTn id="56" dur="500" fill="hold"/>
                                        <p:tgtEl>
                                          <p:spTgt spid="25"/>
                                        </p:tgtEl>
                                        <p:attrNameLst>
                                          <p:attrName>fillcolor</p:attrName>
                                        </p:attrNameLst>
                                      </p:cBhvr>
                                      <p:to>
                                        <a:srgbClr val="FFFF00"/>
                                      </p:to>
                                    </p:animClr>
                                    <p:set>
                                      <p:cBhvr>
                                        <p:cTn id="57" dur="500" fill="hold"/>
                                        <p:tgtEl>
                                          <p:spTgt spid="25"/>
                                        </p:tgtEl>
                                        <p:attrNameLst>
                                          <p:attrName>fill.type</p:attrName>
                                        </p:attrNameLst>
                                      </p:cBhvr>
                                      <p:to>
                                        <p:strVal val="solid"/>
                                      </p:to>
                                    </p:set>
                                    <p:set>
                                      <p:cBhvr>
                                        <p:cTn id="58" dur="500" fill="hold"/>
                                        <p:tgtEl>
                                          <p:spTgt spid="2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ohno.wav"/>
                                        </p:tgtEl>
                                      </p:cMediaNode>
                                    </p:audio>
                                  </p:subTnLst>
                                </p:cTn>
                              </p:par>
                            </p:childTnLst>
                          </p:cTn>
                        </p:par>
                        <p:par>
                          <p:cTn id="59" fill="hold">
                            <p:stCondLst>
                              <p:cond delay="1500"/>
                            </p:stCondLst>
                            <p:childTnLst>
                              <p:par>
                                <p:cTn id="60" presetID="1" presetClass="emph" presetSubtype="2" fill="hold" nodeType="afterEffect">
                                  <p:stCondLst>
                                    <p:cond delay="0"/>
                                  </p:stCondLst>
                                  <p:childTnLst>
                                    <p:animClr clrSpc="rgb" dir="cw">
                                      <p:cBhvr>
                                        <p:cTn id="61" dur="500" fill="hold"/>
                                        <p:tgtEl>
                                          <p:spTgt spid="21"/>
                                        </p:tgtEl>
                                        <p:attrNameLst>
                                          <p:attrName>fillcolor</p:attrName>
                                        </p:attrNameLst>
                                      </p:cBhvr>
                                      <p:to>
                                        <a:srgbClr val="FFFF00"/>
                                      </p:to>
                                    </p:animClr>
                                    <p:set>
                                      <p:cBhvr>
                                        <p:cTn id="62" dur="500" fill="hold"/>
                                        <p:tgtEl>
                                          <p:spTgt spid="21"/>
                                        </p:tgtEl>
                                        <p:attrNameLst>
                                          <p:attrName>fill.type</p:attrName>
                                        </p:attrNameLst>
                                      </p:cBhvr>
                                      <p:to>
                                        <p:strVal val="solid"/>
                                      </p:to>
                                    </p:set>
                                    <p:set>
                                      <p:cBhvr>
                                        <p:cTn id="63" dur="500" fill="hold"/>
                                        <p:tgtEl>
                                          <p:spTgt spid="2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2:Cảm ứng từ tại một điểm trong từ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Cùng hướng với hướng của từ trường tại điểm đó</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B. Có độ lớn tỉ lệ nghịch với độ lớn của lực từ tác dụng lên phần tử dòng điện đặt tạo điểm đó.</a:t>
            </a: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1852381" y="2608478"/>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A.</a:t>
            </a:r>
            <a:r>
              <a:rPr lang="vi-VN" sz="2800" b="1" dirty="0">
                <a:solidFill>
                  <a:prstClr val="white"/>
                </a:solidFill>
                <a:latin typeface="Times New Roman" panose="02020603050405020304" pitchFamily="18" charset="0"/>
                <a:cs typeface="Times New Roman" panose="02020603050405020304" pitchFamily="18" charset="0"/>
              </a:rPr>
              <a:t> Cùng hướng với lực từ tác dụng lên phần tử dòng điện đặt tại điểm đó</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D. Có độ lớn tỉ lệ với cường độ của phần tử dòng điện đặt tại điểm đó</a:t>
            </a: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09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19"/>
                                        </p:tgtEl>
                                        <p:attrNameLst>
                                          <p:attrName>fillcolor</p:attrName>
                                        </p:attrNameLst>
                                      </p:cBhvr>
                                      <p:to>
                                        <a:srgbClr val="00B0F0"/>
                                      </p:to>
                                    </p:animClr>
                                    <p:set>
                                      <p:cBhvr>
                                        <p:cTn id="37" dur="500" fill="hold"/>
                                        <p:tgtEl>
                                          <p:spTgt spid="19"/>
                                        </p:tgtEl>
                                        <p:attrNameLst>
                                          <p:attrName>fill.type</p:attrName>
                                        </p:attrNameLst>
                                      </p:cBhvr>
                                      <p:to>
                                        <p:strVal val="solid"/>
                                      </p:to>
                                    </p:set>
                                    <p:set>
                                      <p:cBhvr>
                                        <p:cTn id="38" dur="500" fill="hold"/>
                                        <p:tgtEl>
                                          <p:spTgt spid="1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5"/>
                                        </p:tgtEl>
                                        <p:attrNameLst>
                                          <p:attrName>fillcolor</p:attrName>
                                        </p:attrNameLst>
                                      </p:cBhvr>
                                      <p:to>
                                        <a:srgbClr val="FFFF00"/>
                                      </p:to>
                                    </p:animClr>
                                    <p:set>
                                      <p:cBhvr>
                                        <p:cTn id="42" dur="500" fill="hold"/>
                                        <p:tgtEl>
                                          <p:spTgt spid="25"/>
                                        </p:tgtEl>
                                        <p:attrNameLst>
                                          <p:attrName>fill.type</p:attrName>
                                        </p:attrNameLst>
                                      </p:cBhvr>
                                      <p:to>
                                        <p:strVal val="solid"/>
                                      </p:to>
                                    </p:set>
                                    <p:set>
                                      <p:cBhvr>
                                        <p:cTn id="43" dur="500" fill="hold"/>
                                        <p:tgtEl>
                                          <p:spTgt spid="2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21"/>
                                        </p:tgtEl>
                                        <p:attrNameLst>
                                          <p:attrName>fillcolor</p:attrName>
                                        </p:attrNameLst>
                                      </p:cBhvr>
                                      <p:to>
                                        <a:srgbClr val="FFFF00"/>
                                      </p:to>
                                    </p:animClr>
                                    <p:set>
                                      <p:cBhvr>
                                        <p:cTn id="52" dur="500" fill="hold"/>
                                        <p:tgtEl>
                                          <p:spTgt spid="21"/>
                                        </p:tgtEl>
                                        <p:attrNameLst>
                                          <p:attrName>fill.type</p:attrName>
                                        </p:attrNameLst>
                                      </p:cBhvr>
                                      <p:to>
                                        <p:strVal val="solid"/>
                                      </p:to>
                                    </p:set>
                                    <p:set>
                                      <p:cBhvr>
                                        <p:cTn id="53" dur="500" fill="hold"/>
                                        <p:tgtEl>
                                          <p:spTgt spid="2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ranthiphuvatlyk15@gmail.com">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05916" y="507064"/>
            <a:ext cx="8267701" cy="201356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Câu 3: Một dòng điện có cường độ 2A nằm vuông góc với các đường sức của một điện trường đều. Cho biết lực từ tác dụng lên 20cm, của đoạn dây ấy là 0,04N. Độ lớn của cảm ứng từ là</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9228667" y="5646712"/>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b="1" dirty="0">
                <a:latin typeface="Times New Roman" panose="02020603050405020304" pitchFamily="18" charset="0"/>
                <a:ea typeface="Times New Roman" panose="02020603050405020304" pitchFamily="18" charset="0"/>
              </a:rPr>
              <a:t>D.</a:t>
            </a:r>
            <a:r>
              <a:rPr lang="vi-VN" sz="2933" dirty="0">
                <a:latin typeface="Times New Roman" panose="02020603050405020304" pitchFamily="18" charset="0"/>
                <a:ea typeface="Times New Roman" panose="02020603050405020304" pitchFamily="18" charset="0"/>
              </a:rPr>
              <a:t> 1,0T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dirty="0">
                <a:latin typeface="Times New Roman" panose="02020603050405020304" pitchFamily="18" charset="0"/>
                <a:ea typeface="Times New Roman" panose="02020603050405020304" pitchFamily="18" charset="0"/>
              </a:rPr>
              <a:t>B. 10</a:t>
            </a:r>
            <a:r>
              <a:rPr lang="vi-VN" sz="2933" baseline="30000" dirty="0">
                <a:latin typeface="Times New Roman" panose="02020603050405020304" pitchFamily="18" charset="0"/>
                <a:ea typeface="Times New Roman" panose="02020603050405020304" pitchFamily="18" charset="0"/>
              </a:rPr>
              <a:t>-2</a:t>
            </a:r>
            <a:r>
              <a:rPr lang="vi-VN" sz="2933" dirty="0">
                <a:latin typeface="Times New Roman" panose="02020603050405020304" pitchFamily="18" charset="0"/>
                <a:ea typeface="Times New Roman" panose="02020603050405020304" pitchFamily="18" charset="0"/>
              </a:rPr>
              <a:t>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b="1" dirty="0">
                <a:latin typeface="Times New Roman" panose="02020603050405020304" pitchFamily="18" charset="0"/>
                <a:ea typeface="Times New Roman" panose="02020603050405020304" pitchFamily="18" charset="0"/>
              </a:rPr>
              <a:t>C. </a:t>
            </a:r>
            <a:r>
              <a:rPr lang="vi-VN" sz="2933" dirty="0">
                <a:latin typeface="Times New Roman" panose="02020603050405020304" pitchFamily="18" charset="0"/>
                <a:ea typeface="Times New Roman" panose="02020603050405020304" pitchFamily="18" charset="0"/>
              </a:rPr>
              <a:t>10</a:t>
            </a:r>
            <a:r>
              <a:rPr lang="vi-VN" sz="2933" baseline="30000" dirty="0">
                <a:latin typeface="Times New Roman" panose="02020603050405020304" pitchFamily="18" charset="0"/>
                <a:ea typeface="Times New Roman" panose="02020603050405020304" pitchFamily="18" charset="0"/>
              </a:rPr>
              <a:t>-3</a:t>
            </a:r>
            <a:r>
              <a:rPr lang="vi-VN" sz="2933" dirty="0">
                <a:latin typeface="Times New Roman" panose="02020603050405020304" pitchFamily="18" charset="0"/>
                <a:ea typeface="Times New Roman" panose="02020603050405020304" pitchFamily="18" charset="0"/>
              </a:rPr>
              <a:t>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306455" y="5741310"/>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A. </a:t>
            </a:r>
            <a:r>
              <a:rPr lang="en-US" sz="2800" dirty="0">
                <a:solidFill>
                  <a:prstClr val="white"/>
                </a:solidFill>
                <a:latin typeface="Times New Roman" panose="02020603050405020304" pitchFamily="18" charset="0"/>
                <a:cs typeface="Times New Roman" panose="02020603050405020304" pitchFamily="18" charset="0"/>
              </a:rPr>
              <a:t>10</a:t>
            </a:r>
            <a:r>
              <a:rPr lang="vi-VN" sz="2667" baseline="30000" dirty="0">
                <a:latin typeface="Times New Roman" panose="02020603050405020304" pitchFamily="18" charset="0"/>
                <a:ea typeface="Times New Roman" panose="02020603050405020304" pitchFamily="18" charset="0"/>
              </a:rPr>
              <a:t>-</a:t>
            </a:r>
            <a:r>
              <a:rPr lang="en-US" sz="2667" baseline="30000" dirty="0">
                <a:latin typeface="Times New Roman" panose="02020603050405020304" pitchFamily="18" charset="0"/>
                <a:ea typeface="Times New Roman" panose="02020603050405020304" pitchFamily="18" charset="0"/>
              </a:rPr>
              <a:t>1</a:t>
            </a:r>
            <a:r>
              <a:rPr lang="en-US" sz="2800" dirty="0">
                <a:solidFill>
                  <a:prstClr val="white"/>
                </a:solidFill>
                <a:latin typeface="Times New Roman" panose="02020603050405020304" pitchFamily="18" charset="0"/>
                <a:cs typeface="Times New Roman" panose="02020603050405020304" pitchFamily="18" charset="0"/>
              </a:rPr>
              <a:t>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58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5"/>
                                        </p:tgtEl>
                                        <p:attrNameLst>
                                          <p:attrName>fillcolor</p:attrName>
                                        </p:attrNameLst>
                                      </p:cBhvr>
                                      <p:to>
                                        <a:srgbClr val="00B0F0"/>
                                      </p:to>
                                    </p:animClr>
                                    <p:set>
                                      <p:cBhvr>
                                        <p:cTn id="37" dur="500" fill="hold"/>
                                        <p:tgtEl>
                                          <p:spTgt spid="25"/>
                                        </p:tgtEl>
                                        <p:attrNameLst>
                                          <p:attrName>fill.type</p:attrName>
                                        </p:attrNameLst>
                                      </p:cBhvr>
                                      <p:to>
                                        <p:strVal val="solid"/>
                                      </p:to>
                                    </p:set>
                                    <p:set>
                                      <p:cBhvr>
                                        <p:cTn id="38" dur="500" fill="hold"/>
                                        <p:tgtEl>
                                          <p:spTgt spid="2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1"/>
                                        </p:tgtEl>
                                        <p:attrNameLst>
                                          <p:attrName>fillcolor</p:attrName>
                                        </p:attrNameLst>
                                      </p:cBhvr>
                                      <p:to>
                                        <a:srgbClr val="FFFF0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19"/>
                                        </p:tgtEl>
                                        <p:attrNameLst>
                                          <p:attrName>fillcolor</p:attrName>
                                        </p:attrNameLst>
                                      </p:cBhvr>
                                      <p:to>
                                        <a:srgbClr val="FFFF00"/>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ranthiphuvatlyk15@gmail.com">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05916" y="507064"/>
            <a:ext cx="8267701" cy="270383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133" b="1" dirty="0">
                <a:solidFill>
                  <a:prstClr val="white"/>
                </a:solidFill>
                <a:latin typeface="Times New Roman" panose="02020603050405020304" pitchFamily="18" charset="0"/>
                <a:cs typeface="Times New Roman" panose="02020603050405020304" pitchFamily="18" charset="0"/>
              </a:rPr>
              <a:t>Câu 4: Một khung dây dẫn phẳng có dạng là một tam giác vuông MNP (vuông tại M); góc MNP bằng 30o (hình vẽ). Đặt khung dây vào trong từ trường đều. Các đường sức từ vuông góc với mặt phẳng của khung dây, có chiều đi vào trong mặt phẳng hình vẽ. Dòng điện trong khung đi theo chiều từ M đến N rồi đến P. Biết lực từ tác dụng lên cạnh MN có độ lớn là 0,3N. Lực từ tác dụng lên cạnh NP có độ lớn và có góc hợp với lực từ tác dụng lên cạnh MN lần lượt là</a:t>
            </a:r>
            <a:endParaRPr lang="en-US" sz="2133"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9139317" y="5599821"/>
            <a:ext cx="2774179" cy="100522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1" marR="19051" indent="173152" algn="just">
              <a:lnSpc>
                <a:spcPct val="115000"/>
              </a:lnSpc>
            </a:pPr>
            <a:r>
              <a:rPr lang="vi-VN" sz="2933"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933"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0,6√3N và 120</a:t>
            </a:r>
            <a:r>
              <a:rPr lang="vi-VN" sz="2933" baseline="30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t>
            </a:r>
            <a:endParaRPr lang="vi-VN" sz="3200" dirty="0">
              <a:solidFill>
                <a:schemeClr val="bg1"/>
              </a:solidFill>
              <a:latin typeface="Times New Roman" panose="02020603050405020304" pitchFamily="18" charset="0"/>
              <a:ea typeface="Times New Roman" panose="02020603050405020304" pitchFamily="18" charset="0"/>
            </a:endParaRP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215551" y="5470597"/>
            <a:ext cx="2774179" cy="118134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b="1" dirty="0">
                <a:solidFill>
                  <a:schemeClr val="bg1"/>
                </a:solidFill>
                <a:latin typeface="Times New Roman" panose="02020603050405020304" pitchFamily="18" charset="0"/>
                <a:ea typeface="Times New Roman" panose="02020603050405020304" pitchFamily="18" charset="0"/>
              </a:rPr>
              <a:t>A. </a:t>
            </a:r>
            <a:r>
              <a:rPr lang="vi-VN" sz="2933" dirty="0">
                <a:solidFill>
                  <a:schemeClr val="bg1"/>
                </a:solidFill>
                <a:latin typeface="Times New Roman" panose="02020603050405020304" pitchFamily="18" charset="0"/>
                <a:ea typeface="Times New Roman" panose="02020603050405020304" pitchFamily="18" charset="0"/>
              </a:rPr>
              <a:t>0,2√3N và 120</a:t>
            </a:r>
            <a:r>
              <a:rPr lang="vi-VN" sz="2933" baseline="30000" dirty="0">
                <a:solidFill>
                  <a:schemeClr val="bg1"/>
                </a:solidFill>
                <a:latin typeface="Times New Roman" panose="02020603050405020304" pitchFamily="18" charset="0"/>
                <a:ea typeface="Times New Roman" panose="02020603050405020304" pitchFamily="18" charset="0"/>
              </a:rPr>
              <a:t>o</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b="1" dirty="0">
                <a:solidFill>
                  <a:schemeClr val="bg1"/>
                </a:solidFill>
                <a:latin typeface="Times New Roman" panose="02020603050405020304" pitchFamily="18" charset="0"/>
                <a:ea typeface="Times New Roman" panose="02020603050405020304" pitchFamily="18" charset="0"/>
              </a:rPr>
              <a:t>C. </a:t>
            </a:r>
            <a:r>
              <a:rPr lang="vi-VN" sz="2933" dirty="0">
                <a:solidFill>
                  <a:schemeClr val="bg1"/>
                </a:solidFill>
                <a:latin typeface="Times New Roman" panose="02020603050405020304" pitchFamily="18" charset="0"/>
                <a:ea typeface="Times New Roman" panose="02020603050405020304" pitchFamily="18" charset="0"/>
              </a:rPr>
              <a:t>0,6N và 130</a:t>
            </a:r>
            <a:r>
              <a:rPr lang="vi-VN" sz="2933" baseline="30000" dirty="0">
                <a:solidFill>
                  <a:schemeClr val="bg1"/>
                </a:solidFill>
                <a:latin typeface="Times New Roman" panose="02020603050405020304" pitchFamily="18" charset="0"/>
                <a:ea typeface="Times New Roman" panose="02020603050405020304" pitchFamily="18" charset="0"/>
              </a:rPr>
              <a:t>o</a:t>
            </a:r>
            <a:endParaRPr lang="en-US" sz="28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3161585" y="5638245"/>
                <a:ext cx="2774179" cy="10136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latin typeface="Times New Roman" panose="02020603050405020304" pitchFamily="18" charset="0"/>
                    <a:cs typeface="Times New Roman" panose="02020603050405020304" pitchFamily="18" charset="0"/>
                  </a:rPr>
                  <a:t>B. </a:t>
                </a:r>
                <a:r>
                  <a:rPr lang="en-US" sz="2800" dirty="0">
                    <a:solidFill>
                      <a:prstClr val="white"/>
                    </a:solidFill>
                    <a:latin typeface="Times New Roman" panose="02020603050405020304" pitchFamily="18" charset="0"/>
                    <a:cs typeface="Times New Roman" panose="02020603050405020304" pitchFamily="18" charset="0"/>
                  </a:rPr>
                  <a:t>0,2√3N và </a:t>
                </a:r>
                <a14:m>
                  <m:oMath xmlns:m="http://schemas.openxmlformats.org/officeDocument/2006/math">
                    <m:sSup>
                      <m:sSupPr>
                        <m:ctrlPr>
                          <a:rPr lang="en-US" sz="2800" i="1" dirty="0">
                            <a:solidFill>
                              <a:prstClr val="white"/>
                            </a:solidFill>
                            <a:latin typeface="Cambria Math" panose="02040503050406030204" pitchFamily="18" charset="0"/>
                            <a:cs typeface="Times New Roman" panose="02020603050405020304" pitchFamily="18" charset="0"/>
                          </a:rPr>
                        </m:ctrlPr>
                      </m:sSupPr>
                      <m:e>
                        <m:r>
                          <a:rPr lang="en-US" sz="2800" i="1" dirty="0">
                            <a:solidFill>
                              <a:prstClr val="white"/>
                            </a:solidFill>
                            <a:latin typeface="Cambria Math" panose="02040503050406030204" pitchFamily="18" charset="0"/>
                            <a:cs typeface="Times New Roman" panose="02020603050405020304" pitchFamily="18" charset="0"/>
                          </a:rPr>
                          <m:t>150</m:t>
                        </m:r>
                      </m:e>
                      <m:sup>
                        <m:r>
                          <a:rPr lang="en-US" sz="2800" i="1" dirty="0">
                            <a:solidFill>
                              <a:prstClr val="white"/>
                            </a:solidFill>
                            <a:latin typeface="Cambria Math" panose="02040503050406030204" pitchFamily="18" charset="0"/>
                            <a:cs typeface="Times New Roman" panose="02020603050405020304" pitchFamily="18" charset="0"/>
                          </a:rPr>
                          <m:t>0</m:t>
                        </m:r>
                      </m:sup>
                    </m:sSup>
                  </m:oMath>
                </a14:m>
                <a:endParaRPr lang="en-US" sz="28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descr="Tranthiphuvatlyk15@gmail.com">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3161585" y="5638245"/>
                <a:ext cx="2774179" cy="1013695"/>
              </a:xfrm>
              <a:prstGeom prst="roundRect">
                <a:avLst/>
              </a:prstGeom>
              <a:blipFill>
                <a:blip r:embed="rId8"/>
                <a:stretch>
                  <a:fillRect l="-2857" t="-301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679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1"/>
                                        </p:tgtEl>
                                        <p:attrNameLst>
                                          <p:attrName>fillcolor</p:attrName>
                                        </p:attrNameLst>
                                      </p:cBhvr>
                                      <p:to>
                                        <a:srgbClr val="FFFF00"/>
                                      </p:to>
                                    </p:animClr>
                                    <p:set>
                                      <p:cBhvr>
                                        <p:cTn id="37" dur="500" fill="hold"/>
                                        <p:tgtEl>
                                          <p:spTgt spid="21"/>
                                        </p:tgtEl>
                                        <p:attrNameLst>
                                          <p:attrName>fill.type</p:attrName>
                                        </p:attrNameLst>
                                      </p:cBhvr>
                                      <p:to>
                                        <p:strVal val="solid"/>
                                      </p:to>
                                    </p:set>
                                    <p:set>
                                      <p:cBhvr>
                                        <p:cTn id="38" dur="50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5"/>
                                        </p:tgtEl>
                                        <p:attrNameLst>
                                          <p:attrName>fillcolor</p:attrName>
                                        </p:attrNameLst>
                                      </p:cBhvr>
                                      <p:to>
                                        <a:srgbClr val="00B0F0"/>
                                      </p:to>
                                    </p:animClr>
                                    <p:set>
                                      <p:cBhvr>
                                        <p:cTn id="42" dur="500" fill="hold"/>
                                        <p:tgtEl>
                                          <p:spTgt spid="25"/>
                                        </p:tgtEl>
                                        <p:attrNameLst>
                                          <p:attrName>fill.type</p:attrName>
                                        </p:attrNameLst>
                                      </p:cBhvr>
                                      <p:to>
                                        <p:strVal val="solid"/>
                                      </p:to>
                                    </p:set>
                                    <p:set>
                                      <p:cBhvr>
                                        <p:cTn id="43" dur="500" fill="hold"/>
                                        <p:tgtEl>
                                          <p:spTgt spid="2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19"/>
                                        </p:tgtEl>
                                        <p:attrNameLst>
                                          <p:attrName>fillcolor</p:attrName>
                                        </p:attrNameLst>
                                      </p:cBhvr>
                                      <p:to>
                                        <a:srgbClr val="FFFF00"/>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5: Phát biểu nào sau đây không đúng khi nói về từ thông ?</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7616639" y="4758703"/>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D. Từ thông là một đại lượng có hướng.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Đơn vị của từ thông là </a:t>
            </a:r>
            <a:r>
              <a:rPr lang="vi-VN" sz="2800" b="1" dirty="0" err="1">
                <a:solidFill>
                  <a:prstClr val="white"/>
                </a:solidFill>
                <a:latin typeface="Times New Roman" panose="02020603050405020304" pitchFamily="18" charset="0"/>
                <a:cs typeface="Times New Roman" panose="02020603050405020304" pitchFamily="18" charset="0"/>
              </a:rPr>
              <a:t>vêbe</a:t>
            </a:r>
            <a:r>
              <a:rPr lang="vi-VN" sz="2800" b="1" dirty="0">
                <a:solidFill>
                  <a:prstClr val="white"/>
                </a:solidFill>
                <a:latin typeface="Times New Roman" panose="02020603050405020304" pitchFamily="18" charset="0"/>
                <a:cs typeface="Times New Roman" panose="02020603050405020304" pitchFamily="18" charset="0"/>
              </a:rPr>
              <a:t> (</a:t>
            </a:r>
            <a:r>
              <a:rPr lang="vi-VN" sz="2800" b="1" dirty="0" err="1">
                <a:solidFill>
                  <a:prstClr val="white"/>
                </a:solidFill>
                <a:latin typeface="Times New Roman" panose="02020603050405020304" pitchFamily="18" charset="0"/>
                <a:cs typeface="Times New Roman" panose="02020603050405020304" pitchFamily="18" charset="0"/>
              </a:rPr>
              <a:t>Wb</a:t>
            </a:r>
            <a:r>
              <a:rPr lang="vi-VN" sz="2800" b="1" dirty="0">
                <a:solidFill>
                  <a:prstClr val="white"/>
                </a:solidFill>
                <a:latin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1852381" y="2608478"/>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gn="just">
              <a:buAutoNum type="alphaUcPeriod"/>
            </a:pPr>
            <a:r>
              <a:rPr lang="en-US" sz="2800" b="1" dirty="0">
                <a:solidFill>
                  <a:prstClr val="white"/>
                </a:solidFill>
                <a:latin typeface="Times New Roman" panose="02020603050405020304" pitchFamily="18" charset="0"/>
                <a:cs typeface="Times New Roman" panose="02020603050405020304" pitchFamily="18" charset="0"/>
              </a:rPr>
              <a:t>Biểu thức định nghĩa của từ thông là </a:t>
            </a:r>
          </a:p>
          <a:p>
            <a:pPr algn="just"/>
            <a:r>
              <a:rPr lang="el-GR" sz="2800" b="1" dirty="0">
                <a:solidFill>
                  <a:prstClr val="white"/>
                </a:solidFill>
                <a:latin typeface="Times New Roman" panose="02020603050405020304" pitchFamily="18" charset="0"/>
                <a:cs typeface="Times New Roman" panose="02020603050405020304" pitchFamily="18" charset="0"/>
              </a:rPr>
              <a:t>Φ = </a:t>
            </a:r>
            <a:r>
              <a:rPr lang="en-US" sz="2800" b="1" dirty="0" err="1">
                <a:solidFill>
                  <a:prstClr val="white"/>
                </a:solidFill>
                <a:latin typeface="Times New Roman" panose="02020603050405020304" pitchFamily="18" charset="0"/>
                <a:cs typeface="Times New Roman" panose="02020603050405020304" pitchFamily="18" charset="0"/>
              </a:rPr>
              <a:t>B.S.cos</a:t>
            </a:r>
            <a:r>
              <a:rPr lang="el-GR" sz="2800" b="1" dirty="0">
                <a:solidFill>
                  <a:prstClr val="white"/>
                </a:solidFill>
                <a:latin typeface="Times New Roman" panose="02020603050405020304" pitchFamily="18" charset="0"/>
                <a:cs typeface="Times New Roman" panose="02020603050405020304" pitchFamily="18" charset="0"/>
              </a:rPr>
              <a:t>α</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623265" y="2682814"/>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Từ thông là một đại lượng đại số.</a:t>
            </a: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5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3"/>
                                        </p:tgtEl>
                                        <p:attrNameLst>
                                          <p:attrName>fillcolor</p:attrName>
                                        </p:attrNameLst>
                                      </p:cBhvr>
                                      <p:to>
                                        <a:srgbClr val="FFFF00"/>
                                      </p:to>
                                    </p:animClr>
                                    <p:set>
                                      <p:cBhvr>
                                        <p:cTn id="37" dur="500" fill="hold"/>
                                        <p:tgtEl>
                                          <p:spTgt spid="23"/>
                                        </p:tgtEl>
                                        <p:attrNameLst>
                                          <p:attrName>fill.type</p:attrName>
                                        </p:attrNameLst>
                                      </p:cBhvr>
                                      <p:to>
                                        <p:strVal val="solid"/>
                                      </p:to>
                                    </p:set>
                                    <p:set>
                                      <p:cBhvr>
                                        <p:cTn id="38" dur="500" fill="hold"/>
                                        <p:tgtEl>
                                          <p:spTgt spid="2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1"/>
                                        </p:tgtEl>
                                        <p:attrNameLst>
                                          <p:attrName>fillcolor</p:attrName>
                                        </p:attrNameLst>
                                      </p:cBhvr>
                                      <p:to>
                                        <a:srgbClr val="FFFF0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5"/>
                                        </p:tgtEl>
                                        <p:attrNameLst>
                                          <p:attrName>fillcolor</p:attrName>
                                        </p:attrNameLst>
                                      </p:cBhvr>
                                      <p:to>
                                        <a:srgbClr val="FFFF00"/>
                                      </p:to>
                                    </p:animClr>
                                    <p:set>
                                      <p:cBhvr>
                                        <p:cTn id="47" dur="500" fill="hold"/>
                                        <p:tgtEl>
                                          <p:spTgt spid="25"/>
                                        </p:tgtEl>
                                        <p:attrNameLst>
                                          <p:attrName>fill.type</p:attrName>
                                        </p:attrNameLst>
                                      </p:cBhvr>
                                      <p:to>
                                        <p:strVal val="solid"/>
                                      </p:to>
                                    </p:set>
                                    <p:set>
                                      <p:cBhvr>
                                        <p:cTn id="48" dur="500" fill="hold"/>
                                        <p:tgtEl>
                                          <p:spTgt spid="25"/>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19"/>
                                        </p:tgtEl>
                                        <p:attrNameLst>
                                          <p:attrName>fillcolor</p:attrName>
                                        </p:attrNameLst>
                                      </p:cBhvr>
                                      <p:to>
                                        <a:srgbClr val="00B0F0"/>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6: Từ thông qua khung dây có diện tích S đặt trong từ trường đều đạt giá trị cực đại khi</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1941650" y="2487804"/>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A. các đường sức từ vuông góc với mặt phẳng khung dây.</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các đường sức từ song </a:t>
            </a:r>
            <a:r>
              <a:rPr lang="vi-VN" sz="2800" b="1" dirty="0" err="1">
                <a:solidFill>
                  <a:prstClr val="white"/>
                </a:solidFill>
                <a:latin typeface="Times New Roman" panose="02020603050405020304" pitchFamily="18" charset="0"/>
                <a:cs typeface="Times New Roman" panose="02020603050405020304" pitchFamily="18" charset="0"/>
              </a:rPr>
              <a:t>song</a:t>
            </a:r>
            <a:r>
              <a:rPr lang="vi-VN" sz="2800" b="1" dirty="0">
                <a:solidFill>
                  <a:prstClr val="white"/>
                </a:solidFill>
                <a:latin typeface="Times New Roman" panose="02020603050405020304" pitchFamily="18" charset="0"/>
                <a:cs typeface="Times New Roman" panose="02020603050405020304" pitchFamily="18" charset="0"/>
              </a:rPr>
              <a:t> với mặt phẳng khung dây.</a:t>
            </a:r>
            <a:endParaRPr lang="en-US" sz="2800" b="1" dirty="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7792031" y="4836608"/>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D. các đường sức từ hợp với mặt phẳng khung dây góc </a:t>
                </a:r>
                <a14:m>
                  <m:oMath xmlns:m="http://schemas.openxmlformats.org/officeDocument/2006/math">
                    <m:sSup>
                      <m:sSupPr>
                        <m:ctrlPr>
                          <a:rPr lang="vi-VN" sz="2800" b="1" i="1">
                            <a:solidFill>
                              <a:prstClr val="white"/>
                            </a:solidFill>
                            <a:latin typeface="Cambria Math" panose="02040503050406030204" pitchFamily="18" charset="0"/>
                            <a:cs typeface="Times New Roman" panose="02020603050405020304" pitchFamily="18" charset="0"/>
                          </a:rPr>
                        </m:ctrlPr>
                      </m:sSupPr>
                      <m:e>
                        <m:r>
                          <a:rPr lang="vi-VN" sz="2800" b="1" i="1">
                            <a:solidFill>
                              <a:prstClr val="white"/>
                            </a:solidFill>
                            <a:latin typeface="Cambria Math" panose="02040503050406030204" pitchFamily="18" charset="0"/>
                            <a:cs typeface="Times New Roman" panose="02020603050405020304" pitchFamily="18" charset="0"/>
                          </a:rPr>
                          <m:t>𝟒𝟎</m:t>
                        </m:r>
                      </m:e>
                      <m:sup>
                        <m:r>
                          <a:rPr lang="vi-VN" sz="2800" b="1" i="1">
                            <a:solidFill>
                              <a:prstClr val="white"/>
                            </a:solidFill>
                            <a:latin typeface="Cambria Math" panose="02040503050406030204" pitchFamily="18" charset="0"/>
                            <a:cs typeface="Times New Roman" panose="02020603050405020304" pitchFamily="18" charset="0"/>
                          </a:rPr>
                          <m:t>𝟎</m:t>
                        </m:r>
                      </m:sup>
                    </m:sSup>
                  </m:oMath>
                </a14:m>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descr="Tranthiphuvatlyk15@gmail.com">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7792031" y="4836608"/>
                <a:ext cx="4114800" cy="1828800"/>
              </a:xfrm>
              <a:prstGeom prst="roundRect">
                <a:avLst/>
              </a:prstGeom>
              <a:blipFill>
                <a:blip r:embed="rId8"/>
                <a:stretch>
                  <a:fillRect l="-889" r="-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623265" y="2682814"/>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các đường sức từ hợp với mặt phẳng khung dây góc </a:t>
                </a:r>
                <a14:m>
                  <m:oMath xmlns:m="http://schemas.openxmlformats.org/officeDocument/2006/math">
                    <m:sSup>
                      <m:sSupPr>
                        <m:ctrlPr>
                          <a:rPr lang="vi-VN" sz="2800" b="1" i="1">
                            <a:solidFill>
                              <a:prstClr val="white"/>
                            </a:solidFill>
                            <a:latin typeface="Cambria Math" panose="02040503050406030204" pitchFamily="18" charset="0"/>
                            <a:cs typeface="Times New Roman" panose="02020603050405020304" pitchFamily="18" charset="0"/>
                          </a:rPr>
                        </m:ctrlPr>
                      </m:sSupPr>
                      <m:e>
                        <m:r>
                          <a:rPr lang="vi-VN" sz="2800" b="1" i="1">
                            <a:solidFill>
                              <a:prstClr val="white"/>
                            </a:solidFill>
                            <a:latin typeface="Cambria Math" panose="02040503050406030204" pitchFamily="18" charset="0"/>
                            <a:cs typeface="Times New Roman" panose="02020603050405020304" pitchFamily="18" charset="0"/>
                          </a:rPr>
                          <m:t>𝟎</m:t>
                        </m:r>
                      </m:e>
                      <m:sup>
                        <m:r>
                          <a:rPr lang="vi-VN" sz="2800" b="1" i="1">
                            <a:solidFill>
                              <a:prstClr val="white"/>
                            </a:solidFill>
                            <a:latin typeface="Cambria Math" panose="02040503050406030204" pitchFamily="18" charset="0"/>
                            <a:cs typeface="Times New Roman" panose="02020603050405020304" pitchFamily="18" charset="0"/>
                          </a:rPr>
                          <m:t>𝟎</m:t>
                        </m:r>
                      </m:sup>
                    </m:sSup>
                  </m:oMath>
                </a14:m>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descr="Tranthiphuvatlyk15@gmail.com">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7623265" y="2682814"/>
                <a:ext cx="4114800" cy="1828800"/>
              </a:xfrm>
              <a:prstGeom prst="roundRect">
                <a:avLst/>
              </a:prstGeom>
              <a:blipFill>
                <a:blip r:embed="rId9"/>
                <a:stretch>
                  <a:fillRect l="-889" r="-177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1303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1"/>
                                        </p:tgtEl>
                                        <p:attrNameLst>
                                          <p:attrName>fillcolor</p:attrName>
                                        </p:attrNameLst>
                                      </p:cBhvr>
                                      <p:to>
                                        <a:srgbClr val="FFFF00"/>
                                      </p:to>
                                    </p:animClr>
                                    <p:set>
                                      <p:cBhvr>
                                        <p:cTn id="37" dur="500" fill="hold"/>
                                        <p:tgtEl>
                                          <p:spTgt spid="21"/>
                                        </p:tgtEl>
                                        <p:attrNameLst>
                                          <p:attrName>fill.type</p:attrName>
                                        </p:attrNameLst>
                                      </p:cBhvr>
                                      <p:to>
                                        <p:strVal val="solid"/>
                                      </p:to>
                                    </p:set>
                                    <p:set>
                                      <p:cBhvr>
                                        <p:cTn id="38" dur="50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25"/>
                                        </p:tgtEl>
                                        <p:attrNameLst>
                                          <p:attrName>fillcolor</p:attrName>
                                        </p:attrNameLst>
                                      </p:cBhvr>
                                      <p:to>
                                        <a:srgbClr val="FFFF00"/>
                                      </p:to>
                                    </p:animClr>
                                    <p:set>
                                      <p:cBhvr>
                                        <p:cTn id="52" dur="500" fill="hold"/>
                                        <p:tgtEl>
                                          <p:spTgt spid="25"/>
                                        </p:tgtEl>
                                        <p:attrNameLst>
                                          <p:attrName>fill.type</p:attrName>
                                        </p:attrNameLst>
                                      </p:cBhvr>
                                      <p:to>
                                        <p:strVal val="solid"/>
                                      </p:to>
                                    </p:set>
                                    <p:set>
                                      <p:cBhvr>
                                        <p:cTn id="53" dur="500" fill="hold"/>
                                        <p:tgtEl>
                                          <p:spTgt spid="25"/>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476974" y="-53008"/>
            <a:ext cx="7840345" cy="273815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2800" b="1" dirty="0">
                <a:solidFill>
                  <a:prstClr val="white"/>
                </a:solidFill>
                <a:latin typeface="Times New Roman" panose="02020603050405020304" pitchFamily="18" charset="0"/>
                <a:cs typeface="Times New Roman" panose="02020603050405020304" pitchFamily="18" charset="0"/>
              </a:rPr>
              <a:t>Câu 7: Trường hợp nào sau đây từ thông qua vòng dây dẫn (C) biến thiên?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1442230" y="303947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A. Vòng dây (C) đứng yên, nam châm chuyển động xuống dưới.</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554180" y="4985295"/>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Nam châm và vòng dây dẫn (C) cùng chuyển động đều từ dưới lên trên với vận tốc v.</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7390129" y="50463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D. Nam châm và vòng dây dẫn (C) đứng yên.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244819" y="3054998"/>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Nam châm và vòng dây dẫn (C) cùng chuyển động đều từ trên xuống dưới với vận tốc v.</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4" name="Picture 3" descr="Tranthiphuvatlyk15@gmail.com"/>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5111511" y="522836"/>
            <a:ext cx="2584450" cy="2095500"/>
          </a:xfrm>
          <a:prstGeom prst="rect">
            <a:avLst/>
          </a:prstGeom>
        </p:spPr>
      </p:pic>
    </p:spTree>
    <p:extLst>
      <p:ext uri="{BB962C8B-B14F-4D97-AF65-F5344CB8AC3E}">
        <p14:creationId xmlns:p14="http://schemas.microsoft.com/office/powerpoint/2010/main" val="30259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19"/>
                                        </p:tgtEl>
                                        <p:attrNameLst>
                                          <p:attrName>fillcolor</p:attrName>
                                        </p:attrNameLst>
                                      </p:cBhvr>
                                      <p:to>
                                        <a:srgbClr val="00B0F0"/>
                                      </p:to>
                                    </p:animClr>
                                    <p:set>
                                      <p:cBhvr>
                                        <p:cTn id="37" dur="500" fill="hold"/>
                                        <p:tgtEl>
                                          <p:spTgt spid="19"/>
                                        </p:tgtEl>
                                        <p:attrNameLst>
                                          <p:attrName>fill.type</p:attrName>
                                        </p:attrNameLst>
                                      </p:cBhvr>
                                      <p:to>
                                        <p:strVal val="solid"/>
                                      </p:to>
                                    </p:set>
                                    <p:set>
                                      <p:cBhvr>
                                        <p:cTn id="38" dur="500" fill="hold"/>
                                        <p:tgtEl>
                                          <p:spTgt spid="1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3"/>
                                        </p:tgtEl>
                                        <p:attrNameLst>
                                          <p:attrName>fillcolor</p:attrName>
                                        </p:attrNameLst>
                                      </p:cBhvr>
                                      <p:to>
                                        <a:srgbClr val="FFFF00"/>
                                      </p:to>
                                    </p:animClr>
                                    <p:set>
                                      <p:cBhvr>
                                        <p:cTn id="42" dur="500" fill="hold"/>
                                        <p:tgtEl>
                                          <p:spTgt spid="23"/>
                                        </p:tgtEl>
                                        <p:attrNameLst>
                                          <p:attrName>fill.type</p:attrName>
                                        </p:attrNameLst>
                                      </p:cBhvr>
                                      <p:to>
                                        <p:strVal val="solid"/>
                                      </p:to>
                                    </p:set>
                                    <p:set>
                                      <p:cBhvr>
                                        <p:cTn id="43" dur="500" fill="hold"/>
                                        <p:tgtEl>
                                          <p:spTgt spid="2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5"/>
                                        </p:tgtEl>
                                        <p:attrNameLst>
                                          <p:attrName>fillcolor</p:attrName>
                                        </p:attrNameLst>
                                      </p:cBhvr>
                                      <p:to>
                                        <a:srgbClr val="FFFF00"/>
                                      </p:to>
                                    </p:animClr>
                                    <p:set>
                                      <p:cBhvr>
                                        <p:cTn id="47" dur="500" fill="hold"/>
                                        <p:tgtEl>
                                          <p:spTgt spid="25"/>
                                        </p:tgtEl>
                                        <p:attrNameLst>
                                          <p:attrName>fill.type</p:attrName>
                                        </p:attrNameLst>
                                      </p:cBhvr>
                                      <p:to>
                                        <p:strVal val="solid"/>
                                      </p:to>
                                    </p:set>
                                    <p:set>
                                      <p:cBhvr>
                                        <p:cTn id="48" dur="500" fill="hold"/>
                                        <p:tgtEl>
                                          <p:spTgt spid="25"/>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21"/>
                                        </p:tgtEl>
                                        <p:attrNameLst>
                                          <p:attrName>fillcolor</p:attrName>
                                        </p:attrNameLst>
                                      </p:cBhvr>
                                      <p:to>
                                        <a:srgbClr val="FFFF00"/>
                                      </p:to>
                                    </p:animClr>
                                    <p:set>
                                      <p:cBhvr>
                                        <p:cTn id="52" dur="500" fill="hold"/>
                                        <p:tgtEl>
                                          <p:spTgt spid="21"/>
                                        </p:tgtEl>
                                        <p:attrNameLst>
                                          <p:attrName>fill.type</p:attrName>
                                        </p:attrNameLst>
                                      </p:cBhvr>
                                      <p:to>
                                        <p:strVal val="solid"/>
                                      </p:to>
                                    </p:set>
                                    <p:set>
                                      <p:cBhvr>
                                        <p:cTn id="53" dur="500" fill="hold"/>
                                        <p:tgtEl>
                                          <p:spTgt spid="2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8: Phát biểu nào sau đây là sai khi nói về điện từ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1885136" y="4845645"/>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Điện trường xoáy là điện trường có đường sức là những đường cong không kín.</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885136" y="2655025"/>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A. Khi một từ trường biến thiên theo thời gian, nó sinh ra một điện trường xoáy.</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7792031" y="4836608"/>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D. Điện trường xoáy là điện trường có đường sức là những đường cong kín.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623265" y="2682814"/>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Khi một điện trường biến thiên theo thời gian, nó sinh ra một từ trường xoáy.</a:t>
            </a: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85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1"/>
                                        </p:tgtEl>
                                        <p:attrNameLst>
                                          <p:attrName>fillcolor</p:attrName>
                                        </p:attrNameLst>
                                      </p:cBhvr>
                                      <p:to>
                                        <a:srgbClr val="FFFF00"/>
                                      </p:to>
                                    </p:animClr>
                                    <p:set>
                                      <p:cBhvr>
                                        <p:cTn id="37" dur="500" fill="hold"/>
                                        <p:tgtEl>
                                          <p:spTgt spid="21"/>
                                        </p:tgtEl>
                                        <p:attrNameLst>
                                          <p:attrName>fill.type</p:attrName>
                                        </p:attrNameLst>
                                      </p:cBhvr>
                                      <p:to>
                                        <p:strVal val="solid"/>
                                      </p:to>
                                    </p:set>
                                    <p:set>
                                      <p:cBhvr>
                                        <p:cTn id="38" dur="50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25"/>
                                        </p:tgtEl>
                                        <p:attrNameLst>
                                          <p:attrName>fillcolor</p:attrName>
                                        </p:attrNameLst>
                                      </p:cBhvr>
                                      <p:to>
                                        <a:srgbClr val="FFFF00"/>
                                      </p:to>
                                    </p:animClr>
                                    <p:set>
                                      <p:cBhvr>
                                        <p:cTn id="52" dur="500" fill="hold"/>
                                        <p:tgtEl>
                                          <p:spTgt spid="25"/>
                                        </p:tgtEl>
                                        <p:attrNameLst>
                                          <p:attrName>fill.type</p:attrName>
                                        </p:attrNameLst>
                                      </p:cBhvr>
                                      <p:to>
                                        <p:strVal val="solid"/>
                                      </p:to>
                                    </p:set>
                                    <p:set>
                                      <p:cBhvr>
                                        <p:cTn id="53" dur="500" fill="hold"/>
                                        <p:tgtEl>
                                          <p:spTgt spid="25"/>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9: Ở đâu xuất hiện điện từ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7785579" y="486809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D. Xung quanh chỗ có tia lửa điện.</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Xung quanh một dòng điện không đổi.</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1973028" y="271511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A. Xung quanh một điện tích đứng yên.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517999" y="2802563"/>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Xung quanh một ống dây điện.</a:t>
            </a: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5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5"/>
                                        </p:tgtEl>
                                        <p:attrNameLst>
                                          <p:attrName>fillcolor</p:attrName>
                                        </p:attrNameLst>
                                      </p:cBhvr>
                                      <p:to>
                                        <a:srgbClr val="FFFF00"/>
                                      </p:to>
                                    </p:animClr>
                                    <p:set>
                                      <p:cBhvr>
                                        <p:cTn id="37" dur="500" fill="hold"/>
                                        <p:tgtEl>
                                          <p:spTgt spid="25"/>
                                        </p:tgtEl>
                                        <p:attrNameLst>
                                          <p:attrName>fill.type</p:attrName>
                                        </p:attrNameLst>
                                      </p:cBhvr>
                                      <p:to>
                                        <p:strVal val="solid"/>
                                      </p:to>
                                    </p:set>
                                    <p:set>
                                      <p:cBhvr>
                                        <p:cTn id="38" dur="500" fill="hold"/>
                                        <p:tgtEl>
                                          <p:spTgt spid="2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1"/>
                                        </p:tgtEl>
                                        <p:attrNameLst>
                                          <p:attrName>fillcolor</p:attrName>
                                        </p:attrNameLst>
                                      </p:cBhvr>
                                      <p:to>
                                        <a:srgbClr val="FFFF0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FFFF0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19"/>
                                        </p:tgtEl>
                                        <p:attrNameLst>
                                          <p:attrName>fillcolor</p:attrName>
                                        </p:attrNameLst>
                                      </p:cBhvr>
                                      <p:to>
                                        <a:srgbClr val="00B0F0"/>
                                      </p:to>
                                    </p:animClr>
                                    <p:set>
                                      <p:cBhvr>
                                        <p:cTn id="52" dur="500" fill="hold"/>
                                        <p:tgtEl>
                                          <p:spTgt spid="19"/>
                                        </p:tgtEl>
                                        <p:attrNameLst>
                                          <p:attrName>fill.type</p:attrName>
                                        </p:attrNameLst>
                                      </p:cBhvr>
                                      <p:to>
                                        <p:strVal val="solid"/>
                                      </p:to>
                                    </p:set>
                                    <p:set>
                                      <p:cBhvr>
                                        <p:cTn id="53" dur="500" fill="hold"/>
                                        <p:tgtEl>
                                          <p:spTgt spid="1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How wireless Mobile charger Works_1080p">
            <a:hlinkClick r:id="" action="ppaction://media"/>
            <a:extLst>
              <a:ext uri="{FF2B5EF4-FFF2-40B4-BE49-F238E27FC236}">
                <a16:creationId xmlns:a16="http://schemas.microsoft.com/office/drawing/2014/main" id="{4BEA229C-2A9E-6FF0-C5B5-F3DC41C4FA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8462" y="1828800"/>
            <a:ext cx="8681291" cy="4770304"/>
          </a:xfrm>
        </p:spPr>
      </p:pic>
      <p:sp>
        <p:nvSpPr>
          <p:cNvPr id="4" name="Title 1">
            <a:extLst>
              <a:ext uri="{FF2B5EF4-FFF2-40B4-BE49-F238E27FC236}">
                <a16:creationId xmlns:a16="http://schemas.microsoft.com/office/drawing/2014/main" id="{8BF7B8AF-1C25-7F52-81E5-A4D815EFF7DF}"/>
              </a:ext>
            </a:extLst>
          </p:cNvPr>
          <p:cNvSpPr>
            <a:spLocks noGrp="1"/>
          </p:cNvSpPr>
          <p:nvPr>
            <p:ph type="title"/>
          </p:nvPr>
        </p:nvSpPr>
        <p:spPr>
          <a:xfrm>
            <a:off x="1279525" y="466725"/>
            <a:ext cx="9629775" cy="1362075"/>
          </a:xfrm>
        </p:spPr>
        <p:txBody>
          <a:bodyPr>
            <a:normAutofit/>
          </a:bodyPr>
          <a:lstStyle/>
          <a:p>
            <a:r>
              <a:rPr lang="en-US" sz="3600" dirty="0">
                <a:latin typeface="Arial" panose="020B0604020202020204" pitchFamily="34" charset="0"/>
                <a:ea typeface="Tahoma" panose="020B0604030504040204" pitchFamily="34" charset="0"/>
                <a:cs typeface="Arial" panose="020B0604020202020204" pitchFamily="34" charset="0"/>
              </a:rPr>
              <a:t>KHỞI ĐỘNG</a:t>
            </a:r>
          </a:p>
        </p:txBody>
      </p:sp>
    </p:spTree>
    <p:extLst>
      <p:ext uri="{BB962C8B-B14F-4D97-AF65-F5344CB8AC3E}">
        <p14:creationId xmlns:p14="http://schemas.microsoft.com/office/powerpoint/2010/main" val="254430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thiphuvatlyk15@gmail.com">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
            <a:ext cx="12192000" cy="6857999"/>
          </a:xfrm>
          <a:prstGeom prst="rect">
            <a:avLst/>
          </a:prstGeom>
        </p:spPr>
      </p:pic>
      <p:sp>
        <p:nvSpPr>
          <p:cNvPr id="8" name="Speech Bubble: Rectangle with Corners Rounded 7" descr="Tranthiphuvatlyk15@gmail.com">
            <a:extLst>
              <a:ext uri="{FF2B5EF4-FFF2-40B4-BE49-F238E27FC236}">
                <a16:creationId xmlns:a16="http://schemas.microsoft.com/office/drawing/2014/main" id="{0667024D-077C-41FB-84FC-D91D5651A194}"/>
              </a:ext>
            </a:extLst>
          </p:cNvPr>
          <p:cNvSpPr/>
          <p:nvPr/>
        </p:nvSpPr>
        <p:spPr>
          <a:xfrm>
            <a:off x="1494156" y="484146"/>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Câu 10: Đặt một hộp kín bằng sắt trong điện từ trường. Trong hộp kín sẽ:</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descr="Tranthiphuvatlyk15@gmail.com">
            <a:extLst>
              <a:ext uri="{FF2B5EF4-FFF2-40B4-BE49-F238E27FC236}">
                <a16:creationId xmlns:a16="http://schemas.microsoft.com/office/drawing/2014/main" id="{A98ECE88-115D-4A1D-8452-F943FF1AC741}"/>
              </a:ext>
            </a:extLst>
          </p:cNvPr>
          <p:cNvSpPr/>
          <p:nvPr/>
        </p:nvSpPr>
        <p:spPr>
          <a:xfrm>
            <a:off x="7784601" y="5094442"/>
            <a:ext cx="4114800" cy="128310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D. không có các trường nói trên.</a:t>
            </a:r>
          </a:p>
        </p:txBody>
      </p:sp>
      <p:sp>
        <p:nvSpPr>
          <p:cNvPr id="21" name="Rectangle: Rounded Corners 20" descr="Tranthiphuvatlyk15@gmail.com">
            <a:extLst>
              <a:ext uri="{FF2B5EF4-FFF2-40B4-BE49-F238E27FC236}">
                <a16:creationId xmlns:a16="http://schemas.microsoft.com/office/drawing/2014/main" id="{88E5E567-B90E-4275-AC51-C8D58F3AA2A7}"/>
              </a:ext>
            </a:extLst>
          </p:cNvPr>
          <p:cNvSpPr/>
          <p:nvPr/>
        </p:nvSpPr>
        <p:spPr>
          <a:xfrm>
            <a:off x="1959153" y="4998131"/>
            <a:ext cx="4114800" cy="115307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B. có từ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3" name="Rectangle: Rounded Corners 22" descr="Tranthiphuvatlyk15@gmail.com">
            <a:extLst>
              <a:ext uri="{FF2B5EF4-FFF2-40B4-BE49-F238E27FC236}">
                <a16:creationId xmlns:a16="http://schemas.microsoft.com/office/drawing/2014/main" id="{64E263D4-FF99-4115-A750-399C550760EE}"/>
              </a:ext>
            </a:extLst>
          </p:cNvPr>
          <p:cNvSpPr/>
          <p:nvPr/>
        </p:nvSpPr>
        <p:spPr>
          <a:xfrm>
            <a:off x="1941650" y="2938919"/>
            <a:ext cx="4114800" cy="118537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white"/>
                </a:solidFill>
                <a:latin typeface="Times New Roman" panose="02020603050405020304" pitchFamily="18" charset="0"/>
                <a:cs typeface="Times New Roman" panose="02020603050405020304" pitchFamily="18" charset="0"/>
              </a:rPr>
              <a:t>A. có điện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25" name="Rectangle: Rounded Corners 24" descr="Tranthiphuvatlyk15@gmail.com">
            <a:extLst>
              <a:ext uri="{FF2B5EF4-FFF2-40B4-BE49-F238E27FC236}">
                <a16:creationId xmlns:a16="http://schemas.microsoft.com/office/drawing/2014/main" id="{00BEFBB1-525B-415D-8E45-ADCB8FD217EA}"/>
              </a:ext>
            </a:extLst>
          </p:cNvPr>
          <p:cNvSpPr/>
          <p:nvPr/>
        </p:nvSpPr>
        <p:spPr>
          <a:xfrm>
            <a:off x="7648225" y="2916726"/>
            <a:ext cx="4114800" cy="1321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có điện từ trường.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3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mph" presetSubtype="2" fill="hold" nodeType="afterEffect">
                                  <p:stCondLst>
                                    <p:cond delay="0"/>
                                  </p:stCondLst>
                                  <p:childTnLst>
                                    <p:animClr clrSpc="rgb" dir="cw">
                                      <p:cBhvr>
                                        <p:cTn id="36" dur="500" fill="hold"/>
                                        <p:tgtEl>
                                          <p:spTgt spid="23"/>
                                        </p:tgtEl>
                                        <p:attrNameLst>
                                          <p:attrName>fillcolor</p:attrName>
                                        </p:attrNameLst>
                                      </p:cBhvr>
                                      <p:to>
                                        <a:srgbClr val="FFFF00"/>
                                      </p:to>
                                    </p:animClr>
                                    <p:set>
                                      <p:cBhvr>
                                        <p:cTn id="37" dur="500" fill="hold"/>
                                        <p:tgtEl>
                                          <p:spTgt spid="23"/>
                                        </p:tgtEl>
                                        <p:attrNameLst>
                                          <p:attrName>fill.type</p:attrName>
                                        </p:attrNameLst>
                                      </p:cBhvr>
                                      <p:to>
                                        <p:strVal val="solid"/>
                                      </p:to>
                                    </p:set>
                                    <p:set>
                                      <p:cBhvr>
                                        <p:cTn id="38" dur="500" fill="hold"/>
                                        <p:tgtEl>
                                          <p:spTgt spid="2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ohno.wav"/>
                                        </p:tgtEl>
                                      </p:cMediaNode>
                                    </p:audio>
                                  </p:subTnLst>
                                </p:cTn>
                              </p:par>
                            </p:childTnLst>
                          </p:cTn>
                        </p:par>
                        <p:par>
                          <p:cTn id="39" fill="hold">
                            <p:stCondLst>
                              <p:cond delay="3000"/>
                            </p:stCondLst>
                            <p:childTnLst>
                              <p:par>
                                <p:cTn id="40" presetID="1" presetClass="emph" presetSubtype="2" fill="hold" nodeType="afterEffect">
                                  <p:stCondLst>
                                    <p:cond delay="0"/>
                                  </p:stCondLst>
                                  <p:childTnLst>
                                    <p:animClr clrSpc="rgb" dir="cw">
                                      <p:cBhvr>
                                        <p:cTn id="41" dur="500" fill="hold"/>
                                        <p:tgtEl>
                                          <p:spTgt spid="25"/>
                                        </p:tgtEl>
                                        <p:attrNameLst>
                                          <p:attrName>fillcolor</p:attrName>
                                        </p:attrNameLst>
                                      </p:cBhvr>
                                      <p:to>
                                        <a:srgbClr val="FFFF00"/>
                                      </p:to>
                                    </p:animClr>
                                    <p:set>
                                      <p:cBhvr>
                                        <p:cTn id="42" dur="500" fill="hold"/>
                                        <p:tgtEl>
                                          <p:spTgt spid="25"/>
                                        </p:tgtEl>
                                        <p:attrNameLst>
                                          <p:attrName>fill.type</p:attrName>
                                        </p:attrNameLst>
                                      </p:cBhvr>
                                      <p:to>
                                        <p:strVal val="solid"/>
                                      </p:to>
                                    </p:set>
                                    <p:set>
                                      <p:cBhvr>
                                        <p:cTn id="43" dur="500" fill="hold"/>
                                        <p:tgtEl>
                                          <p:spTgt spid="2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par>
                          <p:cTn id="44" fill="hold">
                            <p:stCondLst>
                              <p:cond delay="3500"/>
                            </p:stCondLst>
                            <p:childTnLst>
                              <p:par>
                                <p:cTn id="45" presetID="1" presetClass="emph" presetSubtype="2" fill="hold" nodeType="afterEffect">
                                  <p:stCondLst>
                                    <p:cond delay="0"/>
                                  </p:stCondLst>
                                  <p:childTnLst>
                                    <p:animClr clrSpc="rgb" dir="cw">
                                      <p:cBhvr>
                                        <p:cTn id="46" dur="500" fill="hold"/>
                                        <p:tgtEl>
                                          <p:spTgt spid="19"/>
                                        </p:tgtEl>
                                        <p:attrNameLst>
                                          <p:attrName>fillcolor</p:attrName>
                                        </p:attrNameLst>
                                      </p:cBhvr>
                                      <p:to>
                                        <a:srgbClr val="00B0F0"/>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par>
                          <p:cTn id="49" fill="hold">
                            <p:stCondLst>
                              <p:cond delay="4000"/>
                            </p:stCondLst>
                            <p:childTnLst>
                              <p:par>
                                <p:cTn id="50" presetID="1" presetClass="emph" presetSubtype="2" fill="hold" nodeType="afterEffect">
                                  <p:stCondLst>
                                    <p:cond delay="0"/>
                                  </p:stCondLst>
                                  <p:childTnLst>
                                    <p:animClr clrSpc="rgb" dir="cw">
                                      <p:cBhvr>
                                        <p:cTn id="51" dur="500" fill="hold"/>
                                        <p:tgtEl>
                                          <p:spTgt spid="21"/>
                                        </p:tgtEl>
                                        <p:attrNameLst>
                                          <p:attrName>fillcolor</p:attrName>
                                        </p:attrNameLst>
                                      </p:cBhvr>
                                      <p:to>
                                        <a:srgbClr val="FFFF00"/>
                                      </p:to>
                                    </p:animClr>
                                    <p:set>
                                      <p:cBhvr>
                                        <p:cTn id="52" dur="500" fill="hold"/>
                                        <p:tgtEl>
                                          <p:spTgt spid="21"/>
                                        </p:tgtEl>
                                        <p:attrNameLst>
                                          <p:attrName>fill.type</p:attrName>
                                        </p:attrNameLst>
                                      </p:cBhvr>
                                      <p:to>
                                        <p:strVal val="solid"/>
                                      </p:to>
                                    </p:set>
                                    <p:set>
                                      <p:cBhvr>
                                        <p:cTn id="53" dur="500" fill="hold"/>
                                        <p:tgtEl>
                                          <p:spTgt spid="21"/>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oh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vi-VN" sz="3600" dirty="0">
                <a:latin typeface="Arial" panose="020B0604020202020204" pitchFamily="34" charset="0"/>
                <a:ea typeface="Tahoma" panose="020B0604030504040204" pitchFamily="34" charset="0"/>
                <a:cs typeface="Arial" panose="020B0604020202020204" pitchFamily="34" charset="0"/>
              </a:rPr>
              <a:t>VẬN DỤNG</a:t>
            </a:r>
            <a:endParaRPr lang="en-US" sz="3600" dirty="0">
              <a:latin typeface="Arial" panose="020B0604020202020204" pitchFamily="34" charset="0"/>
              <a:ea typeface="Tahoma" panose="020B0604030504040204" pitchFamily="34" charset="0"/>
              <a:cs typeface="Arial" panose="020B0604020202020204" pitchFamily="34" charset="0"/>
            </a:endParaRPr>
          </a:p>
        </p:txBody>
      </p:sp>
      <p:sp>
        <p:nvSpPr>
          <p:cNvPr id="5" name="TextBox 4" descr="Tranthiphuvatlyk15@gmail.com">
            <a:extLst>
              <a:ext uri="{FF2B5EF4-FFF2-40B4-BE49-F238E27FC236}">
                <a16:creationId xmlns:a16="http://schemas.microsoft.com/office/drawing/2014/main" id="{B1F81D2E-09AA-4439-A0AC-7D55896DC1E1}"/>
              </a:ext>
            </a:extLst>
          </p:cNvPr>
          <p:cNvSpPr txBox="1"/>
          <p:nvPr/>
        </p:nvSpPr>
        <p:spPr>
          <a:xfrm>
            <a:off x="307625" y="2520777"/>
            <a:ext cx="8478830" cy="2677656"/>
          </a:xfrm>
          <a:prstGeom prst="rect">
            <a:avLst/>
          </a:prstGeom>
          <a:noFill/>
        </p:spPr>
        <p:txBody>
          <a:bodyPr wrap="square" rtlCol="0">
            <a:spAutoFit/>
          </a:bodyPr>
          <a:lstStyle/>
          <a:p>
            <a:r>
              <a:rPr lang="en-US" sz="2400" b="1" kern="100" dirty="0" err="1">
                <a:latin typeface="Arial" panose="020B0604020202020204" pitchFamily="34" charset="0"/>
                <a:ea typeface="Aptos"/>
                <a:cs typeface="Arial" panose="020B0604020202020204" pitchFamily="34" charset="0"/>
              </a:rPr>
              <a:t>Câu</a:t>
            </a:r>
            <a:r>
              <a:rPr lang="en-US" sz="2400" b="1" kern="100" dirty="0">
                <a:latin typeface="Arial" panose="020B0604020202020204" pitchFamily="34" charset="0"/>
                <a:ea typeface="Aptos"/>
                <a:cs typeface="Arial" panose="020B0604020202020204" pitchFamily="34" charset="0"/>
              </a:rPr>
              <a:t> 1</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Đặt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một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dẫn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hình</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chữ</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nhật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có</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dòng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điện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chạy</a:t>
            </a:r>
            <a:r>
              <a:rPr lang="en-US" sz="2400" kern="100" dirty="0">
                <a:latin typeface="Arial" panose="020B0604020202020204" pitchFamily="34" charset="0"/>
                <a:ea typeface="Aptos"/>
                <a:cs typeface="Arial" panose="020B0604020202020204" pitchFamily="34" charset="0"/>
              </a:rPr>
              <a:t> qua </a:t>
            </a:r>
            <a:r>
              <a:rPr lang="en-US" sz="2400" kern="100" dirty="0" err="1">
                <a:latin typeface="Arial" panose="020B0604020202020204" pitchFamily="34" charset="0"/>
                <a:ea typeface="Aptos"/>
                <a:cs typeface="Arial" panose="020B0604020202020204" pitchFamily="34" charset="0"/>
              </a:rPr>
              <a:t>trong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từ</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trường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sao</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cho</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mặt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phẳng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vuông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góc</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với</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các</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đường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cảm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ứng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từ</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Hình</a:t>
            </a:r>
            <a:r>
              <a:rPr lang="en-US" sz="2400" kern="100" dirty="0">
                <a:latin typeface="Arial" panose="020B0604020202020204" pitchFamily="34" charset="0"/>
                <a:ea typeface="Aptos"/>
                <a:cs typeface="Arial" panose="020B0604020202020204" pitchFamily="34" charset="0"/>
              </a:rPr>
              <a:t> 20.4) </a:t>
            </a:r>
            <a:r>
              <a:rPr lang="en-US" sz="2400" kern="100" dirty="0" err="1">
                <a:latin typeface="Arial" panose="020B0604020202020204" pitchFamily="34" charset="0"/>
                <a:ea typeface="Aptos"/>
                <a:cs typeface="Arial" panose="020B0604020202020204" pitchFamily="34" charset="0"/>
              </a:rPr>
              <a:t>thì</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lực</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từ</a:t>
            </a:r>
            <a:br>
              <a:rPr lang="en-US" sz="2400" kern="100" dirty="0">
                <a:latin typeface="Arial" panose="020B0604020202020204" pitchFamily="34" charset="0"/>
                <a:ea typeface="Aptos"/>
                <a:cs typeface="Arial" panose="020B0604020202020204" pitchFamily="34" charset="0"/>
              </a:rPr>
            </a:br>
            <a:r>
              <a:rPr lang="en-US" sz="2400" kern="100" dirty="0">
                <a:latin typeface="Arial" panose="020B0604020202020204" pitchFamily="34" charset="0"/>
                <a:ea typeface="Aptos"/>
                <a:cs typeface="Arial" panose="020B0604020202020204" pitchFamily="34" charset="0"/>
              </a:rPr>
              <a:t>A. </a:t>
            </a:r>
            <a:r>
              <a:rPr lang="en-US" sz="2400" kern="100" dirty="0" err="1">
                <a:latin typeface="Arial" panose="020B0604020202020204" pitchFamily="34" charset="0"/>
                <a:ea typeface="Aptos"/>
                <a:cs typeface="Arial" panose="020B0604020202020204" pitchFamily="34" charset="0"/>
              </a:rPr>
              <a:t>làm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dẫn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br>
              <a:rPr lang="en-US" sz="2400" kern="100" dirty="0">
                <a:latin typeface="Arial" panose="020B0604020202020204" pitchFamily="34" charset="0"/>
                <a:ea typeface="Aptos"/>
                <a:cs typeface="Arial" panose="020B0604020202020204" pitchFamily="34" charset="0"/>
              </a:rPr>
            </a:br>
            <a:r>
              <a:rPr lang="en-US" sz="2400" kern="100" dirty="0">
                <a:latin typeface="Arial" panose="020B0604020202020204" pitchFamily="34" charset="0"/>
                <a:ea typeface="Aptos"/>
                <a:cs typeface="Arial" panose="020B0604020202020204" pitchFamily="34" charset="0"/>
              </a:rPr>
              <a:t>B. </a:t>
            </a:r>
            <a:r>
              <a:rPr lang="en-US" sz="2400" kern="100" dirty="0" err="1">
                <a:latin typeface="Arial" panose="020B0604020202020204" pitchFamily="34" charset="0"/>
                <a:ea typeface="Aptos"/>
                <a:cs typeface="Arial" panose="020B0604020202020204" pitchFamily="34" charset="0"/>
              </a:rPr>
              <a:t>làm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 quay.</a:t>
            </a:r>
            <a:br>
              <a:rPr lang="en-US" sz="2400" kern="100" dirty="0">
                <a:latin typeface="Arial" panose="020B0604020202020204" pitchFamily="34" charset="0"/>
                <a:ea typeface="Aptos"/>
                <a:cs typeface="Arial" panose="020B0604020202020204" pitchFamily="34" charset="0"/>
              </a:rPr>
            </a:br>
            <a:r>
              <a:rPr lang="en-US" sz="2400" kern="100" dirty="0">
                <a:latin typeface="Arial" panose="020B0604020202020204" pitchFamily="34" charset="0"/>
                <a:ea typeface="Aptos"/>
                <a:cs typeface="Arial" panose="020B0604020202020204" pitchFamily="34" charset="0"/>
              </a:rPr>
              <a:t>C. </a:t>
            </a:r>
            <a:r>
              <a:rPr lang="en-US" sz="2400" kern="100" dirty="0" err="1">
                <a:latin typeface="Arial" panose="020B0604020202020204" pitchFamily="34" charset="0"/>
                <a:ea typeface="Aptos"/>
                <a:cs typeface="Arial" panose="020B0604020202020204" pitchFamily="34" charset="0"/>
              </a:rPr>
              <a:t>làm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nền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a:t>
            </a:r>
            <a:br>
              <a:rPr lang="en-US" sz="2400" kern="100" dirty="0">
                <a:latin typeface="Arial" panose="020B0604020202020204" pitchFamily="34" charset="0"/>
                <a:ea typeface="Aptos"/>
                <a:cs typeface="Arial" panose="020B0604020202020204" pitchFamily="34" charset="0"/>
              </a:rPr>
            </a:br>
            <a:r>
              <a:rPr lang="en-US" sz="2400" kern="100" dirty="0">
                <a:latin typeface="Arial" panose="020B0604020202020204" pitchFamily="34" charset="0"/>
                <a:ea typeface="Aptos"/>
                <a:cs typeface="Arial" panose="020B0604020202020204" pitchFamily="34" charset="0"/>
              </a:rPr>
              <a:t>D. </a:t>
            </a:r>
            <a:r>
              <a:rPr lang="en-US" sz="2400" kern="100" dirty="0" err="1">
                <a:latin typeface="Arial" panose="020B0604020202020204" pitchFamily="34" charset="0"/>
                <a:ea typeface="Aptos"/>
                <a:cs typeface="Arial" panose="020B0604020202020204" pitchFamily="34" charset="0"/>
              </a:rPr>
              <a:t>không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tác</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dụng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lên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endParaRPr lang="vi-VN" sz="2400" dirty="0">
              <a:latin typeface="Arial" panose="020B0604020202020204" pitchFamily="34" charset="0"/>
              <a:cs typeface="Arial" panose="020B0604020202020204" pitchFamily="34" charset="0"/>
            </a:endParaRPr>
          </a:p>
        </p:txBody>
      </p:sp>
      <p:pic>
        <p:nvPicPr>
          <p:cNvPr id="6" name="Picture 6" descr="Tranthiphuvatlyk15@gmail.com">
            <a:extLst>
              <a:ext uri="{FF2B5EF4-FFF2-40B4-BE49-F238E27FC236}">
                <a16:creationId xmlns:a16="http://schemas.microsoft.com/office/drawing/2014/main" id="{E083DED5-016A-4A9C-AB86-1D310E8738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1703" y="1880235"/>
            <a:ext cx="3186232" cy="1764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Tranthiphuvatlyk15@gmail.com">
            <a:extLst>
              <a:ext uri="{FF2B5EF4-FFF2-40B4-BE49-F238E27FC236}">
                <a16:creationId xmlns:a16="http://schemas.microsoft.com/office/drawing/2014/main" id="{69BC9537-0E1E-4DE3-B9F6-FAF906203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158" y="4042106"/>
            <a:ext cx="3155777" cy="2182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Tranthiphuvatlyk15@gmail.com">
            <a:extLst>
              <a:ext uri="{FF2B5EF4-FFF2-40B4-BE49-F238E27FC236}">
                <a16:creationId xmlns:a16="http://schemas.microsoft.com/office/drawing/2014/main" id="{A1F12997-20C5-445F-9276-4C8116711326}"/>
              </a:ext>
            </a:extLst>
          </p:cNvPr>
          <p:cNvSpPr txBox="1"/>
          <p:nvPr/>
        </p:nvSpPr>
        <p:spPr>
          <a:xfrm>
            <a:off x="307625" y="5133221"/>
            <a:ext cx="7924800" cy="1569660"/>
          </a:xfrm>
          <a:prstGeom prst="rect">
            <a:avLst/>
          </a:prstGeom>
          <a:noFill/>
        </p:spPr>
        <p:txBody>
          <a:bodyPr wrap="square" rtlCol="0">
            <a:spAutoFit/>
          </a:bodyPr>
          <a:lstStyle/>
          <a:p>
            <a:pPr algn="just"/>
            <a:r>
              <a:rPr lang="en-US" sz="2400" b="1" kern="100" dirty="0" err="1">
                <a:latin typeface="Arial" panose="020B0604020202020204" pitchFamily="34" charset="0"/>
                <a:ea typeface="Aptos"/>
                <a:cs typeface="Arial" panose="020B0604020202020204" pitchFamily="34" charset="0"/>
              </a:rPr>
              <a:t>Câu</a:t>
            </a:r>
            <a:r>
              <a:rPr lang="en-US" sz="2400" b="1" kern="100" dirty="0">
                <a:latin typeface="Arial" panose="020B0604020202020204" pitchFamily="34" charset="0"/>
                <a:ea typeface="Aptos"/>
                <a:cs typeface="Arial" panose="020B0604020202020204" pitchFamily="34" charset="0"/>
              </a:rPr>
              <a:t> 2.</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Đặt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một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thanh</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nam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châm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thắng</a:t>
            </a:r>
            <a:r>
              <a:rPr lang="en-US" sz="2400" kern="100" dirty="0">
                <a:latin typeface="Arial" panose="020B0604020202020204" pitchFamily="34" charset="0"/>
                <a:ea typeface="Aptos"/>
                <a:cs typeface="Arial" panose="020B0604020202020204" pitchFamily="34" charset="0"/>
              </a:rPr>
              <a:t> ở </a:t>
            </a:r>
            <a:r>
              <a:rPr lang="en-US" sz="2400" kern="100" dirty="0" err="1">
                <a:latin typeface="Arial" panose="020B0604020202020204" pitchFamily="34" charset="0"/>
                <a:ea typeface="Aptos"/>
                <a:cs typeface="Arial" panose="020B0604020202020204" pitchFamily="34" charset="0"/>
              </a:rPr>
              <a:t>gần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một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kín</a:t>
            </a:r>
            <a:r>
              <a:rPr lang="en-US" sz="2400" kern="100" dirty="0">
                <a:latin typeface="Arial" panose="020B0604020202020204" pitchFamily="34" charset="0"/>
                <a:ea typeface="Aptos"/>
                <a:cs typeface="Arial" panose="020B0604020202020204" pitchFamily="34" charset="0"/>
              </a:rPr>
              <a:t> ABCD </a:t>
            </a:r>
            <a:r>
              <a:rPr lang="en-US" sz="2400" kern="100" dirty="0" err="1">
                <a:latin typeface="Arial" panose="020B0604020202020204" pitchFamily="34" charset="0"/>
                <a:ea typeface="Aptos"/>
                <a:cs typeface="Arial" panose="020B0604020202020204" pitchFamily="34" charset="0"/>
              </a:rPr>
              <a:t>như</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Hình</a:t>
            </a:r>
            <a:r>
              <a:rPr lang="en-US" sz="2400" kern="100" dirty="0">
                <a:latin typeface="Arial" panose="020B0604020202020204" pitchFamily="34" charset="0"/>
                <a:ea typeface="Aptos"/>
                <a:cs typeface="Arial" panose="020B0604020202020204" pitchFamily="34" charset="0"/>
              </a:rPr>
              <a:t> 20.5. </a:t>
            </a:r>
            <a:r>
              <a:rPr lang="en-US" sz="2400" kern="100" dirty="0" err="1">
                <a:latin typeface="Arial" panose="020B0604020202020204" pitchFamily="34" charset="0"/>
                <a:ea typeface="Aptos"/>
                <a:cs typeface="Arial" panose="020B0604020202020204" pitchFamily="34" charset="0"/>
              </a:rPr>
              <a:t>Xác</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định</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chiều</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của</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dòng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điện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cảm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ứng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xuất</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hiện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trong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khi</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đưa</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nam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châm</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lại</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gần</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khung</a:t>
            </a:r>
            <a:r>
              <a:rPr lang="en-US" sz="2400" kern="100" dirty="0">
                <a:latin typeface="Arial" panose="020B0604020202020204" pitchFamily="34" charset="0"/>
                <a:ea typeface="Aptos"/>
                <a:cs typeface="Arial" panose="020B0604020202020204" pitchFamily="34" charset="0"/>
              </a:rPr>
              <a:t> </a:t>
            </a:r>
            <a:r>
              <a:rPr lang="en-US" sz="2400" kern="100" dirty="0" err="1">
                <a:latin typeface="Arial" panose="020B0604020202020204" pitchFamily="34" charset="0"/>
                <a:ea typeface="Aptos"/>
                <a:cs typeface="Arial" panose="020B0604020202020204" pitchFamily="34" charset="0"/>
              </a:rPr>
              <a:t>dây</a:t>
            </a:r>
            <a:r>
              <a:rPr lang="en-US" sz="2400" kern="100" dirty="0">
                <a:latin typeface="Arial" panose="020B0604020202020204" pitchFamily="34" charset="0"/>
                <a:ea typeface="Aptos"/>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DC2D61C-827C-4106-9F5D-960F54B5C9F6}"/>
              </a:ext>
            </a:extLst>
          </p:cNvPr>
          <p:cNvSpPr txBox="1"/>
          <p:nvPr/>
        </p:nvSpPr>
        <p:spPr>
          <a:xfrm>
            <a:off x="7491663" y="3626503"/>
            <a:ext cx="6096000" cy="385362"/>
          </a:xfrm>
          <a:prstGeom prst="rect">
            <a:avLst/>
          </a:prstGeom>
          <a:noFill/>
        </p:spPr>
        <p:txBody>
          <a:bodyPr wrap="square">
            <a:spAutoFit/>
          </a:bodyPr>
          <a:lstStyle/>
          <a:p>
            <a:pPr algn="ctr">
              <a:lnSpc>
                <a:spcPct val="115000"/>
              </a:lnSpc>
              <a:spcAft>
                <a:spcPts val="0"/>
              </a:spcAft>
            </a:pPr>
            <a:r>
              <a:rPr lang="en-US" sz="1800" b="1" kern="100">
                <a:effectLst/>
                <a:latin typeface="Times New Roman" panose="02020603050405020304" pitchFamily="18" charset="0"/>
                <a:ea typeface="Aptos"/>
                <a:cs typeface="Times New Roman" panose="02020603050405020304" pitchFamily="18" charset="0"/>
              </a:rPr>
              <a:t>Hình 20.4</a:t>
            </a:r>
            <a:endParaRPr lang="vi-VN" sz="1800" kern="100" dirty="0">
              <a:effectLst/>
              <a:latin typeface="Times New Roman" panose="02020603050405020304" pitchFamily="18" charset="0"/>
              <a:ea typeface="Aptos"/>
              <a:cs typeface="Times New Roman" panose="02020603050405020304" pitchFamily="18" charset="0"/>
            </a:endParaRPr>
          </a:p>
        </p:txBody>
      </p:sp>
      <p:sp>
        <p:nvSpPr>
          <p:cNvPr id="11" name="TextBox 10">
            <a:extLst>
              <a:ext uri="{FF2B5EF4-FFF2-40B4-BE49-F238E27FC236}">
                <a16:creationId xmlns:a16="http://schemas.microsoft.com/office/drawing/2014/main" id="{C4070E85-A2DD-4575-AD8C-A8B6BCC6D034}"/>
              </a:ext>
            </a:extLst>
          </p:cNvPr>
          <p:cNvSpPr txBox="1"/>
          <p:nvPr/>
        </p:nvSpPr>
        <p:spPr>
          <a:xfrm>
            <a:off x="7142748" y="6385001"/>
            <a:ext cx="6793830" cy="385362"/>
          </a:xfrm>
          <a:prstGeom prst="rect">
            <a:avLst/>
          </a:prstGeom>
          <a:noFill/>
        </p:spPr>
        <p:txBody>
          <a:bodyPr wrap="square">
            <a:spAutoFit/>
          </a:bodyPr>
          <a:lstStyle/>
          <a:p>
            <a:pPr algn="ctr">
              <a:lnSpc>
                <a:spcPct val="115000"/>
              </a:lnSpc>
              <a:spcAft>
                <a:spcPts val="0"/>
              </a:spcAft>
            </a:pPr>
            <a:r>
              <a:rPr lang="en-US" sz="1800" b="1" kern="100" dirty="0" err="1">
                <a:effectLst/>
                <a:latin typeface="Times New Roman" panose="02020603050405020304" pitchFamily="18" charset="0"/>
                <a:ea typeface="Aptos"/>
                <a:cs typeface="Times New Roman" panose="02020603050405020304" pitchFamily="18" charset="0"/>
              </a:rPr>
              <a:t>Hình</a:t>
            </a:r>
            <a:r>
              <a:rPr lang="en-US" sz="1800" b="1" kern="100" dirty="0">
                <a:effectLst/>
                <a:latin typeface="Times New Roman" panose="02020603050405020304" pitchFamily="18" charset="0"/>
                <a:ea typeface="Aptos"/>
                <a:cs typeface="Times New Roman" panose="02020603050405020304" pitchFamily="18" charset="0"/>
              </a:rPr>
              <a:t> 20.5</a:t>
            </a:r>
            <a:endParaRPr lang="vi-VN" sz="1800" kern="100" dirty="0">
              <a:effectLst/>
              <a:latin typeface="Times New Roman" panose="02020603050405020304" pitchFamily="18" charset="0"/>
              <a:ea typeface="Aptos"/>
              <a:cs typeface="Times New Roman" panose="02020603050405020304" pitchFamily="18" charset="0"/>
            </a:endParaRPr>
          </a:p>
        </p:txBody>
      </p:sp>
    </p:spTree>
    <p:extLst>
      <p:ext uri="{BB962C8B-B14F-4D97-AF65-F5344CB8AC3E}">
        <p14:creationId xmlns:p14="http://schemas.microsoft.com/office/powerpoint/2010/main" val="4911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vi-VN" sz="3600" dirty="0">
                <a:latin typeface="Arial" panose="020B0604020202020204" pitchFamily="34" charset="0"/>
                <a:ea typeface="Tahoma" panose="020B0604030504040204" pitchFamily="34" charset="0"/>
                <a:cs typeface="Arial" panose="020B0604020202020204" pitchFamily="34" charset="0"/>
              </a:rPr>
              <a:t>VẬN DỤNG</a:t>
            </a:r>
            <a:endParaRPr lang="en-US" sz="3600" dirty="0">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7DBEE4-BF8D-415C-A20E-CFF3A846EF4E}"/>
                  </a:ext>
                </a:extLst>
              </p:cNvPr>
              <p:cNvSpPr txBox="1"/>
              <p:nvPr/>
            </p:nvSpPr>
            <p:spPr>
              <a:xfrm>
                <a:off x="301430" y="1814375"/>
                <a:ext cx="9628632" cy="5043625"/>
              </a:xfrm>
              <a:prstGeom prst="rect">
                <a:avLst/>
              </a:prstGeom>
              <a:noFill/>
            </p:spPr>
            <p:txBody>
              <a:bodyPr wrap="square">
                <a:spAutoFit/>
              </a:bodyPr>
              <a:lstStyle/>
              <a:p>
                <a:pPr algn="just"/>
                <a:r>
                  <a:rPr lang="en-US" sz="1800" b="1" kern="100" dirty="0">
                    <a:latin typeface="Arial" panose="020B0604020202020204" pitchFamily="34" charset="0"/>
                    <a:ea typeface="Aptos"/>
                    <a:cs typeface="Arial" panose="020B0604020202020204" pitchFamily="34" charset="0"/>
                  </a:rPr>
                  <a:t>Câu 3. </a:t>
                </a:r>
                <a:r>
                  <a:rPr lang="en-US" sz="1800" kern="100" dirty="0">
                    <a:latin typeface="Arial" panose="020B0604020202020204" pitchFamily="34" charset="0"/>
                    <a:ea typeface="Aptos"/>
                    <a:cs typeface="Arial" panose="020B0604020202020204" pitchFamily="34" charset="0"/>
                  </a:rPr>
                  <a:t>Một vòng dây phẳng giới hạn diện tích S = 40 cm</a:t>
                </a:r>
                <a:r>
                  <a:rPr lang="en-US" sz="1800" kern="100" baseline="30000" dirty="0">
                    <a:latin typeface="Arial" panose="020B0604020202020204" pitchFamily="34" charset="0"/>
                    <a:ea typeface="Aptos"/>
                    <a:cs typeface="Arial" panose="020B0604020202020204" pitchFamily="34" charset="0"/>
                  </a:rPr>
                  <a:t>3</a:t>
                </a:r>
                <a:r>
                  <a:rPr lang="en-US" sz="1800" kern="100" dirty="0">
                    <a:latin typeface="Arial" panose="020B0604020202020204" pitchFamily="34" charset="0"/>
                    <a:ea typeface="Aptos"/>
                    <a:cs typeface="Arial" panose="020B0604020202020204" pitchFamily="34" charset="0"/>
                  </a:rPr>
                  <a:t> đặt trong từ trường đều có cảm ứng từ B = 0,1 T. Mặt phẳng vòng dây hợp với cảm ứng từ B một góc α = </a:t>
                </a:r>
                <a14:m>
                  <m:oMath xmlns:m="http://schemas.openxmlformats.org/officeDocument/2006/math">
                    <m:sSup>
                      <m:sSupPr>
                        <m:ctrlPr>
                          <a:rPr lang="en-US" sz="1800" i="1" kern="100">
                            <a:latin typeface="Cambria Math" panose="02040503050406030204" pitchFamily="18" charset="0"/>
                            <a:cs typeface="Times New Roman" panose="02020603050405020304" pitchFamily="18" charset="0"/>
                          </a:rPr>
                        </m:ctrlPr>
                      </m:sSupPr>
                      <m:e>
                        <m:r>
                          <a:rPr lang="vi-VN" sz="1800" i="1" kern="100">
                            <a:latin typeface="Cambria Math" panose="02040503050406030204" pitchFamily="18" charset="0"/>
                            <a:cs typeface="Times New Roman" panose="02020603050405020304" pitchFamily="18" charset="0"/>
                          </a:rPr>
                          <m:t>30</m:t>
                        </m:r>
                      </m:e>
                      <m:sup>
                        <m:r>
                          <a:rPr lang="en-US" sz="1800" i="1" kern="10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sz="1800" kern="100" dirty="0">
                    <a:latin typeface="Arial" panose="020B0604020202020204" pitchFamily="34" charset="0"/>
                    <a:ea typeface="Aptos"/>
                    <a:cs typeface="Arial" panose="020B0604020202020204" pitchFamily="34" charset="0"/>
                  </a:rPr>
                  <a:t>. Tính từ thông qua S.</a:t>
                </a:r>
                <a:endParaRPr lang="vi-VN" sz="1800" kern="100" dirty="0">
                  <a:latin typeface="Arial" panose="020B0604020202020204" pitchFamily="34" charset="0"/>
                  <a:ea typeface="Aptos"/>
                  <a:cs typeface="Arial" panose="020B0604020202020204" pitchFamily="34" charset="0"/>
                </a:endParaRPr>
              </a:p>
              <a:p>
                <a:pPr algn="just">
                  <a:lnSpc>
                    <a:spcPct val="115000"/>
                  </a:lnSpc>
                </a:pPr>
                <a:r>
                  <a:rPr lang="en-US" sz="1800" b="1" kern="100" dirty="0" err="1">
                    <a:latin typeface="Arial" panose="020B0604020202020204" pitchFamily="34" charset="0"/>
                    <a:ea typeface="Aptos"/>
                    <a:cs typeface="Arial" panose="020B0604020202020204" pitchFamily="34" charset="0"/>
                  </a:rPr>
                  <a:t>Câu</a:t>
                </a:r>
                <a:r>
                  <a:rPr lang="en-US" sz="1800" b="1" kern="100" dirty="0">
                    <a:latin typeface="Arial" panose="020B0604020202020204" pitchFamily="34" charset="0"/>
                    <a:ea typeface="Aptos"/>
                    <a:cs typeface="Arial" panose="020B0604020202020204" pitchFamily="34" charset="0"/>
                  </a:rPr>
                  <a:t> 4. </a:t>
                </a:r>
                <a:r>
                  <a:rPr lang="en-US" sz="1800" kern="100" dirty="0" err="1">
                    <a:latin typeface="Arial" panose="020B0604020202020204" pitchFamily="34" charset="0"/>
                    <a:ea typeface="Aptos"/>
                    <a:cs typeface="Arial" panose="020B0604020202020204" pitchFamily="34" charset="0"/>
                  </a:rPr>
                  <a:t>Hình</a:t>
                </a:r>
                <a:r>
                  <a:rPr lang="en-US" sz="1800" kern="100" dirty="0">
                    <a:latin typeface="Arial" panose="020B0604020202020204" pitchFamily="34" charset="0"/>
                    <a:ea typeface="Aptos"/>
                    <a:cs typeface="Arial" panose="020B0604020202020204" pitchFamily="34" charset="0"/>
                  </a:rPr>
                  <a:t> 20.6 </a:t>
                </a:r>
                <a:r>
                  <a:rPr lang="en-US" sz="1800" kern="100" dirty="0" err="1">
                    <a:latin typeface="Arial" panose="020B0604020202020204" pitchFamily="34" charset="0"/>
                    <a:ea typeface="Aptos"/>
                    <a:cs typeface="Arial" panose="020B0604020202020204" pitchFamily="34" charset="0"/>
                  </a:rPr>
                  <a:t>là</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ảnh</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chụp</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thí</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nghiệm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đo</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lực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từ</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của</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nam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châm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vĩnh</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cửu</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tác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dụng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lên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đoạn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dây</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dẫn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đặt</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trong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từ</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trường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Biết</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dây</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dẫn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được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cố</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định</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vào</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giá</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thí</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nghiệm</a:t>
                </a:r>
                <a:r>
                  <a:rPr lang="en-US" sz="1800" kern="100" dirty="0">
                    <a:latin typeface="Arial" panose="020B0604020202020204" pitchFamily="34" charset="0"/>
                    <a:ea typeface="Aptos"/>
                    <a:cs typeface="Arial" panose="020B0604020202020204" pitchFamily="34" charset="0"/>
                  </a:rPr>
                  <a:t> (1) </a:t>
                </a:r>
                <a:r>
                  <a:rPr lang="en-US" sz="1800" kern="100" dirty="0" err="1">
                    <a:latin typeface="Arial" panose="020B0604020202020204" pitchFamily="34" charset="0"/>
                    <a:ea typeface="Aptos"/>
                    <a:cs typeface="Arial" panose="020B0604020202020204" pitchFamily="34" charset="0"/>
                  </a:rPr>
                  <a:t>sao</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cho</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phương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của</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đoạn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dây</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dẫn</a:t>
                </a:r>
                <a:r>
                  <a:rPr lang="en-US" sz="1800" kern="100" dirty="0">
                    <a:latin typeface="Arial" panose="020B0604020202020204" pitchFamily="34" charset="0"/>
                    <a:ea typeface="Aptos"/>
                    <a:cs typeface="Arial" panose="020B0604020202020204" pitchFamily="34" charset="0"/>
                  </a:rPr>
                  <a:t> (2) </a:t>
                </a:r>
                <a:r>
                  <a:rPr lang="en-US" sz="1800" kern="100" dirty="0" err="1">
                    <a:latin typeface="Arial" panose="020B0604020202020204" pitchFamily="34" charset="0"/>
                    <a:ea typeface="Aptos"/>
                    <a:cs typeface="Arial" panose="020B0604020202020204" pitchFamily="34" charset="0"/>
                  </a:rPr>
                  <a:t>nằm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ngang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vuông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góc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với</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vectơ</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cảm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ứng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từ</a:t>
                </a:r>
                <a:r>
                  <a:rPr lang="en-US" sz="1800" kern="100" dirty="0">
                    <a:latin typeface="Arial" panose="020B0604020202020204" pitchFamily="34" charset="0"/>
                    <a:ea typeface="Aptos"/>
                    <a:cs typeface="Arial" panose="020B0604020202020204" pitchFamily="34" charset="0"/>
                  </a:rPr>
                  <a:t> B </a:t>
                </a:r>
                <a:r>
                  <a:rPr lang="en-US" sz="1800" kern="100" dirty="0" err="1">
                    <a:latin typeface="Arial" panose="020B0604020202020204" pitchFamily="34" charset="0"/>
                    <a:ea typeface="Aptos"/>
                    <a:cs typeface="Arial" panose="020B0604020202020204" pitchFamily="34" charset="0"/>
                  </a:rPr>
                  <a:t>của</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nam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châm</a:t>
                </a:r>
                <a:r>
                  <a:rPr lang="en-US" sz="1800" kern="100" dirty="0">
                    <a:latin typeface="Arial" panose="020B0604020202020204" pitchFamily="34" charset="0"/>
                    <a:ea typeface="Aptos"/>
                    <a:cs typeface="Arial" panose="020B0604020202020204" pitchFamily="34" charset="0"/>
                  </a:rPr>
                  <a:t> (3) </a:t>
                </a:r>
                <a:r>
                  <a:rPr lang="en-US" sz="1800" kern="100" dirty="0" err="1">
                    <a:latin typeface="Arial" panose="020B0604020202020204" pitchFamily="34" charset="0"/>
                    <a:ea typeface="Aptos"/>
                    <a:cs typeface="Arial" panose="020B0604020202020204" pitchFamily="34" charset="0"/>
                  </a:rPr>
                  <a:t>và</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không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chạm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vào</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nam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châm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nằm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trên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cân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Số</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liệu</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thí</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nghiệm</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thu</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được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như</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trong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Bảng</a:t>
                </a:r>
                <a:r>
                  <a:rPr lang="en-US" sz="1800" kern="100" dirty="0">
                    <a:latin typeface="Arial" panose="020B0604020202020204" pitchFamily="34" charset="0"/>
                    <a:ea typeface="Aptos"/>
                    <a:cs typeface="Arial" panose="020B0604020202020204" pitchFamily="34" charset="0"/>
                  </a:rPr>
                  <a:t> 20.1. </a:t>
                </a:r>
                <a:r>
                  <a:rPr lang="en-US" sz="1800" kern="100" dirty="0" err="1">
                    <a:latin typeface="Arial" panose="020B0604020202020204" pitchFamily="34" charset="0"/>
                    <a:ea typeface="Aptos"/>
                    <a:cs typeface="Arial" panose="020B0604020202020204" pitchFamily="34" charset="0"/>
                  </a:rPr>
                  <a:t>Trong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đó</a:t>
                </a:r>
                <a:r>
                  <a:rPr lang="en-US" sz="1800" kern="100" dirty="0">
                    <a:latin typeface="Arial" panose="020B0604020202020204" pitchFamily="34" charset="0"/>
                    <a:ea typeface="Aptos"/>
                    <a:cs typeface="Arial" panose="020B0604020202020204" pitchFamily="34" charset="0"/>
                  </a:rPr>
                  <a:t> L </a:t>
                </a:r>
                <a:r>
                  <a:rPr lang="en-US" sz="1800" kern="100" dirty="0" err="1">
                    <a:latin typeface="Arial" panose="020B0604020202020204" pitchFamily="34" charset="0"/>
                    <a:ea typeface="Aptos"/>
                    <a:cs typeface="Arial" panose="020B0604020202020204" pitchFamily="34" charset="0"/>
                  </a:rPr>
                  <a:t>là</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chiều</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dài</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đoạn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dây</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dẫn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mang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dòng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điện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đặt</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trong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từ</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trường</a:t>
                </a:r>
                <a:r>
                  <a:rPr lang="en-US" sz="1800" kern="100" dirty="0">
                    <a:latin typeface="Arial" panose="020B0604020202020204" pitchFamily="34" charset="0"/>
                    <a:ea typeface="Aptos"/>
                    <a:cs typeface="Arial" panose="020B0604020202020204" pitchFamily="34" charset="0"/>
                  </a:rPr>
                  <a:t>, F </a:t>
                </a:r>
                <a:r>
                  <a:rPr lang="en-US" sz="1800" kern="100" dirty="0" err="1">
                    <a:latin typeface="Arial" panose="020B0604020202020204" pitchFamily="34" charset="0"/>
                    <a:ea typeface="Aptos"/>
                    <a:cs typeface="Arial" panose="020B0604020202020204" pitchFamily="34" charset="0"/>
                  </a:rPr>
                  <a:t>là</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độ</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lớn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của</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lực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từ</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tác</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dụng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lên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đoạn</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dây</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dẫn</a:t>
                </a:r>
                <a:r>
                  <a:rPr lang="en-US" sz="1800" kern="100" dirty="0">
                    <a:latin typeface="Arial" panose="020B0604020202020204" pitchFamily="34" charset="0"/>
                    <a:ea typeface="Aptos"/>
                    <a:cs typeface="Arial" panose="020B0604020202020204" pitchFamily="34" charset="0"/>
                  </a:rPr>
                  <a:t>, I </a:t>
                </a:r>
                <a:r>
                  <a:rPr lang="en-US" sz="1800" kern="100" dirty="0" err="1">
                    <a:latin typeface="Arial" panose="020B0604020202020204" pitchFamily="34" charset="0"/>
                    <a:ea typeface="Aptos"/>
                    <a:cs typeface="Arial" panose="020B0604020202020204" pitchFamily="34" charset="0"/>
                  </a:rPr>
                  <a:t>là</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cường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độ</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dòng</a:t>
                </a:r>
                <a:r>
                  <a:rPr lang="en-US" sz="1800" kern="100" dirty="0">
                    <a:latin typeface="Arial" panose="020B0604020202020204" pitchFamily="34" charset="0"/>
                    <a:ea typeface="Aptos"/>
                    <a:cs typeface="Arial" panose="020B0604020202020204" pitchFamily="34" charset="0"/>
                  </a:rPr>
                  <a:t> </a:t>
                </a:r>
                <a:r>
                  <a:rPr lang="en-US" sz="1800" kern="100" dirty="0" err="1">
                    <a:latin typeface="Arial" panose="020B0604020202020204" pitchFamily="34" charset="0"/>
                    <a:ea typeface="Aptos"/>
                    <a:cs typeface="Arial" panose="020B0604020202020204" pitchFamily="34" charset="0"/>
                  </a:rPr>
                  <a:t>điện</a:t>
                </a:r>
                <a:r>
                  <a:rPr lang="en-US" sz="1800" kern="100" dirty="0">
                    <a:latin typeface="Arial" panose="020B0604020202020204" pitchFamily="34" charset="0"/>
                    <a:ea typeface="Aptos"/>
                    <a:cs typeface="Arial" panose="020B0604020202020204" pitchFamily="34" charset="0"/>
                  </a:rPr>
                  <a:t>.</a:t>
                </a:r>
              </a:p>
              <a:p>
                <a:pPr>
                  <a:lnSpc>
                    <a:spcPct val="115000"/>
                  </a:lnSpc>
                </a:pPr>
                <a:r>
                  <a:rPr lang="vi-VN" sz="1800" kern="100" dirty="0">
                    <a:latin typeface="Arial" panose="020B0604020202020204" pitchFamily="34" charset="0"/>
                    <a:ea typeface="Aptos"/>
                    <a:cs typeface="Arial" panose="020B0604020202020204" pitchFamily="34" charset="0"/>
                  </a:rPr>
                  <a:t>Bảng 20.1. Kết quả thí nghiệm</a:t>
                </a:r>
              </a:p>
              <a:p>
                <a:pPr>
                  <a:lnSpc>
                    <a:spcPct val="115000"/>
                  </a:lnSpc>
                </a:pPr>
                <a:endParaRPr lang="vi-VN" sz="1800" kern="100" dirty="0">
                  <a:latin typeface="Arial" panose="020B0604020202020204" pitchFamily="34" charset="0"/>
                  <a:ea typeface="Aptos"/>
                  <a:cs typeface="Arial" panose="020B0604020202020204" pitchFamily="34" charset="0"/>
                </a:endParaRPr>
              </a:p>
              <a:p>
                <a:pPr algn="just">
                  <a:lnSpc>
                    <a:spcPct val="115000"/>
                  </a:lnSpc>
                </a:pPr>
                <a:endParaRPr lang="vi-VN" sz="1800" b="1" kern="100" dirty="0">
                  <a:latin typeface="Arial" panose="020B0604020202020204" pitchFamily="34" charset="0"/>
                  <a:ea typeface="Aptos"/>
                  <a:cs typeface="Arial" panose="020B0604020202020204" pitchFamily="34" charset="0"/>
                </a:endParaRPr>
              </a:p>
              <a:p>
                <a:pPr>
                  <a:lnSpc>
                    <a:spcPct val="115000"/>
                  </a:lnSpc>
                </a:pPr>
                <a:endParaRPr lang="vi-VN" b="1" kern="100" dirty="0">
                  <a:latin typeface="Arial" panose="020B0604020202020204" pitchFamily="34" charset="0"/>
                  <a:ea typeface="Aptos"/>
                  <a:cs typeface="Arial" panose="020B0604020202020204" pitchFamily="34" charset="0"/>
                </a:endParaRPr>
              </a:p>
              <a:p>
                <a:pPr>
                  <a:lnSpc>
                    <a:spcPct val="115000"/>
                  </a:lnSpc>
                </a:pPr>
                <a:r>
                  <a:rPr lang="vi-VN" sz="1800" b="1" kern="100" dirty="0">
                    <a:latin typeface="Arial" panose="020B0604020202020204" pitchFamily="34" charset="0"/>
                    <a:ea typeface="Aptos"/>
                    <a:cs typeface="Arial" panose="020B0604020202020204" pitchFamily="34" charset="0"/>
                  </a:rPr>
                  <a:t>a) </a:t>
                </a:r>
                <a:r>
                  <a:rPr lang="vi-VN" sz="1800" kern="100" dirty="0">
                    <a:latin typeface="Arial" panose="020B0604020202020204" pitchFamily="34" charset="0"/>
                    <a:ea typeface="Aptos"/>
                    <a:cs typeface="Arial" panose="020B0604020202020204" pitchFamily="34" charset="0"/>
                  </a:rPr>
                  <a:t>Vì sao sử dụng cân điện tử như trong Hình 20.6 có thể xác định được độ lớn lực từ tác dụng lên đoạn dây?</a:t>
                </a:r>
              </a:p>
              <a:p>
                <a:pPr>
                  <a:lnSpc>
                    <a:spcPct val="115000"/>
                  </a:lnSpc>
                </a:pPr>
                <a:r>
                  <a:rPr lang="vi-VN" sz="1800" b="1" kern="100" dirty="0">
                    <a:latin typeface="Arial" panose="020B0604020202020204" pitchFamily="34" charset="0"/>
                    <a:ea typeface="Aptos"/>
                    <a:cs typeface="Arial" panose="020B0604020202020204" pitchFamily="34" charset="0"/>
                  </a:rPr>
                  <a:t>b) </a:t>
                </a:r>
                <a:r>
                  <a:rPr lang="vi-VN" sz="1800" kern="100" dirty="0">
                    <a:latin typeface="Arial" panose="020B0604020202020204" pitchFamily="34" charset="0"/>
                    <a:ea typeface="Aptos"/>
                    <a:cs typeface="Arial" panose="020B0604020202020204" pitchFamily="34" charset="0"/>
                  </a:rPr>
                  <a:t>Từ số liệu trong bảng, hãy tính độ lớn cảm ứng từ B của nam châm.</a:t>
                </a:r>
              </a:p>
            </p:txBody>
          </p:sp>
        </mc:Choice>
        <mc:Fallback xmlns="">
          <p:sp>
            <p:nvSpPr>
              <p:cNvPr id="5" name="TextBox 4">
                <a:extLst>
                  <a:ext uri="{FF2B5EF4-FFF2-40B4-BE49-F238E27FC236}">
                    <a16:creationId xmlns:a16="http://schemas.microsoft.com/office/drawing/2014/main" id="{5A7DBEE4-BF8D-415C-A20E-CFF3A846EF4E}"/>
                  </a:ext>
                </a:extLst>
              </p:cNvPr>
              <p:cNvSpPr txBox="1">
                <a:spLocks noRot="1" noChangeAspect="1" noMove="1" noResize="1" noEditPoints="1" noAdjustHandles="1" noChangeArrowheads="1" noChangeShapeType="1" noTextEdit="1"/>
              </p:cNvSpPr>
              <p:nvPr/>
            </p:nvSpPr>
            <p:spPr>
              <a:xfrm>
                <a:off x="301430" y="1814375"/>
                <a:ext cx="9628632" cy="5043625"/>
              </a:xfrm>
              <a:prstGeom prst="rect">
                <a:avLst/>
              </a:prstGeom>
              <a:blipFill>
                <a:blip r:embed="rId2"/>
                <a:stretch>
                  <a:fillRect l="-506" t="-726" r="-506" b="-108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9052D13-C98C-4B01-B163-1014E2C967EA}"/>
              </a:ext>
            </a:extLst>
          </p:cNvPr>
          <p:cNvPicPr>
            <a:picLocks noChangeAspect="1"/>
          </p:cNvPicPr>
          <p:nvPr/>
        </p:nvPicPr>
        <p:blipFill>
          <a:blip r:embed="rId3"/>
          <a:stretch>
            <a:fillRect/>
          </a:stretch>
        </p:blipFill>
        <p:spPr>
          <a:xfrm>
            <a:off x="2069978" y="4876800"/>
            <a:ext cx="6502335" cy="916437"/>
          </a:xfrm>
          <a:prstGeom prst="rect">
            <a:avLst/>
          </a:prstGeom>
        </p:spPr>
      </p:pic>
      <p:pic>
        <p:nvPicPr>
          <p:cNvPr id="8" name="Picture 1" descr="Tranthiphuvatlyk15@gmail.com">
            <a:extLst>
              <a:ext uri="{FF2B5EF4-FFF2-40B4-BE49-F238E27FC236}">
                <a16:creationId xmlns:a16="http://schemas.microsoft.com/office/drawing/2014/main" id="{1FF29D5A-7DC3-40CA-A80F-D3A3E36DFB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0" y="4252396"/>
            <a:ext cx="2441770" cy="15408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Tranthiphuvatlyk15@gmail.com">
            <a:extLst>
              <a:ext uri="{FF2B5EF4-FFF2-40B4-BE49-F238E27FC236}">
                <a16:creationId xmlns:a16="http://schemas.microsoft.com/office/drawing/2014/main" id="{A2FF99A1-B566-4D1F-BC91-7C87D94C45F1}"/>
              </a:ext>
            </a:extLst>
          </p:cNvPr>
          <p:cNvSpPr txBox="1"/>
          <p:nvPr/>
        </p:nvSpPr>
        <p:spPr>
          <a:xfrm>
            <a:off x="9563100" y="5848948"/>
            <a:ext cx="5257800" cy="307777"/>
          </a:xfrm>
          <a:prstGeom prst="rect">
            <a:avLst/>
          </a:prstGeom>
          <a:noFill/>
        </p:spPr>
        <p:txBody>
          <a:bodyPr wrap="square" rtlCol="0">
            <a:spAutoFit/>
          </a:bodyPr>
          <a:lstStyle/>
          <a:p>
            <a:r>
              <a:rPr lang="en-US" sz="1400" b="1" kern="100" dirty="0">
                <a:latin typeface="Arial" panose="020B0604020202020204" pitchFamily="34" charset="0"/>
                <a:ea typeface="Aptos"/>
                <a:cs typeface="Arial" panose="020B0604020202020204" pitchFamily="34" charset="0"/>
              </a:rPr>
              <a:t> </a:t>
            </a:r>
            <a:r>
              <a:rPr lang="en-US" sz="1400" b="1" kern="100" dirty="0" err="1">
                <a:latin typeface="Arial" panose="020B0604020202020204" pitchFamily="34" charset="0"/>
                <a:ea typeface="Aptos"/>
                <a:cs typeface="Arial" panose="020B0604020202020204" pitchFamily="34" charset="0"/>
              </a:rPr>
              <a:t>Hình</a:t>
            </a:r>
            <a:r>
              <a:rPr lang="en-US" sz="1400" b="1" kern="100" dirty="0">
                <a:latin typeface="Arial" panose="020B0604020202020204" pitchFamily="34" charset="0"/>
                <a:ea typeface="Aptos"/>
                <a:cs typeface="Arial" panose="020B0604020202020204" pitchFamily="34" charset="0"/>
              </a:rPr>
              <a:t> 20.6. </a:t>
            </a:r>
            <a:r>
              <a:rPr lang="en-US" sz="1400" i="1" kern="100" dirty="0" err="1">
                <a:latin typeface="Arial" panose="020B0604020202020204" pitchFamily="34" charset="0"/>
                <a:ea typeface="Aptos"/>
                <a:cs typeface="Arial" panose="020B0604020202020204" pitchFamily="34" charset="0"/>
              </a:rPr>
              <a:t>Thí</a:t>
            </a:r>
            <a:r>
              <a:rPr lang="en-US" sz="1400" i="1" kern="100" dirty="0">
                <a:latin typeface="Arial" panose="020B0604020202020204" pitchFamily="34" charset="0"/>
                <a:ea typeface="Aptos"/>
                <a:cs typeface="Arial" panose="020B0604020202020204" pitchFamily="34" charset="0"/>
              </a:rPr>
              <a:t> </a:t>
            </a:r>
            <a:r>
              <a:rPr lang="en-US" sz="1400" i="1" kern="100" dirty="0" err="1">
                <a:latin typeface="Arial" panose="020B0604020202020204" pitchFamily="34" charset="0"/>
                <a:ea typeface="Aptos"/>
                <a:cs typeface="Arial" panose="020B0604020202020204" pitchFamily="34" charset="0"/>
              </a:rPr>
              <a:t>nghiệm</a:t>
            </a:r>
            <a:r>
              <a:rPr lang="en-US" sz="1400" i="1" kern="100" dirty="0">
                <a:latin typeface="Arial" panose="020B0604020202020204" pitchFamily="34" charset="0"/>
                <a:ea typeface="Aptos"/>
                <a:cs typeface="Arial" panose="020B0604020202020204" pitchFamily="34" charset="0"/>
              </a:rPr>
              <a:t> </a:t>
            </a:r>
            <a:r>
              <a:rPr lang="en-US" sz="1400" i="1" kern="100" dirty="0" err="1">
                <a:latin typeface="Arial" panose="020B0604020202020204" pitchFamily="34" charset="0"/>
                <a:ea typeface="Aptos"/>
                <a:cs typeface="Arial" panose="020B0604020202020204" pitchFamily="34" charset="0"/>
              </a:rPr>
              <a:t>đo</a:t>
            </a:r>
            <a:r>
              <a:rPr lang="en-US" sz="1400" i="1" kern="100" dirty="0">
                <a:latin typeface="Arial" panose="020B0604020202020204" pitchFamily="34" charset="0"/>
                <a:ea typeface="Aptos"/>
                <a:cs typeface="Arial" panose="020B0604020202020204" pitchFamily="34" charset="0"/>
              </a:rPr>
              <a:t> </a:t>
            </a:r>
            <a:r>
              <a:rPr lang="en-US" sz="1400" i="1" kern="100" dirty="0" err="1">
                <a:latin typeface="Arial" panose="020B0604020202020204" pitchFamily="34" charset="0"/>
                <a:ea typeface="Aptos"/>
                <a:cs typeface="Arial" panose="020B0604020202020204" pitchFamily="34" charset="0"/>
              </a:rPr>
              <a:t>lực</a:t>
            </a:r>
            <a:r>
              <a:rPr lang="en-US" sz="1400" i="1" kern="100" dirty="0">
                <a:latin typeface="Arial" panose="020B0604020202020204" pitchFamily="34" charset="0"/>
                <a:ea typeface="Aptos"/>
                <a:cs typeface="Arial" panose="020B0604020202020204" pitchFamily="34" charset="0"/>
              </a:rPr>
              <a:t> </a:t>
            </a:r>
            <a:r>
              <a:rPr lang="en-US" sz="1400" i="1" kern="100" dirty="0" err="1">
                <a:latin typeface="Arial" panose="020B0604020202020204" pitchFamily="34" charset="0"/>
                <a:ea typeface="Aptos"/>
                <a:cs typeface="Arial" panose="020B0604020202020204" pitchFamily="34" charset="0"/>
              </a:rPr>
              <a:t>từ</a:t>
            </a:r>
            <a:endParaRPr lang="vi-V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3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vi-VN" sz="3600" dirty="0">
                <a:latin typeface="Arial" panose="020B0604020202020204" pitchFamily="34" charset="0"/>
                <a:ea typeface="Tahoma" panose="020B0604030504040204" pitchFamily="34" charset="0"/>
                <a:cs typeface="Arial" panose="020B0604020202020204" pitchFamily="34" charset="0"/>
              </a:rPr>
              <a:t>MỞ RỘNG</a:t>
            </a:r>
            <a:endParaRPr lang="en-US" sz="3600" dirty="0">
              <a:latin typeface="Arial" panose="020B0604020202020204" pitchFamily="34" charset="0"/>
              <a:ea typeface="Tahoma" panose="020B0604030504040204" pitchFamily="34" charset="0"/>
              <a:cs typeface="Arial" panose="020B0604020202020204" pitchFamily="34" charset="0"/>
            </a:endParaRPr>
          </a:p>
        </p:txBody>
      </p:sp>
      <p:pic>
        <p:nvPicPr>
          <p:cNvPr id="10" name="Picture 9" descr="Tranthiphuvatlyk15@gmail.com">
            <a:extLst>
              <a:ext uri="{FF2B5EF4-FFF2-40B4-BE49-F238E27FC236}">
                <a16:creationId xmlns:a16="http://schemas.microsoft.com/office/drawing/2014/main" id="{4029C0AE-5291-428B-A63E-55C441633326}"/>
              </a:ext>
            </a:extLst>
          </p:cNvPr>
          <p:cNvPicPr>
            <a:picLocks noChangeAspect="1"/>
          </p:cNvPicPr>
          <p:nvPr/>
        </p:nvPicPr>
        <p:blipFill>
          <a:blip r:embed="rId2"/>
          <a:stretch>
            <a:fillRect/>
          </a:stretch>
        </p:blipFill>
        <p:spPr>
          <a:xfrm>
            <a:off x="5183682" y="2125806"/>
            <a:ext cx="5965581" cy="4474186"/>
          </a:xfrm>
          <a:prstGeom prst="rect">
            <a:avLst/>
          </a:prstGeom>
        </p:spPr>
      </p:pic>
      <p:sp>
        <p:nvSpPr>
          <p:cNvPr id="11" name="TextBox 10">
            <a:extLst>
              <a:ext uri="{FF2B5EF4-FFF2-40B4-BE49-F238E27FC236}">
                <a16:creationId xmlns:a16="http://schemas.microsoft.com/office/drawing/2014/main" id="{4806EA79-6577-440D-810A-224BA6D75265}"/>
              </a:ext>
            </a:extLst>
          </p:cNvPr>
          <p:cNvSpPr txBox="1"/>
          <p:nvPr/>
        </p:nvSpPr>
        <p:spPr>
          <a:xfrm>
            <a:off x="320843" y="1880235"/>
            <a:ext cx="4122820" cy="4493538"/>
          </a:xfrm>
          <a:prstGeom prst="rect">
            <a:avLst/>
          </a:prstGeom>
          <a:noFill/>
        </p:spPr>
        <p:txBody>
          <a:bodyPr wrap="square">
            <a:spAutoFit/>
          </a:bodyPr>
          <a:lstStyle/>
          <a:p>
            <a:pPr algn="just"/>
            <a:r>
              <a:rPr lang="en-US" sz="2600" dirty="0" err="1">
                <a:latin typeface="Arial" panose="020B0604020202020204" pitchFamily="34" charset="0"/>
                <a:cs typeface="Arial" panose="020B0604020202020204" pitchFamily="34" charset="0"/>
              </a:rPr>
              <a:t>Hãy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vận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dụng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những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kiến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thức</a:t>
            </a:r>
            <a:r>
              <a:rPr lang="en-US" sz="2600" dirty="0">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về từ trường, lực từ tác dụng lên đoạn dây dẫn thẳng mang dòng điện, cảm ứng từ, dòng điện xoay chiều, sóng điện từ để giải thích các hiện tượng liên quan trong cuộc sống như phanh điện từ, bếp từ, sạc điện thoại không dây,...</a:t>
            </a:r>
          </a:p>
        </p:txBody>
      </p:sp>
    </p:spTree>
    <p:extLst>
      <p:ext uri="{BB962C8B-B14F-4D97-AF65-F5344CB8AC3E}">
        <p14:creationId xmlns:p14="http://schemas.microsoft.com/office/powerpoint/2010/main" val="42485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ackGround">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565399" y="1905000"/>
            <a:ext cx="81075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4400" b="1" dirty="0" err="1">
                <a:solidFill>
                  <a:srgbClr val="FF0066"/>
                </a:solidFill>
                <a:effectLst>
                  <a:reflection blurRad="6350" stA="55000" endA="300" endPos="45500" dir="5400000" sy="-100000" algn="bl" rotWithShape="0"/>
                </a:effectLst>
              </a:rPr>
              <a:t>Chúc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các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em</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học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tốt</a:t>
            </a:r>
            <a:r>
              <a:rPr lang="en-US" sz="4400" b="1" dirty="0">
                <a:solidFill>
                  <a:srgbClr val="FF0066"/>
                </a:solidFill>
                <a:effectLst>
                  <a:reflection blurRad="6350" stA="55000" endA="300" endPos="45500" dir="5400000" sy="-100000" algn="bl" rotWithShape="0"/>
                </a:effectLst>
              </a:rPr>
              <a:t>!</a:t>
            </a:r>
          </a:p>
        </p:txBody>
      </p:sp>
    </p:spTree>
    <p:extLst>
      <p:ext uri="{BB962C8B-B14F-4D97-AF65-F5344CB8AC3E}">
        <p14:creationId xmlns:p14="http://schemas.microsoft.com/office/powerpoint/2010/main" val="40741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4043" y="1417320"/>
            <a:ext cx="7939237" cy="4739640"/>
          </a:xfrm>
        </p:spPr>
        <p:txBody>
          <a:bodyPr>
            <a:normAutofit/>
          </a:bodyPr>
          <a:lstStyle/>
          <a:p>
            <a:r>
              <a:rPr lang="vi-VN" dirty="0"/>
              <a:t>Bài 20: BÀI TẬP TỪ TRƯỜNG </a:t>
            </a:r>
            <a:br>
              <a:rPr lang="vi-VN" dirty="0"/>
            </a:br>
            <a:br>
              <a:rPr lang="vi-VN" dirty="0"/>
            </a:br>
            <a:br>
              <a:rPr lang="en-US" dirty="0"/>
            </a:br>
            <a:endParaRPr lang="en-US" dirty="0"/>
          </a:p>
        </p:txBody>
      </p:sp>
      <p:sp>
        <p:nvSpPr>
          <p:cNvPr id="3" name="Subtitle 2"/>
          <p:cNvSpPr>
            <a:spLocks noGrp="1"/>
          </p:cNvSpPr>
          <p:nvPr>
            <p:ph type="subTitle" idx="1"/>
          </p:nvPr>
        </p:nvSpPr>
        <p:spPr>
          <a:xfrm>
            <a:off x="5838188" y="4699080"/>
            <a:ext cx="8500062" cy="865321"/>
          </a:xfrm>
        </p:spPr>
        <p:txBody>
          <a:bodyPr/>
          <a:lstStyle/>
          <a:p>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Oanh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5486961"/>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0" name="TextBox 9" descr="Tranthiphuvatlyk15@gmail.com">
            <a:extLst>
              <a:ext uri="{FF2B5EF4-FFF2-40B4-BE49-F238E27FC236}">
                <a16:creationId xmlns:a16="http://schemas.microsoft.com/office/drawing/2014/main" id="{5FA6C62E-DEE2-4F95-BBA8-7008ABF9E44A}"/>
              </a:ext>
            </a:extLst>
          </p:cNvPr>
          <p:cNvSpPr txBox="1"/>
          <p:nvPr/>
        </p:nvSpPr>
        <p:spPr>
          <a:xfrm>
            <a:off x="1026695" y="1827144"/>
            <a:ext cx="9383398" cy="1260089"/>
          </a:xfrm>
          <a:prstGeom prst="rect">
            <a:avLst/>
          </a:prstGeom>
          <a:solidFill>
            <a:srgbClr val="FDF0CF"/>
          </a:solidFill>
        </p:spPr>
        <p:txBody>
          <a:bodyPr wrap="square">
            <a:spAutoFit/>
          </a:bodyPr>
          <a:lstStyle/>
          <a:p>
            <a:pPr algn="ctr">
              <a:lnSpc>
                <a:spcPct val="150000"/>
              </a:lnSpc>
              <a:spcAft>
                <a:spcPts val="1001"/>
              </a:spcAft>
            </a:pPr>
            <a:r>
              <a:rPr lang="vi-VN" sz="2400" b="1" dirty="0">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chiều của dòng điện cảm ứng và lực từ.</a:t>
            </a:r>
          </a:p>
          <a:p>
            <a:pPr algn="ctr">
              <a:lnSpc>
                <a:spcPct val="150000"/>
              </a:lnSpc>
              <a:spcAft>
                <a:spcPts val="1001"/>
              </a:spcAft>
            </a:pP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 Box 7497" descr="Tranthiphuvatlyk15@gmail.com">
            <a:extLst>
              <a:ext uri="{FF2B5EF4-FFF2-40B4-BE49-F238E27FC236}">
                <a16:creationId xmlns:a16="http://schemas.microsoft.com/office/drawing/2014/main" id="{9F12037F-0DD3-4B2A-A2E5-A57AC33678E5}"/>
              </a:ext>
            </a:extLst>
          </p:cNvPr>
          <p:cNvSpPr txBox="1"/>
          <p:nvPr/>
        </p:nvSpPr>
        <p:spPr>
          <a:xfrm>
            <a:off x="4173415" y="2806550"/>
            <a:ext cx="7831016" cy="40514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1</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400" kern="100" dirty="0">
                <a:solidFill>
                  <a:srgbClr val="003300"/>
                </a:solidFill>
                <a:latin typeface="Arial" panose="020B0604020202020204" pitchFamily="34" charset="0"/>
                <a:ea typeface="Aptos"/>
                <a:cs typeface="Arial" panose="020B0604020202020204" pitchFamily="34" charset="0"/>
              </a:rPr>
              <a:t>Đưa một nam châm lại gần vòng dây như Hình 20.1. Hãy xác định chiều dòng điện cảm ứng trong vòng dây và cho biết vòng dây sẽ chuyển động về phía nào?</a:t>
            </a:r>
            <a:endParaRPr lang="vi-VN" sz="2400" kern="100" dirty="0">
              <a:solidFill>
                <a:srgbClr val="003300"/>
              </a:solidFill>
              <a:latin typeface="Arial" panose="020B0604020202020204" pitchFamily="34" charset="0"/>
              <a:ea typeface="Aptos"/>
              <a:cs typeface="Arial" panose="020B0604020202020204" pitchFamily="34" charset="0"/>
            </a:endParaRPr>
          </a:p>
          <a:p>
            <a:pPr algn="just">
              <a:lnSpc>
                <a:spcPct val="115000"/>
              </a:lnSpc>
            </a:pPr>
            <a:r>
              <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endPar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vi-VN" sz="2400" b="1"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Hình 20.1</a:t>
            </a:r>
            <a:r>
              <a:rPr lang="vi-VN" sz="2400" b="1"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descr="Tranthiphuvatlyk15@gmail.com">
            <a:extLst>
              <a:ext uri="{FF2B5EF4-FFF2-40B4-BE49-F238E27FC236}">
                <a16:creationId xmlns:a16="http://schemas.microsoft.com/office/drawing/2014/main" id="{CD1601EA-45F5-424B-A7BB-DBF89A0E3356}"/>
              </a:ext>
            </a:extLst>
          </p:cNvPr>
          <p:cNvPicPr>
            <a:picLocks noChangeAspect="1"/>
          </p:cNvPicPr>
          <p:nvPr/>
        </p:nvPicPr>
        <p:blipFill>
          <a:blip r:embed="rId2"/>
          <a:stretch>
            <a:fillRect/>
          </a:stretch>
        </p:blipFill>
        <p:spPr>
          <a:xfrm>
            <a:off x="4454769" y="5061099"/>
            <a:ext cx="3483074" cy="1506650"/>
          </a:xfrm>
          <a:prstGeom prst="rect">
            <a:avLst/>
          </a:prstGeom>
        </p:spPr>
      </p:pic>
      <p:sp>
        <p:nvSpPr>
          <p:cNvPr id="15" name="TextBox 14" descr="Tranthiphuvatlyk15@gmail.com">
            <a:extLst>
              <a:ext uri="{FF2B5EF4-FFF2-40B4-BE49-F238E27FC236}">
                <a16:creationId xmlns:a16="http://schemas.microsoft.com/office/drawing/2014/main" id="{798128E5-CB14-47BD-A036-FBFE8BB0F54D}"/>
              </a:ext>
            </a:extLst>
          </p:cNvPr>
          <p:cNvSpPr txBox="1"/>
          <p:nvPr/>
        </p:nvSpPr>
        <p:spPr>
          <a:xfrm>
            <a:off x="320819" y="3087233"/>
            <a:ext cx="3711919"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Các nhóm nghiên cứu </a:t>
            </a:r>
            <a:r>
              <a:rPr lang="en-US" sz="2400" dirty="0" err="1">
                <a:latin typeface="Arial" panose="020B0604020202020204" pitchFamily="34" charset="0"/>
                <a:cs typeface="Arial" panose="020B0604020202020204" pitchFamily="34" charset="0"/>
              </a:rPr>
              <a:t>sgk</a:t>
            </a:r>
            <a:r>
              <a:rPr lang="en-US" sz="2400" dirty="0">
                <a:latin typeface="Arial" panose="020B0604020202020204" pitchFamily="34" charset="0"/>
                <a:cs typeface="Arial" panose="020B0604020202020204" pitchFamily="34" charset="0"/>
              </a:rPr>
              <a:t>, thảo luận nhóm và hoàn thành PHT số 1.  </a:t>
            </a:r>
            <a:endParaRPr lang="vi-VN" sz="2400" dirty="0">
              <a:cs typeface="Arial" panose="020B0604020202020204" pitchFamily="34" charset="0"/>
            </a:endParaRPr>
          </a:p>
        </p:txBody>
      </p:sp>
    </p:spTree>
    <p:extLst>
      <p:ext uri="{BB962C8B-B14F-4D97-AF65-F5344CB8AC3E}">
        <p14:creationId xmlns:p14="http://schemas.microsoft.com/office/powerpoint/2010/main" val="24908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0" name="TextBox 9" descr="Tranthiphuvatlyk15@gmail.com">
            <a:extLst>
              <a:ext uri="{FF2B5EF4-FFF2-40B4-BE49-F238E27FC236}">
                <a16:creationId xmlns:a16="http://schemas.microsoft.com/office/drawing/2014/main" id="{5FA6C62E-DEE2-4F95-BBA8-7008ABF9E44A}"/>
              </a:ext>
            </a:extLst>
          </p:cNvPr>
          <p:cNvSpPr txBox="1"/>
          <p:nvPr/>
        </p:nvSpPr>
        <p:spPr>
          <a:xfrm>
            <a:off x="1120479" y="1827143"/>
            <a:ext cx="9383398" cy="1260089"/>
          </a:xfrm>
          <a:prstGeom prst="rect">
            <a:avLst/>
          </a:prstGeom>
          <a:solidFill>
            <a:srgbClr val="FDF0CF"/>
          </a:solidFill>
        </p:spPr>
        <p:txBody>
          <a:bodyPr wrap="square">
            <a:spAutoFit/>
          </a:bodyPr>
          <a:lstStyle/>
          <a:p>
            <a:pPr algn="ctr">
              <a:lnSpc>
                <a:spcPct val="150000"/>
              </a:lnSpc>
              <a:spcAft>
                <a:spcPts val="1001"/>
              </a:spcAft>
            </a:pPr>
            <a:r>
              <a:rPr lang="vi-VN" sz="2400" b="1" dirty="0">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chiều của dòng điện cảm ứng và lực từ.</a:t>
            </a:r>
          </a:p>
          <a:p>
            <a:pPr algn="ctr">
              <a:lnSpc>
                <a:spcPct val="150000"/>
              </a:lnSpc>
              <a:spcAft>
                <a:spcPts val="1001"/>
              </a:spcAft>
            </a:pP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 Box 7497" descr="Tranthiphuvatlyk15@gmail.com">
            <a:extLst>
              <a:ext uri="{FF2B5EF4-FFF2-40B4-BE49-F238E27FC236}">
                <a16:creationId xmlns:a16="http://schemas.microsoft.com/office/drawing/2014/main" id="{9F12037F-0DD3-4B2A-A2E5-A57AC33678E5}"/>
              </a:ext>
            </a:extLst>
          </p:cNvPr>
          <p:cNvSpPr txBox="1"/>
          <p:nvPr/>
        </p:nvSpPr>
        <p:spPr>
          <a:xfrm>
            <a:off x="220271" y="2429473"/>
            <a:ext cx="9790004" cy="42921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2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1</a:t>
            </a:r>
            <a:r>
              <a:rPr lang="en-US" sz="2200" kern="100" dirty="0">
                <a:solidFill>
                  <a:srgbClr val="003300"/>
                </a:solidFill>
                <a:latin typeface="Arial" panose="020B0604020202020204" pitchFamily="34" charset="0"/>
                <a:ea typeface="Aptos"/>
                <a:cs typeface="Arial" panose="020B0604020202020204" pitchFamily="34" charset="0"/>
              </a:rPr>
              <a:t> </a:t>
            </a:r>
            <a:endParaRPr lang="vi-VN" sz="22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của</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nam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châm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có</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đi</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vào</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cực</a:t>
            </a:r>
            <a:r>
              <a:rPr lang="en-US" sz="2000" kern="100" dirty="0">
                <a:effectLst/>
                <a:latin typeface="Arial" panose="020B0604020202020204" pitchFamily="34" charset="0"/>
                <a:cs typeface="Arial" panose="020B0604020202020204" pitchFamily="34" charset="0"/>
              </a:rPr>
              <a:t> Nam (S), </a:t>
            </a:r>
            <a:r>
              <a:rPr lang="en-US" sz="2000" kern="100" dirty="0" err="1">
                <a:effectLst/>
                <a:latin typeface="Arial" panose="020B0604020202020204" pitchFamily="34" charset="0"/>
                <a:cs typeface="Arial" panose="020B0604020202020204" pitchFamily="34" charset="0"/>
              </a:rPr>
              <a:t>đi</a:t>
            </a:r>
            <a:r>
              <a:rPr lang="en-US" sz="2000" kern="100" dirty="0">
                <a:effectLst/>
                <a:latin typeface="Arial" panose="020B0604020202020204" pitchFamily="34" charset="0"/>
                <a:cs typeface="Arial" panose="020B0604020202020204" pitchFamily="34" charset="0"/>
              </a:rPr>
              <a:t> ra ở </a:t>
            </a:r>
            <a:r>
              <a:rPr lang="en-US" sz="2000" kern="100" dirty="0" err="1">
                <a:effectLst/>
                <a:latin typeface="Arial" panose="020B0604020202020204" pitchFamily="34" charset="0"/>
                <a:cs typeface="Arial" panose="020B0604020202020204" pitchFamily="34" charset="0"/>
              </a:rPr>
              <a:t>cực</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Bắc</a:t>
            </a:r>
            <a:r>
              <a:rPr lang="en-US" sz="2000" kern="100" dirty="0">
                <a:effectLst/>
                <a:latin typeface="Arial" panose="020B0604020202020204" pitchFamily="34" charset="0"/>
                <a:cs typeface="Arial" panose="020B0604020202020204" pitchFamily="34" charset="0"/>
              </a:rPr>
              <a:t> (N).</a:t>
            </a:r>
            <a:endParaRPr lang="vi-VN" sz="2000" kern="100" dirty="0">
              <a:effectLst/>
              <a:latin typeface="Arial" panose="020B0604020202020204" pitchFamily="34" charset="0"/>
              <a:cs typeface="Arial" panose="020B0604020202020204" pitchFamily="34" charset="0"/>
            </a:endParaRPr>
          </a:p>
          <a:p>
            <a:pPr algn="just">
              <a:lnSpc>
                <a:spcPct val="115000"/>
              </a:lnSpc>
              <a:spcAft>
                <a:spcPts val="0"/>
              </a:spcAft>
            </a:pP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Vì</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nam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châm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đang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lại</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gần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vòng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dây</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nên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thông</a:t>
            </a:r>
            <a:r>
              <a:rPr lang="en-US" sz="2000" kern="100" dirty="0">
                <a:effectLst/>
                <a:latin typeface="Arial" panose="020B0604020202020204" pitchFamily="34" charset="0"/>
                <a:cs typeface="Arial" panose="020B0604020202020204" pitchFamily="34" charset="0"/>
              </a:rPr>
              <a:t> qua </a:t>
            </a:r>
            <a:r>
              <a:rPr lang="en-US" sz="2000" kern="100" dirty="0" err="1">
                <a:effectLst/>
                <a:latin typeface="Arial" panose="020B0604020202020204" pitchFamily="34" charset="0"/>
                <a:cs typeface="Arial" panose="020B0604020202020204" pitchFamily="34" charset="0"/>
              </a:rPr>
              <a:t>vòng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dây</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tăng</a:t>
            </a:r>
            <a:r>
              <a:rPr lang="en-US" sz="2000" kern="100" dirty="0">
                <a:effectLst/>
                <a:latin typeface="Arial" panose="020B0604020202020204" pitchFamily="34" charset="0"/>
                <a:cs typeface="Arial" panose="020B0604020202020204" pitchFamily="34" charset="0"/>
              </a:rPr>
              <a:t> Theo </a:t>
            </a:r>
            <a:r>
              <a:rPr lang="en-US" sz="2000" kern="100" dirty="0" err="1">
                <a:effectLst/>
                <a:latin typeface="Arial" panose="020B0604020202020204" pitchFamily="34" charset="0"/>
                <a:cs typeface="Arial" panose="020B0604020202020204" pitchFamily="34" charset="0"/>
              </a:rPr>
              <a:t>định</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luật</a:t>
            </a:r>
            <a:r>
              <a:rPr lang="en-US" sz="2000" kern="100" dirty="0">
                <a:effectLst/>
                <a:latin typeface="Arial" panose="020B0604020202020204" pitchFamily="34" charset="0"/>
                <a:cs typeface="Arial" panose="020B0604020202020204" pitchFamily="34" charset="0"/>
              </a:rPr>
              <a:t> Lenz, </a:t>
            </a:r>
            <a:r>
              <a:rPr lang="en-US" sz="2000" kern="100" dirty="0" err="1">
                <a:effectLst/>
                <a:latin typeface="Arial" panose="020B0604020202020204" pitchFamily="34" charset="0"/>
                <a:cs typeface="Arial" panose="020B0604020202020204" pitchFamily="34" charset="0"/>
              </a:rPr>
              <a:t>trong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vòng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dây</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sẽ</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xuất</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hiện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điện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có</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chống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lại</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sự</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tăng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của</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thông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điện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tạo</a:t>
            </a:r>
            <a:r>
              <a:rPr lang="en-US" sz="2000" kern="100" dirty="0">
                <a:effectLst/>
                <a:latin typeface="Arial" panose="020B0604020202020204" pitchFamily="34" charset="0"/>
                <a:cs typeface="Arial" panose="020B0604020202020204" pitchFamily="34" charset="0"/>
              </a:rPr>
              <a:t> ra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ngược</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với</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của</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nam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châm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suy</a:t>
            </a:r>
            <a:r>
              <a:rPr lang="en-US" sz="2000" kern="100" dirty="0">
                <a:effectLst/>
                <a:latin typeface="Arial" panose="020B0604020202020204" pitchFamily="34" charset="0"/>
                <a:cs typeface="Arial" panose="020B0604020202020204" pitchFamily="34" charset="0"/>
              </a:rPr>
              <a:t> ra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có</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từ</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phải</a:t>
            </a:r>
            <a:r>
              <a:rPr lang="en-US" sz="2000" kern="100" dirty="0">
                <a:effectLst/>
                <a:latin typeface="Arial" panose="020B0604020202020204" pitchFamily="34" charset="0"/>
                <a:cs typeface="Arial" panose="020B0604020202020204" pitchFamily="34" charset="0"/>
              </a:rPr>
              <a:t> sang </a:t>
            </a:r>
            <a:r>
              <a:rPr lang="en-US" sz="2000" kern="100" dirty="0" err="1">
                <a:effectLst/>
                <a:latin typeface="Arial" panose="020B0604020202020204" pitchFamily="34" charset="0"/>
                <a:cs typeface="Arial" panose="020B0604020202020204" pitchFamily="34" charset="0"/>
              </a:rPr>
              <a:t>trái</a:t>
            </a:r>
            <a:r>
              <a:rPr lang="en-US" sz="2000" kern="100" dirty="0">
                <a:effectLst/>
                <a:latin typeface="Arial" panose="020B0604020202020204" pitchFamily="34" charset="0"/>
                <a:cs typeface="Arial" panose="020B0604020202020204" pitchFamily="34" charset="0"/>
              </a:rPr>
              <a:t>.</a:t>
            </a:r>
            <a:endParaRPr lang="vi-VN" sz="2000" kern="100" dirty="0">
              <a:effectLst/>
              <a:latin typeface="Arial" panose="020B0604020202020204" pitchFamily="34" charset="0"/>
              <a:cs typeface="Arial" panose="020B0604020202020204" pitchFamily="34" charset="0"/>
            </a:endParaRPr>
          </a:p>
          <a:p>
            <a:pPr algn="just">
              <a:lnSpc>
                <a:spcPct val="115000"/>
              </a:lnSpc>
              <a:spcAft>
                <a:spcPts val="0"/>
              </a:spcAft>
            </a:pP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Áp</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dụng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quy</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tắc</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nắm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bàn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tay</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phải</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suy</a:t>
            </a:r>
            <a:r>
              <a:rPr lang="en-US" sz="2000" kern="100" dirty="0">
                <a:effectLst/>
                <a:latin typeface="Arial" panose="020B0604020202020204" pitchFamily="34" charset="0"/>
                <a:cs typeface="Arial" panose="020B0604020202020204" pitchFamily="34" charset="0"/>
              </a:rPr>
              <a:t> ra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của</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dòng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điện</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cảm</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ứng</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có</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chiều</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như</a:t>
            </a:r>
            <a:r>
              <a:rPr lang="en-US" sz="2000" kern="100" dirty="0">
                <a:effectLst/>
                <a:latin typeface="Arial" panose="020B0604020202020204" pitchFamily="34" charset="0"/>
                <a:cs typeface="Arial" panose="020B0604020202020204" pitchFamily="34" charset="0"/>
              </a:rPr>
              <a:t> </a:t>
            </a:r>
            <a:r>
              <a:rPr lang="en-US" sz="2000" kern="100" dirty="0" err="1">
                <a:effectLst/>
                <a:latin typeface="Arial" panose="020B0604020202020204" pitchFamily="34" charset="0"/>
                <a:cs typeface="Arial" panose="020B0604020202020204" pitchFamily="34" charset="0"/>
              </a:rPr>
              <a:t>Hình</a:t>
            </a:r>
            <a:r>
              <a:rPr lang="en-US" sz="2000" kern="100" dirty="0">
                <a:effectLst/>
                <a:latin typeface="Arial" panose="020B0604020202020204" pitchFamily="34" charset="0"/>
                <a:cs typeface="Arial" panose="020B0604020202020204" pitchFamily="34" charset="0"/>
              </a:rPr>
              <a:t> 20.2.</a:t>
            </a:r>
            <a:endParaRPr lang="vi-VN" sz="2000" kern="100" dirty="0">
              <a:effectLst/>
              <a:latin typeface="Arial" panose="020B0604020202020204" pitchFamily="34" charset="0"/>
              <a:cs typeface="Arial" panose="020B0604020202020204" pitchFamily="34" charset="0"/>
            </a:endParaRPr>
          </a:p>
          <a:p>
            <a:pPr algn="just">
              <a:spcAft>
                <a:spcPts val="0"/>
              </a:spcAft>
            </a:pP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Cảm</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ứng</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từ</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vòng</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chiều</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ra ở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Bắc</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suy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ra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diện</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vòng</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nam</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châm</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Bắc</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vi-VN"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cực</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Bắc</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nam</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châm</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gần</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Bắc</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vòng</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nên</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vòng</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dây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bị</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đẩy</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ra </a:t>
            </a:r>
            <a:r>
              <a:rPr lang="en-US" sz="2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xa</a:t>
            </a:r>
            <a:r>
              <a:rPr lang="en-US"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vi-VN"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endParaRPr lang="vi-VN" sz="2200" kern="1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endParaRPr lang="vi-VN" sz="2200" kern="1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200" b="1" kern="100" dirty="0">
                <a:solidFill>
                  <a:srgbClr val="003300"/>
                </a:solidFill>
                <a:latin typeface="Arial" panose="020B0604020202020204" pitchFamily="34" charset="0"/>
                <a:ea typeface="Aptos"/>
                <a:cs typeface="Arial" panose="020B0604020202020204" pitchFamily="34" charset="0"/>
              </a:rPr>
              <a:t> </a:t>
            </a:r>
            <a:endParaRPr lang="vi-VN" sz="22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2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2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2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0" descr="Tranthiphuvatlyk15@gmail.com">
            <a:extLst>
              <a:ext uri="{FF2B5EF4-FFF2-40B4-BE49-F238E27FC236}">
                <a16:creationId xmlns:a16="http://schemas.microsoft.com/office/drawing/2014/main" id="{E3DD0C25-C45E-4A57-A9E2-1FAB1FAFAED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0074126" y="3748668"/>
            <a:ext cx="1897603" cy="1653777"/>
          </a:xfrm>
          <a:prstGeom prst="rect">
            <a:avLst/>
          </a:prstGeom>
          <a:noFill/>
        </p:spPr>
      </p:pic>
    </p:spTree>
    <p:extLst>
      <p:ext uri="{BB962C8B-B14F-4D97-AF65-F5344CB8AC3E}">
        <p14:creationId xmlns:p14="http://schemas.microsoft.com/office/powerpoint/2010/main" val="266265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1192591"/>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2"/>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TextBox 3" descr="Tranthiphuvatlyk15@gmail.com">
            <a:extLst>
              <a:ext uri="{FF2B5EF4-FFF2-40B4-BE49-F238E27FC236}">
                <a16:creationId xmlns:a16="http://schemas.microsoft.com/office/drawing/2014/main" id="{EC381F16-438E-45F8-AFDE-911800D75D38}"/>
              </a:ext>
            </a:extLst>
          </p:cNvPr>
          <p:cNvSpPr txBox="1"/>
          <p:nvPr/>
        </p:nvSpPr>
        <p:spPr>
          <a:xfrm>
            <a:off x="23999" y="1827144"/>
            <a:ext cx="12168000" cy="1086901"/>
          </a:xfrm>
          <a:prstGeom prst="rect">
            <a:avLst/>
          </a:prstGeom>
          <a:solidFill>
            <a:srgbClr val="FDF0CF"/>
          </a:solidFill>
        </p:spPr>
        <p:txBody>
          <a:bodyPr wrap="square">
            <a:spAutoFit/>
          </a:bodyPr>
          <a:lstStyle/>
          <a:p>
            <a:pPr algn="ctr">
              <a:lnSpc>
                <a:spcPct val="150000"/>
              </a:lnSpc>
              <a:spcAft>
                <a:spcPts val="1001"/>
              </a:spcAft>
            </a:pPr>
            <a:r>
              <a:rPr lang="vi-VN" sz="2000" b="1" dirty="0">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lực từ và góc tạo bởi cảm ứng từ với  dây dẫn mang dòng điện.</a:t>
            </a:r>
          </a:p>
          <a:p>
            <a:pPr algn="ctr">
              <a:lnSpc>
                <a:spcPct val="150000"/>
              </a:lnSpc>
              <a:spcAft>
                <a:spcPts val="1001"/>
              </a:spcAft>
            </a:pPr>
            <a:endParaRPr lang="en-US" sz="2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 Box 7497" descr="Tranthiphuvatlyk15@gmail.com">
                <a:extLst>
                  <a:ext uri="{FF2B5EF4-FFF2-40B4-BE49-F238E27FC236}">
                    <a16:creationId xmlns:a16="http://schemas.microsoft.com/office/drawing/2014/main" id="{D6F2A8F8-57E0-43AB-945F-8BF9C9CF4E72}"/>
                  </a:ext>
                </a:extLst>
              </p:cNvPr>
              <p:cNvSpPr txBox="1"/>
              <p:nvPr/>
            </p:nvSpPr>
            <p:spPr>
              <a:xfrm>
                <a:off x="4173415" y="2806550"/>
                <a:ext cx="7831016" cy="358510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400" kern="100" dirty="0">
                    <a:solidFill>
                      <a:srgbClr val="003300"/>
                    </a:solidFill>
                    <a:latin typeface="Arial" panose="020B0604020202020204" pitchFamily="34" charset="0"/>
                    <a:ea typeface="Aptos"/>
                    <a:cs typeface="Arial" panose="020B0604020202020204" pitchFamily="34" charset="0"/>
                  </a:rPr>
                  <a:t>Một dây dẫn có chiều dài 10 </a:t>
                </a:r>
                <a:r>
                  <a:rPr lang="vi-VN" sz="2400" kern="100" dirty="0" err="1">
                    <a:solidFill>
                      <a:srgbClr val="003300"/>
                    </a:solidFill>
                    <a:latin typeface="Arial" panose="020B0604020202020204" pitchFamily="34" charset="0"/>
                    <a:ea typeface="Aptos"/>
                    <a:cs typeface="Arial" panose="020B0604020202020204" pitchFamily="34" charset="0"/>
                  </a:rPr>
                  <a:t>cm</a:t>
                </a:r>
                <a:r>
                  <a:rPr lang="vi-VN" sz="2400" kern="100" dirty="0">
                    <a:solidFill>
                      <a:srgbClr val="003300"/>
                    </a:solidFill>
                    <a:latin typeface="Arial" panose="020B0604020202020204" pitchFamily="34" charset="0"/>
                    <a:ea typeface="Aptos"/>
                    <a:cs typeface="Arial" panose="020B0604020202020204" pitchFamily="34" charset="0"/>
                  </a:rPr>
                  <a:t> được đặt trong từ trường đều có cảm ứng từ B = 5.</a:t>
                </a:r>
                <a14:m>
                  <m:oMath xmlns:m="http://schemas.openxmlformats.org/officeDocument/2006/math">
                    <m:sSup>
                      <m:sSupPr>
                        <m:ctrlPr>
                          <a:rPr lang="vi-VN" sz="2400" i="1" kern="100" smtClean="0">
                            <a:solidFill>
                              <a:srgbClr val="003300"/>
                            </a:solidFill>
                            <a:latin typeface="Cambria Math" panose="02040503050406030204" pitchFamily="18" charset="0"/>
                          </a:rPr>
                        </m:ctrlPr>
                      </m:sSupPr>
                      <m:e>
                        <m:r>
                          <a:rPr lang="vi-VN" sz="2400" b="0" i="1" kern="100" smtClean="0">
                            <a:solidFill>
                              <a:srgbClr val="003300"/>
                            </a:solidFill>
                            <a:latin typeface="Cambria Math" panose="02040503050406030204" pitchFamily="18" charset="0"/>
                          </a:rPr>
                          <m:t>10</m:t>
                        </m:r>
                      </m:e>
                      <m:sup>
                        <m:r>
                          <a:rPr lang="vi-VN" sz="2400" b="0" i="1" kern="100" smtClean="0">
                            <a:solidFill>
                              <a:srgbClr val="003300"/>
                            </a:solidFill>
                            <a:latin typeface="Cambria Math" panose="02040503050406030204" pitchFamily="18" charset="0"/>
                          </a:rPr>
                          <m:t>−2</m:t>
                        </m:r>
                      </m:sup>
                    </m:sSup>
                  </m:oMath>
                </a14:m>
                <a:r>
                  <a:rPr lang="vi-VN" sz="2400" kern="100" dirty="0">
                    <a:solidFill>
                      <a:srgbClr val="003300"/>
                    </a:solidFill>
                    <a:latin typeface="Arial" panose="020B0604020202020204" pitchFamily="34" charset="0"/>
                    <a:ea typeface="Aptos"/>
                    <a:cs typeface="Arial" panose="020B0604020202020204" pitchFamily="34" charset="0"/>
                  </a:rPr>
                  <a:t> T. Cho dòng diện có cường độ 10 A chạy qua dây dẫn.</a:t>
                </a:r>
              </a:p>
              <a:p>
                <a:pPr algn="just"/>
                <a:r>
                  <a:rPr lang="vi-VN" sz="2400" b="1" kern="100" dirty="0">
                    <a:solidFill>
                      <a:srgbClr val="003300"/>
                    </a:solidFill>
                    <a:latin typeface="Arial" panose="020B0604020202020204" pitchFamily="34" charset="0"/>
                    <a:ea typeface="Aptos"/>
                    <a:cs typeface="Arial" panose="020B0604020202020204" pitchFamily="34" charset="0"/>
                  </a:rPr>
                  <a:t>a) </a:t>
                </a:r>
                <a:r>
                  <a:rPr lang="vi-VN" sz="2400" kern="100" dirty="0">
                    <a:solidFill>
                      <a:srgbClr val="003300"/>
                    </a:solidFill>
                    <a:latin typeface="Arial" panose="020B0604020202020204" pitchFamily="34" charset="0"/>
                    <a:ea typeface="Aptos"/>
                    <a:cs typeface="Arial" panose="020B0604020202020204" pitchFamily="34" charset="0"/>
                  </a:rPr>
                  <a:t>Xác định lực từ tác dụng lên dây dẫn khi dây dẫn đặt vuông góc với cảm ứng từ </a:t>
                </a:r>
                <a14:m>
                  <m:oMath xmlns:m="http://schemas.openxmlformats.org/officeDocument/2006/math">
                    <m:acc>
                      <m:accPr>
                        <m:chr m:val="⃗"/>
                        <m:ctrlPr>
                          <a:rPr lang="vi-VN" sz="2400" i="1" kern="100" smtClean="0">
                            <a:solidFill>
                              <a:srgbClr val="003300"/>
                            </a:solidFill>
                            <a:latin typeface="Cambria Math" panose="02040503050406030204" pitchFamily="18" charset="0"/>
                          </a:rPr>
                        </m:ctrlPr>
                      </m:accPr>
                      <m:e>
                        <m:r>
                          <m:rPr>
                            <m:sty m:val="p"/>
                          </m:rPr>
                          <a:rPr lang="vi-VN" sz="2400" i="1" kern="100">
                            <a:solidFill>
                              <a:srgbClr val="003300"/>
                            </a:solidFill>
                            <a:latin typeface="Cambria Math" panose="02040503050406030204" pitchFamily="18" charset="0"/>
                          </a:rPr>
                          <m:t>B</m:t>
                        </m:r>
                      </m:e>
                    </m:acc>
                  </m:oMath>
                </a14:m>
                <a:r>
                  <a:rPr lang="vi-VN" sz="2400" kern="100" dirty="0">
                    <a:solidFill>
                      <a:srgbClr val="003300"/>
                    </a:solidFill>
                    <a:latin typeface="Arial" panose="020B0604020202020204" pitchFamily="34" charset="0"/>
                    <a:ea typeface="Aptos"/>
                    <a:cs typeface="Arial" panose="020B0604020202020204" pitchFamily="34" charset="0"/>
                  </a:rPr>
                  <a:t> .</a:t>
                </a:r>
              </a:p>
              <a:p>
                <a:pPr algn="just"/>
                <a:r>
                  <a:rPr lang="vi-VN" sz="2400" b="1" kern="100" dirty="0">
                    <a:solidFill>
                      <a:srgbClr val="003300"/>
                    </a:solidFill>
                    <a:latin typeface="Arial" panose="020B0604020202020204" pitchFamily="34" charset="0"/>
                    <a:ea typeface="Aptos"/>
                    <a:cs typeface="Arial" panose="020B0604020202020204" pitchFamily="34" charset="0"/>
                  </a:rPr>
                  <a:t>b) </a:t>
                </a:r>
                <a:r>
                  <a:rPr lang="vi-VN" sz="2400" kern="100" dirty="0">
                    <a:solidFill>
                      <a:srgbClr val="003300"/>
                    </a:solidFill>
                    <a:latin typeface="Arial" panose="020B0604020202020204" pitchFamily="34" charset="0"/>
                    <a:ea typeface="Aptos"/>
                    <a:cs typeface="Arial" panose="020B0604020202020204" pitchFamily="34" charset="0"/>
                  </a:rPr>
                  <a:t>Khi lực từ tác dụng có độ lớn bằng 0,043 N, xác định góc giữa cảm ứng từ </a:t>
                </a:r>
                <a14:m>
                  <m:oMath xmlns:m="http://schemas.openxmlformats.org/officeDocument/2006/math">
                    <m:acc>
                      <m:accPr>
                        <m:chr m:val="⃗"/>
                        <m:ctrlPr>
                          <a:rPr lang="vi-VN" sz="2400" i="1" kern="100">
                            <a:solidFill>
                              <a:srgbClr val="003300"/>
                            </a:solidFill>
                            <a:latin typeface="Cambria Math" panose="02040503050406030204" pitchFamily="18" charset="0"/>
                          </a:rPr>
                        </m:ctrlPr>
                      </m:accPr>
                      <m:e>
                        <m:r>
                          <m:rPr>
                            <m:sty m:val="p"/>
                          </m:rPr>
                          <a:rPr lang="vi-VN" sz="2400" i="1" kern="100">
                            <a:solidFill>
                              <a:srgbClr val="003300"/>
                            </a:solidFill>
                            <a:latin typeface="Cambria Math" panose="02040503050406030204" pitchFamily="18" charset="0"/>
                          </a:rPr>
                          <m:t>B</m:t>
                        </m:r>
                      </m:e>
                    </m:acc>
                    <m:r>
                      <a:rPr lang="vi-VN" sz="2400" b="0" i="0" kern="100" smtClean="0">
                        <a:solidFill>
                          <a:srgbClr val="003300"/>
                        </a:solidFill>
                        <a:latin typeface="Cambria Math" panose="02040503050406030204" pitchFamily="18" charset="0"/>
                      </a:rPr>
                      <m:t> </m:t>
                    </m:r>
                  </m:oMath>
                </a14:m>
                <a:r>
                  <a:rPr lang="vi-VN" sz="2400" kern="100" dirty="0">
                    <a:solidFill>
                      <a:srgbClr val="003300"/>
                    </a:solidFill>
                    <a:latin typeface="Arial" panose="020B0604020202020204" pitchFamily="34" charset="0"/>
                    <a:ea typeface="Aptos"/>
                    <a:cs typeface="Arial" panose="020B0604020202020204" pitchFamily="34" charset="0"/>
                  </a:rPr>
                  <a:t>và chiều dòng điện.</a:t>
                </a: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 Box 7497" descr="Tranthiphuvatlyk15@gmail.com">
                <a:extLst>
                  <a:ext uri="{FF2B5EF4-FFF2-40B4-BE49-F238E27FC236}">
                    <a16:creationId xmlns:a16="http://schemas.microsoft.com/office/drawing/2014/main" id="{D6F2A8F8-57E0-43AB-945F-8BF9C9CF4E72}"/>
                  </a:ext>
                </a:extLst>
              </p:cNvPr>
              <p:cNvSpPr txBox="1">
                <a:spLocks noRot="1" noChangeAspect="1" noMove="1" noResize="1" noEditPoints="1" noAdjustHandles="1" noChangeArrowheads="1" noChangeShapeType="1" noTextEdit="1"/>
              </p:cNvSpPr>
              <p:nvPr/>
            </p:nvSpPr>
            <p:spPr>
              <a:xfrm>
                <a:off x="4173415" y="2806550"/>
                <a:ext cx="7831016" cy="3585107"/>
              </a:xfrm>
              <a:prstGeom prst="rect">
                <a:avLst/>
              </a:prstGeom>
              <a:blipFill>
                <a:blip r:embed="rId2"/>
                <a:stretch>
                  <a:fillRect l="-1245" t="-678" r="-1089"/>
                </a:stretch>
              </a:blipFill>
              <a:ln w="6350">
                <a:solidFill>
                  <a:prstClr val="black"/>
                </a:solidFill>
              </a:ln>
            </p:spPr>
            <p:txBody>
              <a:bodyPr/>
              <a:lstStyle/>
              <a:p>
                <a:r>
                  <a:rPr lang="en-US">
                    <a:noFill/>
                  </a:rPr>
                  <a:t> </a:t>
                </a:r>
              </a:p>
            </p:txBody>
          </p:sp>
        </mc:Fallback>
      </mc:AlternateContent>
      <p:sp>
        <p:nvSpPr>
          <p:cNvPr id="7" name="TextBox 6" descr="Tranthiphuvatlyk15@gmail.com">
            <a:extLst>
              <a:ext uri="{FF2B5EF4-FFF2-40B4-BE49-F238E27FC236}">
                <a16:creationId xmlns:a16="http://schemas.microsoft.com/office/drawing/2014/main" id="{6C7AF4DF-974E-4F59-8CAA-147DFE032D7E}"/>
              </a:ext>
            </a:extLst>
          </p:cNvPr>
          <p:cNvSpPr txBox="1"/>
          <p:nvPr/>
        </p:nvSpPr>
        <p:spPr>
          <a:xfrm>
            <a:off x="320819" y="3087233"/>
            <a:ext cx="3711919"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Các nhóm nghiên cứu </a:t>
            </a:r>
            <a:r>
              <a:rPr lang="en-US" sz="2400" dirty="0" err="1">
                <a:latin typeface="Arial" panose="020B0604020202020204" pitchFamily="34" charset="0"/>
                <a:cs typeface="Arial" panose="020B0604020202020204" pitchFamily="34" charset="0"/>
              </a:rPr>
              <a:t>sgk</a:t>
            </a:r>
            <a:r>
              <a:rPr lang="en-US" sz="2400" dirty="0">
                <a:latin typeface="Arial" panose="020B0604020202020204" pitchFamily="34" charset="0"/>
                <a:cs typeface="Arial" panose="020B0604020202020204" pitchFamily="34" charset="0"/>
              </a:rPr>
              <a:t>, thảo luận nhóm và hoàn thành PHT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vi-VN" sz="2400" dirty="0">
              <a:cs typeface="Arial" panose="020B0604020202020204" pitchFamily="34" charset="0"/>
            </a:endParaRPr>
          </a:p>
        </p:txBody>
      </p:sp>
    </p:spTree>
    <p:extLst>
      <p:ext uri="{BB962C8B-B14F-4D97-AF65-F5344CB8AC3E}">
        <p14:creationId xmlns:p14="http://schemas.microsoft.com/office/powerpoint/2010/main" val="261036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2"/>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TextBox 3" descr="Tranthiphuvatlyk15@gmail.com">
            <a:extLst>
              <a:ext uri="{FF2B5EF4-FFF2-40B4-BE49-F238E27FC236}">
                <a16:creationId xmlns:a16="http://schemas.microsoft.com/office/drawing/2014/main" id="{EC381F16-438E-45F8-AFDE-911800D75D38}"/>
              </a:ext>
            </a:extLst>
          </p:cNvPr>
          <p:cNvSpPr txBox="1"/>
          <p:nvPr/>
        </p:nvSpPr>
        <p:spPr>
          <a:xfrm>
            <a:off x="23999" y="1827144"/>
            <a:ext cx="12168000" cy="1086901"/>
          </a:xfrm>
          <a:prstGeom prst="rect">
            <a:avLst/>
          </a:prstGeom>
          <a:solidFill>
            <a:srgbClr val="FDF0CF"/>
          </a:solidFill>
        </p:spPr>
        <p:txBody>
          <a:bodyPr wrap="square">
            <a:spAutoFit/>
          </a:bodyPr>
          <a:lstStyle/>
          <a:p>
            <a:pPr algn="ctr">
              <a:lnSpc>
                <a:spcPct val="150000"/>
              </a:lnSpc>
              <a:spcAft>
                <a:spcPts val="1001"/>
              </a:spcAft>
            </a:pPr>
            <a:r>
              <a:rPr lang="vi-VN" sz="2000" b="1" dirty="0">
                <a:solidFill>
                  <a:srgbClr val="C00000"/>
                </a:solidFill>
                <a:latin typeface="Arial" panose="020B0604020202020204" pitchFamily="34" charset="0"/>
                <a:ea typeface="Calibri" panose="020F0502020204030204" pitchFamily="34" charset="0"/>
                <a:cs typeface="Arial" panose="020B0604020202020204" pitchFamily="34" charset="0"/>
              </a:rPr>
              <a:t>Nhiệm vụ 2: Xác định lực từ và góc tạo bởi cảm ứng từ với  dây dẫn mang dòng điện.</a:t>
            </a:r>
          </a:p>
          <a:p>
            <a:pPr algn="ctr">
              <a:lnSpc>
                <a:spcPct val="150000"/>
              </a:lnSpc>
              <a:spcAft>
                <a:spcPts val="1001"/>
              </a:spcAft>
            </a:pPr>
            <a:endParaRPr lang="en-US" sz="2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 Box 7497" descr="Tranthiphuvatlyk15@gmail.com">
                <a:extLst>
                  <a:ext uri="{FF2B5EF4-FFF2-40B4-BE49-F238E27FC236}">
                    <a16:creationId xmlns:a16="http://schemas.microsoft.com/office/drawing/2014/main" id="{D6F2A8F8-57E0-43AB-945F-8BF9C9CF4E72}"/>
                  </a:ext>
                </a:extLst>
              </p:cNvPr>
              <p:cNvSpPr txBox="1"/>
              <p:nvPr/>
            </p:nvSpPr>
            <p:spPr>
              <a:xfrm>
                <a:off x="237792" y="2315554"/>
                <a:ext cx="5296671" cy="45424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400" kern="100" dirty="0">
                    <a:solidFill>
                      <a:srgbClr val="003300"/>
                    </a:solidFill>
                    <a:latin typeface="Arial" panose="020B0604020202020204" pitchFamily="34" charset="0"/>
                    <a:ea typeface="Aptos"/>
                    <a:cs typeface="Arial" panose="020B0604020202020204" pitchFamily="34" charset="0"/>
                  </a:rPr>
                  <a:t>Một dây dẫn có chiều dài 10 </a:t>
                </a:r>
                <a:r>
                  <a:rPr lang="vi-VN" sz="2400" kern="100" dirty="0" err="1">
                    <a:solidFill>
                      <a:srgbClr val="003300"/>
                    </a:solidFill>
                    <a:latin typeface="Arial" panose="020B0604020202020204" pitchFamily="34" charset="0"/>
                    <a:ea typeface="Aptos"/>
                    <a:cs typeface="Arial" panose="020B0604020202020204" pitchFamily="34" charset="0"/>
                  </a:rPr>
                  <a:t>cm</a:t>
                </a:r>
                <a:r>
                  <a:rPr lang="vi-VN" sz="2400" kern="100" dirty="0">
                    <a:solidFill>
                      <a:srgbClr val="003300"/>
                    </a:solidFill>
                    <a:latin typeface="Arial" panose="020B0604020202020204" pitchFamily="34" charset="0"/>
                    <a:ea typeface="Aptos"/>
                    <a:cs typeface="Arial" panose="020B0604020202020204" pitchFamily="34" charset="0"/>
                  </a:rPr>
                  <a:t> được đặt trong từ trường đều có cảm ứng từ B = 5.</a:t>
                </a:r>
                <a14:m>
                  <m:oMath xmlns:m="http://schemas.openxmlformats.org/officeDocument/2006/math">
                    <m:sSup>
                      <m:sSupPr>
                        <m:ctrlPr>
                          <a:rPr lang="vi-VN" sz="2400" i="1" kern="100" smtClean="0">
                            <a:solidFill>
                              <a:srgbClr val="003300"/>
                            </a:solidFill>
                            <a:latin typeface="Cambria Math" panose="02040503050406030204" pitchFamily="18" charset="0"/>
                          </a:rPr>
                        </m:ctrlPr>
                      </m:sSupPr>
                      <m:e>
                        <m:r>
                          <a:rPr lang="vi-VN" sz="2400" b="0" i="1" kern="100" smtClean="0">
                            <a:solidFill>
                              <a:srgbClr val="003300"/>
                            </a:solidFill>
                            <a:latin typeface="Cambria Math" panose="02040503050406030204" pitchFamily="18" charset="0"/>
                          </a:rPr>
                          <m:t>10</m:t>
                        </m:r>
                      </m:e>
                      <m:sup>
                        <m:r>
                          <a:rPr lang="vi-VN" sz="2400" b="0" i="1" kern="100" smtClean="0">
                            <a:solidFill>
                              <a:srgbClr val="003300"/>
                            </a:solidFill>
                            <a:latin typeface="Cambria Math" panose="02040503050406030204" pitchFamily="18" charset="0"/>
                          </a:rPr>
                          <m:t>−2</m:t>
                        </m:r>
                      </m:sup>
                    </m:sSup>
                  </m:oMath>
                </a14:m>
                <a:r>
                  <a:rPr lang="vi-VN" sz="2400" kern="100" dirty="0">
                    <a:solidFill>
                      <a:srgbClr val="003300"/>
                    </a:solidFill>
                    <a:latin typeface="Arial" panose="020B0604020202020204" pitchFamily="34" charset="0"/>
                    <a:ea typeface="Aptos"/>
                    <a:cs typeface="Arial" panose="020B0604020202020204" pitchFamily="34" charset="0"/>
                  </a:rPr>
                  <a:t> T. Cho dòng diện có cường độ 10 A chạy qua dây dẫn.</a:t>
                </a:r>
              </a:p>
              <a:p>
                <a:pPr algn="just"/>
                <a:r>
                  <a:rPr lang="vi-VN" sz="2400" b="1" kern="100" dirty="0">
                    <a:solidFill>
                      <a:srgbClr val="003300"/>
                    </a:solidFill>
                    <a:latin typeface="Arial" panose="020B0604020202020204" pitchFamily="34" charset="0"/>
                    <a:ea typeface="Aptos"/>
                    <a:cs typeface="Arial" panose="020B0604020202020204" pitchFamily="34" charset="0"/>
                  </a:rPr>
                  <a:t>a) </a:t>
                </a:r>
                <a:r>
                  <a:rPr lang="vi-VN" sz="2400" kern="100" dirty="0">
                    <a:solidFill>
                      <a:srgbClr val="003300"/>
                    </a:solidFill>
                    <a:latin typeface="Arial" panose="020B0604020202020204" pitchFamily="34" charset="0"/>
                    <a:ea typeface="Aptos"/>
                    <a:cs typeface="Arial" panose="020B0604020202020204" pitchFamily="34" charset="0"/>
                  </a:rPr>
                  <a:t>Xác định lực từ tác dụng lên dây dẫn khi dây dẫn đặt vuông góc với cảm ứng từ </a:t>
                </a:r>
                <a14:m>
                  <m:oMath xmlns:m="http://schemas.openxmlformats.org/officeDocument/2006/math">
                    <m:acc>
                      <m:accPr>
                        <m:chr m:val="⃗"/>
                        <m:ctrlPr>
                          <a:rPr lang="vi-VN" sz="2400" i="1" kern="100" smtClean="0">
                            <a:solidFill>
                              <a:srgbClr val="003300"/>
                            </a:solidFill>
                            <a:latin typeface="Cambria Math" panose="02040503050406030204" pitchFamily="18" charset="0"/>
                          </a:rPr>
                        </m:ctrlPr>
                      </m:accPr>
                      <m:e>
                        <m:r>
                          <m:rPr>
                            <m:sty m:val="p"/>
                          </m:rPr>
                          <a:rPr lang="vi-VN" sz="2400" i="1" kern="100">
                            <a:solidFill>
                              <a:srgbClr val="003300"/>
                            </a:solidFill>
                            <a:latin typeface="Cambria Math" panose="02040503050406030204" pitchFamily="18" charset="0"/>
                          </a:rPr>
                          <m:t>B</m:t>
                        </m:r>
                      </m:e>
                    </m:acc>
                  </m:oMath>
                </a14:m>
                <a:r>
                  <a:rPr lang="vi-VN" sz="2400" kern="100" dirty="0">
                    <a:solidFill>
                      <a:srgbClr val="003300"/>
                    </a:solidFill>
                    <a:latin typeface="Arial" panose="020B0604020202020204" pitchFamily="34" charset="0"/>
                    <a:ea typeface="Aptos"/>
                    <a:cs typeface="Arial" panose="020B0604020202020204" pitchFamily="34" charset="0"/>
                  </a:rPr>
                  <a:t> .</a:t>
                </a:r>
              </a:p>
              <a:p>
                <a:pPr algn="just"/>
                <a:r>
                  <a:rPr lang="vi-VN" sz="2400" b="1" kern="100" dirty="0">
                    <a:solidFill>
                      <a:srgbClr val="003300"/>
                    </a:solidFill>
                    <a:latin typeface="Arial" panose="020B0604020202020204" pitchFamily="34" charset="0"/>
                    <a:ea typeface="Aptos"/>
                    <a:cs typeface="Arial" panose="020B0604020202020204" pitchFamily="34" charset="0"/>
                  </a:rPr>
                  <a:t>b) </a:t>
                </a:r>
                <a:r>
                  <a:rPr lang="vi-VN" sz="2400" kern="100" dirty="0">
                    <a:solidFill>
                      <a:srgbClr val="003300"/>
                    </a:solidFill>
                    <a:latin typeface="Arial" panose="020B0604020202020204" pitchFamily="34" charset="0"/>
                    <a:ea typeface="Aptos"/>
                    <a:cs typeface="Arial" panose="020B0604020202020204" pitchFamily="34" charset="0"/>
                  </a:rPr>
                  <a:t>Khi lực từ tác dụng có độ lớn bằng 0,043 N, xác định góc giữa cảm ứng từ </a:t>
                </a:r>
                <a14:m>
                  <m:oMath xmlns:m="http://schemas.openxmlformats.org/officeDocument/2006/math">
                    <m:acc>
                      <m:accPr>
                        <m:chr m:val="⃗"/>
                        <m:ctrlPr>
                          <a:rPr lang="vi-VN" sz="2400" i="1" kern="100">
                            <a:solidFill>
                              <a:srgbClr val="003300"/>
                            </a:solidFill>
                            <a:latin typeface="Cambria Math" panose="02040503050406030204" pitchFamily="18" charset="0"/>
                          </a:rPr>
                        </m:ctrlPr>
                      </m:accPr>
                      <m:e>
                        <m:r>
                          <m:rPr>
                            <m:sty m:val="p"/>
                          </m:rPr>
                          <a:rPr lang="vi-VN" sz="2400" i="1" kern="100">
                            <a:solidFill>
                              <a:srgbClr val="003300"/>
                            </a:solidFill>
                            <a:latin typeface="Cambria Math" panose="02040503050406030204" pitchFamily="18" charset="0"/>
                          </a:rPr>
                          <m:t>B</m:t>
                        </m:r>
                      </m:e>
                    </m:acc>
                    <m:r>
                      <a:rPr lang="vi-VN" sz="2400" b="0" i="0" kern="100" smtClean="0">
                        <a:solidFill>
                          <a:srgbClr val="003300"/>
                        </a:solidFill>
                        <a:latin typeface="Cambria Math" panose="02040503050406030204" pitchFamily="18" charset="0"/>
                      </a:rPr>
                      <m:t> </m:t>
                    </m:r>
                  </m:oMath>
                </a14:m>
                <a:r>
                  <a:rPr lang="vi-VN" sz="2400" kern="100" dirty="0">
                    <a:solidFill>
                      <a:srgbClr val="003300"/>
                    </a:solidFill>
                    <a:latin typeface="Arial" panose="020B0604020202020204" pitchFamily="34" charset="0"/>
                    <a:ea typeface="Aptos"/>
                    <a:cs typeface="Arial" panose="020B0604020202020204" pitchFamily="34" charset="0"/>
                  </a:rPr>
                  <a:t>và chiều dòng điện.</a:t>
                </a: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 Box 7497" descr="Tranthiphuvatlyk15@gmail.com">
                <a:extLst>
                  <a:ext uri="{FF2B5EF4-FFF2-40B4-BE49-F238E27FC236}">
                    <a16:creationId xmlns:a16="http://schemas.microsoft.com/office/drawing/2014/main" id="{D6F2A8F8-57E0-43AB-945F-8BF9C9CF4E72}"/>
                  </a:ext>
                </a:extLst>
              </p:cNvPr>
              <p:cNvSpPr txBox="1">
                <a:spLocks noRot="1" noChangeAspect="1" noMove="1" noResize="1" noEditPoints="1" noAdjustHandles="1" noChangeArrowheads="1" noChangeShapeType="1" noTextEdit="1"/>
              </p:cNvSpPr>
              <p:nvPr/>
            </p:nvSpPr>
            <p:spPr>
              <a:xfrm>
                <a:off x="237792" y="2315554"/>
                <a:ext cx="5296671" cy="4542445"/>
              </a:xfrm>
              <a:prstGeom prst="rect">
                <a:avLst/>
              </a:prstGeom>
              <a:blipFill>
                <a:blip r:embed="rId2"/>
                <a:stretch>
                  <a:fillRect l="-1724" t="-536" r="-1724"/>
                </a:stretch>
              </a:blipFill>
              <a:ln w="6350">
                <a:solidFill>
                  <a:prstClr val="black"/>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497" descr="Tranthiphuvatlyk15@gmail.com">
                <a:extLst>
                  <a:ext uri="{FF2B5EF4-FFF2-40B4-BE49-F238E27FC236}">
                    <a16:creationId xmlns:a16="http://schemas.microsoft.com/office/drawing/2014/main" id="{143F035B-8915-4027-8A7C-8F2E78027EA9}"/>
                  </a:ext>
                </a:extLst>
              </p:cNvPr>
              <p:cNvSpPr txBox="1"/>
              <p:nvPr/>
            </p:nvSpPr>
            <p:spPr>
              <a:xfrm>
                <a:off x="5631949" y="2370594"/>
                <a:ext cx="6462564" cy="430812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r>
                  <a:rPr lang="vi-VN" sz="2400" b="1"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Có phương vuông góc với đoạn dây dẫn mang dòng điện I và cảm ứng từ  có chiều tuần theo quy tắc bàn tay trái.</a:t>
                </a:r>
              </a:p>
              <a:p>
                <a:pPr algn="just">
                  <a:lnSpc>
                    <a:spcPct val="115000"/>
                  </a:lnSpc>
                  <a:spcAft>
                    <a:spcPts val="0"/>
                  </a:spcAft>
                </a:pPr>
                <a:r>
                  <a:rPr lang="en-US" sz="2400" i="1" kern="100" dirty="0">
                    <a:latin typeface="Arial" panose="020B0604020202020204" pitchFamily="34" charset="0"/>
                    <a:ea typeface="Aptos"/>
                    <a:cs typeface="Arial" panose="020B0604020202020204" pitchFamily="34" charset="0"/>
                  </a:rPr>
                  <a:t>Độ lớn: F = </a:t>
                </a:r>
                <a:r>
                  <a:rPr lang="en-US" sz="2400" i="1" kern="100" dirty="0" err="1">
                    <a:latin typeface="Arial" panose="020B0604020202020204" pitchFamily="34" charset="0"/>
                    <a:ea typeface="Aptos"/>
                    <a:cs typeface="Arial" panose="020B0604020202020204" pitchFamily="34" charset="0"/>
                  </a:rPr>
                  <a:t>BILsin</a:t>
                </a:r>
                <a:r>
                  <a:rPr lang="en-US" sz="2400" i="1" kern="100" dirty="0">
                    <a:latin typeface="Arial" panose="020B0604020202020204" pitchFamily="34" charset="0"/>
                    <a:ea typeface="Aptos"/>
                    <a:cs typeface="Arial" panose="020B0604020202020204" pitchFamily="34" charset="0"/>
                  </a:rPr>
                  <a:t>α</a:t>
                </a:r>
                <a:r>
                  <a:rPr lang="vi-VN" sz="2400" i="1" kern="100" dirty="0">
                    <a:latin typeface="Arial" panose="020B0604020202020204" pitchFamily="34" charset="0"/>
                    <a:ea typeface="Aptos"/>
                    <a:cs typeface="Arial" panose="020B0604020202020204" pitchFamily="34" charset="0"/>
                  </a:rPr>
                  <a:t> </a:t>
                </a:r>
                <a:r>
                  <a:rPr lang="en-US" sz="2400" i="1" kern="100" dirty="0">
                    <a:solidFill>
                      <a:srgbClr val="003300"/>
                    </a:solidFill>
                    <a:latin typeface="Arial" panose="020B0604020202020204" pitchFamily="34" charset="0"/>
                    <a:ea typeface="Aptos"/>
                    <a:cs typeface="Arial" panose="020B0604020202020204" pitchFamily="34" charset="0"/>
                  </a:rPr>
                  <a:t>= (5.10</a:t>
                </a:r>
                <a:r>
                  <a:rPr lang="en-US" sz="2400" i="1" kern="100" baseline="30000" dirty="0">
                    <a:solidFill>
                      <a:srgbClr val="003300"/>
                    </a:solidFill>
                    <a:latin typeface="Arial" panose="020B0604020202020204" pitchFamily="34" charset="0"/>
                    <a:ea typeface="Aptos"/>
                    <a:cs typeface="Arial" panose="020B0604020202020204" pitchFamily="34" charset="0"/>
                  </a:rPr>
                  <a:t>-2</a:t>
                </a:r>
                <a:r>
                  <a:rPr lang="en-US" sz="2400" i="1" kern="100" dirty="0">
                    <a:solidFill>
                      <a:srgbClr val="003300"/>
                    </a:solidFill>
                    <a:latin typeface="Arial" panose="020B0604020202020204" pitchFamily="34" charset="0"/>
                    <a:ea typeface="Aptos"/>
                    <a:cs typeface="Arial" panose="020B0604020202020204" pitchFamily="34" charset="0"/>
                  </a:rPr>
                  <a:t>).0,1.10.sin90</a:t>
                </a:r>
                <a:r>
                  <a:rPr lang="en-US" sz="2400" i="1" kern="100" baseline="30000" dirty="0">
                    <a:solidFill>
                      <a:srgbClr val="003300"/>
                    </a:solidFill>
                    <a:latin typeface="Arial" panose="020B0604020202020204" pitchFamily="34" charset="0"/>
                    <a:ea typeface="Aptos"/>
                    <a:cs typeface="Arial" panose="020B0604020202020204" pitchFamily="34" charset="0"/>
                  </a:rPr>
                  <a:t>0</a:t>
                </a:r>
                <a:r>
                  <a:rPr lang="en-US" sz="2400" i="1" kern="100" dirty="0">
                    <a:solidFill>
                      <a:srgbClr val="003300"/>
                    </a:solidFill>
                    <a:latin typeface="Arial" panose="020B0604020202020204" pitchFamily="34" charset="0"/>
                    <a:ea typeface="Aptos"/>
                    <a:cs typeface="Arial" panose="020B0604020202020204" pitchFamily="34" charset="0"/>
                  </a:rPr>
                  <a:t> = 0,05 N.</a:t>
                </a:r>
              </a:p>
              <a:p>
                <a:pPr algn="just">
                  <a:lnSpc>
                    <a:spcPct val="115000"/>
                  </a:lnSpc>
                  <a:spcAft>
                    <a:spcPts val="0"/>
                  </a:spcAft>
                </a:pPr>
                <a:r>
                  <a:rPr lang="fr-FR" sz="2800" b="1" i="1" kern="100" dirty="0">
                    <a:solidFill>
                      <a:srgbClr val="003300"/>
                    </a:solidFill>
                    <a:latin typeface="Arial" panose="020B0604020202020204" pitchFamily="34" charset="0"/>
                    <a:ea typeface="Aptos"/>
                    <a:cs typeface="Arial" panose="020B0604020202020204" pitchFamily="34" charset="0"/>
                  </a:rPr>
                  <a:t>b) </a:t>
                </a:r>
                <a:r>
                  <a:rPr lang="fr-FR" sz="2800" i="1" kern="100" dirty="0">
                    <a:solidFill>
                      <a:srgbClr val="003300"/>
                    </a:solidFill>
                    <a:latin typeface="Arial" panose="020B0604020202020204" pitchFamily="34" charset="0"/>
                    <a:ea typeface="Aptos"/>
                    <a:cs typeface="Arial" panose="020B0604020202020204" pitchFamily="34" charset="0"/>
                  </a:rPr>
                  <a:t>Ta có:</a:t>
                </a:r>
                <a:endParaRPr lang="vi-VN" sz="32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r>
                  <a:rPr lang="en-US" sz="2800" i="1" kern="100" dirty="0">
                    <a:latin typeface="Arial" panose="020B0604020202020204" pitchFamily="34" charset="0"/>
                    <a:ea typeface="Aptos"/>
                    <a:cs typeface="Arial" panose="020B0604020202020204" pitchFamily="34" charset="0"/>
                  </a:rPr>
                  <a:t>F = BIL sinα </a:t>
                </a:r>
                <a:r>
                  <a:rPr lang="en-US" sz="2800" i="1" kern="100" dirty="0">
                    <a:latin typeface="Arial" panose="020B0604020202020204" pitchFamily="34" charset="0"/>
                    <a:ea typeface="Aptos"/>
                    <a:cs typeface="Arial" panose="020B0604020202020204" pitchFamily="34" charset="0"/>
                    <a:sym typeface="Symbol" panose="05050102010706020507" pitchFamily="18" charset="2"/>
                  </a:rPr>
                  <a:t></a:t>
                </a:r>
                <a:r>
                  <a:rPr lang="en-US" sz="2800" i="1" kern="100" dirty="0">
                    <a:latin typeface="Arial" panose="020B0604020202020204" pitchFamily="34" charset="0"/>
                    <a:ea typeface="Aptos"/>
                    <a:cs typeface="Arial" panose="020B0604020202020204" pitchFamily="34" charset="0"/>
                  </a:rPr>
                  <a:t> sinα = </a:t>
                </a:r>
                <a14:m>
                  <m:oMath xmlns:m="http://schemas.openxmlformats.org/officeDocument/2006/math">
                    <m:f>
                      <m:fPr>
                        <m:ctrlPr>
                          <a:rPr lang="vi-VN" sz="2800" i="1" kern="100">
                            <a:latin typeface="Cambria Math" panose="02040503050406030204" pitchFamily="18" charset="0"/>
                          </a:rPr>
                        </m:ctrlPr>
                      </m:fPr>
                      <m:num>
                        <m:r>
                          <a:rPr lang="en-US" sz="2800" i="1" kern="100">
                            <a:latin typeface="Cambria Math" panose="02040503050406030204" pitchFamily="18" charset="0"/>
                            <a:ea typeface="Times New Roman" panose="02020603050405020304" pitchFamily="18" charset="0"/>
                            <a:cs typeface="Times New Roman" panose="02020603050405020304" pitchFamily="18" charset="0"/>
                          </a:rPr>
                          <m:t>𝐹</m:t>
                        </m:r>
                      </m:num>
                      <m:den>
                        <m:r>
                          <a:rPr lang="en-US" sz="2800" i="1" kern="100">
                            <a:latin typeface="Cambria Math" panose="02040503050406030204" pitchFamily="18" charset="0"/>
                            <a:ea typeface="Times New Roman" panose="02020603050405020304" pitchFamily="18" charset="0"/>
                            <a:cs typeface="Times New Roman" panose="02020603050405020304" pitchFamily="18" charset="0"/>
                          </a:rPr>
                          <m:t>𝐵𝐼𝐿</m:t>
                        </m:r>
                      </m:den>
                    </m:f>
                  </m:oMath>
                </a14:m>
                <a:r>
                  <a:rPr lang="en-US" sz="28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en-US" sz="2800" i="1" kern="100" dirty="0">
                    <a:latin typeface="Arial" panose="020B0604020202020204" pitchFamily="34" charset="0"/>
                    <a:ea typeface="Times New Roman" panose="02020603050405020304" pitchFamily="18" charset="0"/>
                    <a:cs typeface="Arial" panose="020B0604020202020204" pitchFamily="34" charset="0"/>
                  </a:rPr>
                  <a:t>= 0,86. </a:t>
                </a:r>
              </a:p>
              <a:p>
                <a:r>
                  <a:rPr lang="en-US" sz="2800" i="1" kern="100" dirty="0">
                    <a:latin typeface="Arial" panose="020B0604020202020204" pitchFamily="34" charset="0"/>
                    <a:ea typeface="Times New Roman" panose="02020603050405020304" pitchFamily="18" charset="0"/>
                    <a:cs typeface="Arial" panose="020B0604020202020204" pitchFamily="34" charset="0"/>
                  </a:rPr>
                  <a:t>Vậy α = 60</a:t>
                </a:r>
                <a:r>
                  <a:rPr lang="en-US" sz="2800" i="1" kern="100" baseline="30000" dirty="0">
                    <a:latin typeface="Arial" panose="020B0604020202020204" pitchFamily="34" charset="0"/>
                    <a:ea typeface="Times New Roman" panose="02020603050405020304" pitchFamily="18" charset="0"/>
                    <a:cs typeface="Arial" panose="020B0604020202020204" pitchFamily="34" charset="0"/>
                  </a:rPr>
                  <a:t>o</a:t>
                </a:r>
                <a:r>
                  <a:rPr lang="en-US" sz="28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8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 Box 7497" descr="Tranthiphuvatlyk15@gmail.com">
                <a:extLst>
                  <a:ext uri="{FF2B5EF4-FFF2-40B4-BE49-F238E27FC236}">
                    <a16:creationId xmlns:a16="http://schemas.microsoft.com/office/drawing/2014/main" id="{143F035B-8915-4027-8A7C-8F2E78027EA9}"/>
                  </a:ext>
                </a:extLst>
              </p:cNvPr>
              <p:cNvSpPr txBox="1">
                <a:spLocks noRot="1" noChangeAspect="1" noMove="1" noResize="1" noEditPoints="1" noAdjustHandles="1" noChangeArrowheads="1" noChangeShapeType="1" noTextEdit="1"/>
              </p:cNvSpPr>
              <p:nvPr/>
            </p:nvSpPr>
            <p:spPr>
              <a:xfrm>
                <a:off x="5631949" y="2370594"/>
                <a:ext cx="6462564" cy="4308124"/>
              </a:xfrm>
              <a:prstGeom prst="rect">
                <a:avLst/>
              </a:prstGeom>
              <a:blipFill>
                <a:blip r:embed="rId3"/>
                <a:stretch>
                  <a:fillRect l="-1979" t="-565" r="-1320"/>
                </a:stretch>
              </a:blipFill>
              <a:ln w="6350">
                <a:solidFill>
                  <a:prstClr val="black"/>
                </a:solidFill>
              </a:ln>
            </p:spPr>
            <p:txBody>
              <a:bodyPr/>
              <a:lstStyle/>
              <a:p>
                <a:r>
                  <a:rPr lang="en-US">
                    <a:noFill/>
                  </a:rPr>
                  <a:t> </a:t>
                </a:r>
              </a:p>
            </p:txBody>
          </p:sp>
        </mc:Fallback>
      </mc:AlternateContent>
    </p:spTree>
    <p:extLst>
      <p:ext uri="{BB962C8B-B14F-4D97-AF65-F5344CB8AC3E}">
        <p14:creationId xmlns:p14="http://schemas.microsoft.com/office/powerpoint/2010/main" val="28069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6992358"/>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2"/>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TextBox 3" descr="Tranthiphuvatlyk15@gmail.com">
            <a:extLst>
              <a:ext uri="{FF2B5EF4-FFF2-40B4-BE49-F238E27FC236}">
                <a16:creationId xmlns:a16="http://schemas.microsoft.com/office/drawing/2014/main" id="{EF9E83B8-88B7-4655-9109-019495506255}"/>
              </a:ext>
            </a:extLst>
          </p:cNvPr>
          <p:cNvSpPr txBox="1"/>
          <p:nvPr/>
        </p:nvSpPr>
        <p:spPr>
          <a:xfrm>
            <a:off x="481262" y="1827143"/>
            <a:ext cx="10812379" cy="577850"/>
          </a:xfrm>
          <a:prstGeom prst="rect">
            <a:avLst/>
          </a:prstGeom>
          <a:solidFill>
            <a:srgbClr val="FDF0CF"/>
          </a:solidFill>
        </p:spPr>
        <p:txBody>
          <a:bodyPr wrap="square">
            <a:spAutoFit/>
          </a:bodyPr>
          <a:lstStyle/>
          <a:p>
            <a:pPr algn="ctr">
              <a:lnSpc>
                <a:spcPct val="150000"/>
              </a:lnSpc>
              <a:spcAft>
                <a:spcPts val="1001"/>
              </a:spcAft>
            </a:pPr>
            <a:r>
              <a:rPr lang="vi-VN" sz="2400" b="1" dirty="0">
                <a:solidFill>
                  <a:srgbClr val="C00000"/>
                </a:solidFill>
                <a:latin typeface="Arial" panose="020B0604020202020204" pitchFamily="34" charset="0"/>
                <a:ea typeface="Calibri" panose="020F0502020204030204" pitchFamily="34" charset="0"/>
                <a:cs typeface="Arial" panose="020B0604020202020204" pitchFamily="34" charset="0"/>
              </a:rPr>
              <a:t>Nhiệm </a:t>
            </a:r>
            <a:r>
              <a:rPr lang="vi-VN" sz="2400" b="1">
                <a:solidFill>
                  <a:srgbClr val="C00000"/>
                </a:solidFill>
                <a:latin typeface="Arial" panose="020B0604020202020204" pitchFamily="34" charset="0"/>
                <a:ea typeface="Calibri" panose="020F0502020204030204" pitchFamily="34" charset="0"/>
                <a:cs typeface="Arial" panose="020B0604020202020204" pitchFamily="34" charset="0"/>
              </a:rPr>
              <a:t>vụ 3: Viết biểu thức xác định từ thông và suất điện động cảm ứng</a:t>
            </a: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 Box 7497" descr="Tranthiphuvatlyk15@gmail.com">
                <a:extLst>
                  <a:ext uri="{FF2B5EF4-FFF2-40B4-BE49-F238E27FC236}">
                    <a16:creationId xmlns:a16="http://schemas.microsoft.com/office/drawing/2014/main" id="{CFAE362F-9CCF-4C0B-AE4E-E71692DBE68F}"/>
                  </a:ext>
                </a:extLst>
              </p:cNvPr>
              <p:cNvSpPr txBox="1"/>
              <p:nvPr/>
            </p:nvSpPr>
            <p:spPr>
              <a:xfrm>
                <a:off x="3096126" y="2427282"/>
                <a:ext cx="8978647" cy="43614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en-US" sz="2400"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kern="100" dirty="0">
                    <a:solidFill>
                      <a:srgbClr val="003300"/>
                    </a:solidFill>
                    <a:effectLst/>
                    <a:latin typeface="Arial" panose="020B0604020202020204" pitchFamily="34" charset="0"/>
                    <a:ea typeface="Aptos"/>
                    <a:cs typeface="Arial" panose="020B0604020202020204" pitchFamily="34" charset="0"/>
                  </a:rPr>
                  <a:t>Một khung dây dẫn phẳng có diện tích S = 20 cm, có N = 100 vòng dây (Hình 20.3), quay đều với tốc độ 50 vòng/giây quanh một trục vuông góc với các đường sức của một từ trường đều có cảm ứng từ B = 0,1 T. Chọn gốc thời gian t = 0 là lúc </a:t>
                </a:r>
                <a:r>
                  <a:rPr lang="en-US" sz="2300" kern="100" dirty="0" err="1">
                    <a:solidFill>
                      <a:srgbClr val="003300"/>
                    </a:solidFill>
                    <a:effectLst/>
                    <a:latin typeface="Arial" panose="020B0604020202020204" pitchFamily="34" charset="0"/>
                    <a:ea typeface="Aptos"/>
                    <a:cs typeface="Arial" panose="020B0604020202020204" pitchFamily="34" charset="0"/>
                  </a:rPr>
                  <a:t>vectơ</a:t>
                </a:r>
                <a:r>
                  <a:rPr lang="en-US" sz="2300" kern="100" dirty="0">
                    <a:solidFill>
                      <a:srgbClr val="003300"/>
                    </a:solidFill>
                    <a:effectLst/>
                    <a:latin typeface="Arial" panose="020B0604020202020204" pitchFamily="34" charset="0"/>
                    <a:ea typeface="Aptos"/>
                    <a:cs typeface="Arial" panose="020B0604020202020204" pitchFamily="34" charset="0"/>
                  </a:rPr>
                  <a:t> </a:t>
                </a:r>
                <a:r>
                  <a:rPr lang="en-US" sz="2300" kern="100" dirty="0" err="1">
                    <a:solidFill>
                      <a:srgbClr val="003300"/>
                    </a:solidFill>
                    <a:effectLst/>
                    <a:latin typeface="Arial" panose="020B0604020202020204" pitchFamily="34" charset="0"/>
                    <a:ea typeface="Aptos"/>
                    <a:cs typeface="Arial" panose="020B0604020202020204" pitchFamily="34" charset="0"/>
                  </a:rPr>
                  <a:t>pháp</a:t>
                </a:r>
                <a:r>
                  <a:rPr lang="en-US" sz="2300" kern="100" dirty="0">
                    <a:solidFill>
                      <a:srgbClr val="003300"/>
                    </a:solidFill>
                    <a:effectLst/>
                    <a:latin typeface="Arial" panose="020B0604020202020204" pitchFamily="34" charset="0"/>
                    <a:ea typeface="Aptos"/>
                    <a:cs typeface="Arial" panose="020B0604020202020204" pitchFamily="34" charset="0"/>
                  </a:rPr>
                  <a:t> </a:t>
                </a:r>
                <a:r>
                  <a:rPr lang="en-US" sz="2300" kern="100" dirty="0" err="1">
                    <a:solidFill>
                      <a:srgbClr val="003300"/>
                    </a:solidFill>
                    <a:effectLst/>
                    <a:latin typeface="Arial" panose="020B0604020202020204" pitchFamily="34" charset="0"/>
                    <a:ea typeface="Aptos"/>
                    <a:cs typeface="Arial" panose="020B0604020202020204" pitchFamily="34" charset="0"/>
                  </a:rPr>
                  <a:t>tuyến</a:t>
                </a:r>
                <a:r>
                  <a:rPr lang="en-US" sz="2300" i="1" kern="100" dirty="0">
                    <a:solidFill>
                      <a:srgbClr val="003300"/>
                    </a:solidFill>
                    <a:effectLst/>
                    <a:latin typeface="Arial" panose="020B0604020202020204" pitchFamily="34" charset="0"/>
                    <a:ea typeface="Aptos"/>
                    <a:cs typeface="Arial" panose="020B0604020202020204" pitchFamily="34" charset="0"/>
                  </a:rPr>
                  <a:t> </a:t>
                </a:r>
                <a14:m>
                  <m:oMath xmlns:m="http://schemas.openxmlformats.org/officeDocument/2006/math">
                    <m:acc>
                      <m:accPr>
                        <m:chr m:val="⃗"/>
                        <m:ctrlPr>
                          <a:rPr lang="en-US" sz="2300" i="1" kern="100" smtClean="0">
                            <a:solidFill>
                              <a:srgbClr val="003300"/>
                            </a:solidFill>
                            <a:effectLst/>
                            <a:latin typeface="Cambria Math" panose="02040503050406030204" pitchFamily="18" charset="0"/>
                            <a:cs typeface="Times New Roman" panose="02020603050405020304" pitchFamily="18" charset="0"/>
                          </a:rPr>
                        </m:ctrlPr>
                      </m:accPr>
                      <m:e>
                        <m:r>
                          <m:rPr>
                            <m:sty m:val="p"/>
                          </m:rPr>
                          <a:rPr lang="vi-VN" sz="2300" i="1" kern="100" smtClean="0">
                            <a:solidFill>
                              <a:srgbClr val="003300"/>
                            </a:solidFill>
                            <a:effectLst/>
                            <a:latin typeface="Cambria Math" panose="02040503050406030204" pitchFamily="18" charset="0"/>
                            <a:cs typeface="Times New Roman" panose="02020603050405020304" pitchFamily="18" charset="0"/>
                          </a:rPr>
                          <m:t>n</m:t>
                        </m:r>
                      </m:e>
                    </m:acc>
                  </m:oMath>
                </a14:m>
                <a:r>
                  <a:rPr lang="vi-VN" sz="2300" kern="100" dirty="0">
                    <a:solidFill>
                      <a:srgbClr val="003300"/>
                    </a:solidFill>
                    <a:effectLst/>
                    <a:latin typeface="Arial" panose="020B0604020202020204" pitchFamily="34" charset="0"/>
                    <a:ea typeface="Aptos"/>
                    <a:cs typeface="Arial" panose="020B0604020202020204" pitchFamily="34" charset="0"/>
                  </a:rPr>
                  <a:t> </a:t>
                </a:r>
                <a:r>
                  <a:rPr lang="en-US" sz="2300" kern="100" dirty="0">
                    <a:solidFill>
                      <a:srgbClr val="003300"/>
                    </a:solidFill>
                    <a:effectLst/>
                    <a:latin typeface="Arial" panose="020B0604020202020204" pitchFamily="34" charset="0"/>
                    <a:ea typeface="Aptos"/>
                    <a:cs typeface="Arial" panose="020B0604020202020204" pitchFamily="34" charset="0"/>
                  </a:rPr>
                  <a:t>của diện tích S của khung dây cùng chiều với </a:t>
                </a:r>
                <a:r>
                  <a:rPr lang="en-US" sz="2300" kern="100" dirty="0" err="1">
                    <a:solidFill>
                      <a:srgbClr val="003300"/>
                    </a:solidFill>
                    <a:effectLst/>
                    <a:latin typeface="Arial" panose="020B0604020202020204" pitchFamily="34" charset="0"/>
                    <a:ea typeface="Aptos"/>
                    <a:cs typeface="Arial" panose="020B0604020202020204" pitchFamily="34" charset="0"/>
                  </a:rPr>
                  <a:t>vectơ</a:t>
                </a:r>
                <a:r>
                  <a:rPr lang="en-US" sz="2300" kern="100" dirty="0">
                    <a:solidFill>
                      <a:srgbClr val="003300"/>
                    </a:solidFill>
                    <a:effectLst/>
                    <a:latin typeface="Arial" panose="020B0604020202020204" pitchFamily="34" charset="0"/>
                    <a:ea typeface="Aptos"/>
                    <a:cs typeface="Arial" panose="020B0604020202020204" pitchFamily="34" charset="0"/>
                  </a:rPr>
                  <a:t> cảm ứng </a:t>
                </a:r>
                <a:r>
                  <a:rPr lang="en-US" sz="2300" kern="100" dirty="0" err="1">
                    <a:solidFill>
                      <a:srgbClr val="003300"/>
                    </a:solidFill>
                    <a:effectLst/>
                    <a:latin typeface="Arial" panose="020B0604020202020204" pitchFamily="34" charset="0"/>
                    <a:ea typeface="Aptos"/>
                    <a:cs typeface="Arial" panose="020B0604020202020204" pitchFamily="34" charset="0"/>
                  </a:rPr>
                  <a:t>từ</a:t>
                </a:r>
                <a:r>
                  <a:rPr lang="en-US" sz="2300" i="1" kern="100" dirty="0">
                    <a:solidFill>
                      <a:srgbClr val="003300"/>
                    </a:solidFill>
                    <a:effectLst/>
                    <a:latin typeface="Arial" panose="020B0604020202020204" pitchFamily="34" charset="0"/>
                    <a:ea typeface="Aptos"/>
                    <a:cs typeface="Arial" panose="020B0604020202020204" pitchFamily="34" charset="0"/>
                  </a:rPr>
                  <a:t> </a:t>
                </a:r>
                <a14:m>
                  <m:oMath xmlns:m="http://schemas.openxmlformats.org/officeDocument/2006/math">
                    <m:acc>
                      <m:accPr>
                        <m:chr m:val="⃗"/>
                        <m:ctrlPr>
                          <a:rPr lang="en-US" sz="2300" i="1" kern="100" smtClean="0">
                            <a:solidFill>
                              <a:srgbClr val="003300"/>
                            </a:solidFill>
                            <a:effectLst/>
                            <a:latin typeface="Cambria Math" panose="02040503050406030204" pitchFamily="18" charset="0"/>
                            <a:cs typeface="Times New Roman" panose="02020603050405020304" pitchFamily="18" charset="0"/>
                          </a:rPr>
                        </m:ctrlPr>
                      </m:accPr>
                      <m:e>
                        <m:r>
                          <m:rPr>
                            <m:sty m:val="p"/>
                          </m:rPr>
                          <a:rPr lang="vi-VN" sz="2300" i="1" kern="100" smtClean="0">
                            <a:solidFill>
                              <a:srgbClr val="003300"/>
                            </a:solidFill>
                            <a:effectLst/>
                            <a:latin typeface="Cambria Math" panose="02040503050406030204" pitchFamily="18" charset="0"/>
                            <a:cs typeface="Times New Roman" panose="02020603050405020304" pitchFamily="18" charset="0"/>
                          </a:rPr>
                          <m:t>B</m:t>
                        </m:r>
                      </m:e>
                    </m:acc>
                  </m:oMath>
                </a14:m>
                <a:r>
                  <a:rPr lang="en-US" sz="2300" kern="100" dirty="0">
                    <a:solidFill>
                      <a:srgbClr val="003300"/>
                    </a:solidFill>
                    <a:effectLst/>
                    <a:latin typeface="Arial" panose="020B0604020202020204" pitchFamily="34" charset="0"/>
                    <a:ea typeface="Aptos"/>
                    <a:cs typeface="Arial" panose="020B0604020202020204" pitchFamily="34" charset="0"/>
                  </a:rPr>
                  <a:t> và chiều dương là chiều quay của khung dây.</a:t>
                </a:r>
                <a:endParaRPr lang="vi-VN" sz="2300" kern="1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kern="100" dirty="0">
                    <a:solidFill>
                      <a:srgbClr val="003300"/>
                    </a:solidFill>
                    <a:effectLst/>
                    <a:latin typeface="Arial" panose="020B0604020202020204" pitchFamily="34" charset="0"/>
                    <a:ea typeface="Aptos"/>
                    <a:cs typeface="Arial" panose="020B0604020202020204" pitchFamily="34" charset="0"/>
                  </a:rPr>
                  <a:t>a) </a:t>
                </a:r>
                <a:r>
                  <a:rPr lang="en-US" sz="2300" kern="100" dirty="0">
                    <a:solidFill>
                      <a:srgbClr val="003300"/>
                    </a:solidFill>
                    <a:effectLst/>
                    <a:latin typeface="Arial" panose="020B0604020202020204" pitchFamily="34" charset="0"/>
                    <a:ea typeface="Aptos"/>
                    <a:cs typeface="Arial" panose="020B0604020202020204" pitchFamily="34" charset="0"/>
                  </a:rPr>
                  <a:t>Viết biểu thức xác định từ thông qua khung dây.</a:t>
                </a:r>
                <a:endParaRPr lang="vi-VN" sz="2300" kern="1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300" b="1" kern="100" dirty="0">
                    <a:solidFill>
                      <a:srgbClr val="003300"/>
                    </a:solidFill>
                    <a:effectLst/>
                    <a:latin typeface="Arial" panose="020B0604020202020204" pitchFamily="34" charset="0"/>
                    <a:ea typeface="Aptos"/>
                    <a:cs typeface="Arial" panose="020B0604020202020204" pitchFamily="34" charset="0"/>
                  </a:rPr>
                  <a:t>b) </a:t>
                </a:r>
                <a:r>
                  <a:rPr lang="en-US" sz="2300" kern="100" dirty="0">
                    <a:solidFill>
                      <a:srgbClr val="003300"/>
                    </a:solidFill>
                    <a:effectLst/>
                    <a:latin typeface="Arial" panose="020B0604020202020204" pitchFamily="34" charset="0"/>
                    <a:ea typeface="Aptos"/>
                    <a:cs typeface="Arial" panose="020B0604020202020204" pitchFamily="34" charset="0"/>
                  </a:rPr>
                  <a:t>Viết biểu thức xác định suất điện động xuất hiện trong khung dây.</a:t>
                </a:r>
                <a:endParaRPr lang="vi-VN" sz="2300" kern="100" dirty="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endPar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 Box 7497" descr="Tranthiphuvatlyk15@gmail.com">
                <a:extLst>
                  <a:ext uri="{FF2B5EF4-FFF2-40B4-BE49-F238E27FC236}">
                    <a16:creationId xmlns:a16="http://schemas.microsoft.com/office/drawing/2014/main" id="{CFAE362F-9CCF-4C0B-AE4E-E71692DBE68F}"/>
                  </a:ext>
                </a:extLst>
              </p:cNvPr>
              <p:cNvSpPr txBox="1">
                <a:spLocks noRot="1" noChangeAspect="1" noMove="1" noResize="1" noEditPoints="1" noAdjustHandles="1" noChangeArrowheads="1" noChangeShapeType="1" noTextEdit="1"/>
              </p:cNvSpPr>
              <p:nvPr/>
            </p:nvSpPr>
            <p:spPr>
              <a:xfrm>
                <a:off x="3096126" y="2427282"/>
                <a:ext cx="8978647" cy="4361415"/>
              </a:xfrm>
              <a:prstGeom prst="rect">
                <a:avLst/>
              </a:prstGeom>
              <a:blipFill>
                <a:blip r:embed="rId2"/>
                <a:stretch>
                  <a:fillRect l="-1018" t="-558" r="-882"/>
                </a:stretch>
              </a:blipFill>
              <a:ln w="6350">
                <a:solidFill>
                  <a:prstClr val="black"/>
                </a:solidFill>
              </a:ln>
            </p:spPr>
            <p:txBody>
              <a:bodyPr/>
              <a:lstStyle/>
              <a:p>
                <a:r>
                  <a:rPr lang="en-US">
                    <a:noFill/>
                  </a:rPr>
                  <a:t> </a:t>
                </a:r>
              </a:p>
            </p:txBody>
          </p:sp>
        </mc:Fallback>
      </mc:AlternateContent>
      <p:sp>
        <p:nvSpPr>
          <p:cNvPr id="7" name="TextBox 6" descr="Tranthiphuvatlyk15@gmail.com">
            <a:extLst>
              <a:ext uri="{FF2B5EF4-FFF2-40B4-BE49-F238E27FC236}">
                <a16:creationId xmlns:a16="http://schemas.microsoft.com/office/drawing/2014/main" id="{F440854A-957E-4A8E-8F59-A93B4D8F5C87}"/>
              </a:ext>
            </a:extLst>
          </p:cNvPr>
          <p:cNvSpPr txBox="1"/>
          <p:nvPr/>
        </p:nvSpPr>
        <p:spPr>
          <a:xfrm>
            <a:off x="303191" y="2427282"/>
            <a:ext cx="2775307" cy="158102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Các nhóm nghiên cứu </a:t>
            </a:r>
            <a:r>
              <a:rPr lang="en-US" sz="2400" dirty="0" err="1">
                <a:latin typeface="Arial" panose="020B0604020202020204" pitchFamily="34" charset="0"/>
                <a:cs typeface="Arial" panose="020B0604020202020204" pitchFamily="34" charset="0"/>
              </a:rPr>
              <a:t>sgk</a:t>
            </a:r>
            <a:r>
              <a:rPr lang="en-US" sz="2400" dirty="0">
                <a:latin typeface="Arial" panose="020B0604020202020204" pitchFamily="34" charset="0"/>
                <a:cs typeface="Arial" panose="020B0604020202020204" pitchFamily="34" charset="0"/>
              </a:rPr>
              <a:t>, thảo luận nhóm và hoàn thành PHT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endParaRPr lang="vi-VN" sz="2400" dirty="0">
              <a:cs typeface="Arial" panose="020B0604020202020204" pitchFamily="34" charset="0"/>
            </a:endParaRPr>
          </a:p>
        </p:txBody>
      </p:sp>
      <p:pic>
        <p:nvPicPr>
          <p:cNvPr id="8" name="Picture 1" descr="Tranthiphuvatlyk15@gmail.com">
            <a:extLst>
              <a:ext uri="{FF2B5EF4-FFF2-40B4-BE49-F238E27FC236}">
                <a16:creationId xmlns:a16="http://schemas.microsoft.com/office/drawing/2014/main" id="{F95F674E-3993-4585-92EA-BCD143C1E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27" y="4128647"/>
            <a:ext cx="2810562" cy="26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1. Xác định chiều của dòng điện cảm ứng và lực từ.</a:t>
                      </a: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2. Xác định lực từ và góc tạo bởi cảm ứng từ với dây dẫn mang dòng điện.</a:t>
                      </a:r>
                      <a:endParaRPr lang="vi-VN"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Tx/>
                        <a:buNone/>
                      </a:pPr>
                      <a:r>
                        <a:rPr lang="vi-VN" dirty="0">
                          <a:solidFill>
                            <a:schemeClr val="bg2"/>
                          </a:solidFill>
                          <a:latin typeface="Arial" panose="020B0604020202020204" pitchFamily="34" charset="0"/>
                          <a:cs typeface="Arial" panose="020B0604020202020204" pitchFamily="34" charset="0"/>
                        </a:rPr>
                        <a:t>3. Viết biểu thức xác định từ thông và suất điện động cảm ứng.</a:t>
                      </a:r>
                    </a:p>
                    <a:p>
                      <a:pPr marL="0" indent="0" algn="l">
                        <a:buFontTx/>
                        <a:buNone/>
                      </a:pPr>
                      <a:r>
                        <a:rPr lang="vi-VN" dirty="0">
                          <a:solidFill>
                            <a:schemeClr val="bg1">
                              <a:lumMod val="50000"/>
                            </a:schemeClr>
                          </a:solidFill>
                          <a:latin typeface="Arial" panose="020B0604020202020204" pitchFamily="34" charset="0"/>
                          <a:cs typeface="Arial" panose="020B0604020202020204" pitchFamily="34" charset="0"/>
                        </a:rPr>
                        <a:t>4. Vận dụng kiến thức về từ trường để tự giải các bài tập tương tự.</a:t>
                      </a:r>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TextBox 3" descr="Tranthiphuvatlyk15@gmail.com">
            <a:extLst>
              <a:ext uri="{FF2B5EF4-FFF2-40B4-BE49-F238E27FC236}">
                <a16:creationId xmlns:a16="http://schemas.microsoft.com/office/drawing/2014/main" id="{EF9E83B8-88B7-4655-9109-019495506255}"/>
              </a:ext>
            </a:extLst>
          </p:cNvPr>
          <p:cNvSpPr txBox="1"/>
          <p:nvPr/>
        </p:nvSpPr>
        <p:spPr>
          <a:xfrm>
            <a:off x="481262" y="1827143"/>
            <a:ext cx="10812379" cy="577850"/>
          </a:xfrm>
          <a:prstGeom prst="rect">
            <a:avLst/>
          </a:prstGeom>
          <a:solidFill>
            <a:srgbClr val="FDF0CF"/>
          </a:solidFill>
        </p:spPr>
        <p:txBody>
          <a:bodyPr wrap="square">
            <a:spAutoFit/>
          </a:bodyPr>
          <a:lstStyle/>
          <a:p>
            <a:pPr algn="ctr">
              <a:lnSpc>
                <a:spcPct val="150000"/>
              </a:lnSpc>
              <a:spcAft>
                <a:spcPts val="1001"/>
              </a:spcAft>
            </a:pPr>
            <a:r>
              <a:rPr lang="vi-VN" sz="2400" b="1" dirty="0">
                <a:solidFill>
                  <a:srgbClr val="C00000"/>
                </a:solidFill>
                <a:latin typeface="Arial" panose="020B0604020202020204" pitchFamily="34" charset="0"/>
                <a:ea typeface="Calibri" panose="020F0502020204030204" pitchFamily="34" charset="0"/>
                <a:cs typeface="Arial" panose="020B0604020202020204" pitchFamily="34" charset="0"/>
              </a:rPr>
              <a:t>Nhiệm vụ 3: Viết biểu thức xác định từ thông và suất điện động cảm ứng</a:t>
            </a:r>
            <a:endParaRPr lang="en-US" sz="2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 Box 7497" descr="Tranthiphuvatlyk15@gmail.com">
                <a:extLst>
                  <a:ext uri="{FF2B5EF4-FFF2-40B4-BE49-F238E27FC236}">
                    <a16:creationId xmlns:a16="http://schemas.microsoft.com/office/drawing/2014/main" id="{CFAE362F-9CCF-4C0B-AE4E-E71692DBE68F}"/>
                  </a:ext>
                </a:extLst>
              </p:cNvPr>
              <p:cNvSpPr txBox="1"/>
              <p:nvPr/>
            </p:nvSpPr>
            <p:spPr>
              <a:xfrm>
                <a:off x="336884" y="2404993"/>
                <a:ext cx="11582400" cy="445300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SỐ </a:t>
                </a:r>
                <a:r>
                  <a:rPr lang="vi-VN" sz="2400" b="1" kern="0"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en-US" sz="2400"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800"/>
                  </a:spcAft>
                </a:pPr>
                <a:r>
                  <a:rPr lang="en-US" sz="2200" b="1" dirty="0">
                    <a:solidFill>
                      <a:srgbClr val="003300"/>
                    </a:solidFill>
                    <a:latin typeface="Arial" panose="020B0604020202020204" pitchFamily="34" charset="0"/>
                    <a:ea typeface="Aptos"/>
                    <a:cs typeface="Arial" panose="020B0604020202020204" pitchFamily="34" charset="0"/>
                  </a:rPr>
                  <a:t>a</a:t>
                </a:r>
                <a:r>
                  <a:rPr lang="en-US" sz="2200" b="1" i="1" dirty="0">
                    <a:solidFill>
                      <a:srgbClr val="003300"/>
                    </a:solidFill>
                    <a:latin typeface="Arial" panose="020B0604020202020204" pitchFamily="34" charset="0"/>
                    <a:ea typeface="Aptos"/>
                    <a:cs typeface="Arial" panose="020B0604020202020204" pitchFamily="34" charset="0"/>
                  </a:rPr>
                  <a:t>) </a:t>
                </a:r>
                <a:r>
                  <a:rPr lang="en-US" sz="2200" i="1" dirty="0" err="1">
                    <a:solidFill>
                      <a:srgbClr val="003300"/>
                    </a:solidFill>
                    <a:latin typeface="Arial" panose="020B0604020202020204" pitchFamily="34" charset="0"/>
                    <a:ea typeface="Aptos"/>
                    <a:cs typeface="Arial" panose="020B0604020202020204" pitchFamily="34" charset="0"/>
                  </a:rPr>
                  <a:t>Khung</a:t>
                </a:r>
                <a:r>
                  <a:rPr lang="en-US" sz="2200" i="1" dirty="0">
                    <a:solidFill>
                      <a:srgbClr val="003300"/>
                    </a:solidFill>
                    <a:latin typeface="Arial" panose="020B0604020202020204" pitchFamily="34" charset="0"/>
                    <a:ea typeface="Aptos"/>
                    <a:cs typeface="Arial" panose="020B0604020202020204" pitchFamily="34" charset="0"/>
                  </a:rPr>
                  <a:t> dây dẫn quay đều với tốc độ góc:</a:t>
                </a:r>
                <a:r>
                  <a:rPr lang="vi-VN" sz="2200" i="1" dirty="0">
                    <a:solidFill>
                      <a:srgbClr val="003300"/>
                    </a:solidFill>
                    <a:latin typeface="Arial" panose="020B0604020202020204" pitchFamily="34" charset="0"/>
                    <a:ea typeface="Aptos"/>
                    <a:cs typeface="Arial" panose="020B0604020202020204" pitchFamily="34" charset="0"/>
                  </a:rPr>
                  <a:t>  </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𝜔</m:t>
                    </m:r>
                  </m:oMath>
                </a14:m>
                <a:r>
                  <a:rPr lang="en-US" sz="2200" i="1" dirty="0">
                    <a:solidFill>
                      <a:srgbClr val="003300"/>
                    </a:solidFill>
                    <a:latin typeface="Arial" panose="020B0604020202020204" pitchFamily="34" charset="0"/>
                    <a:ea typeface="Aptos"/>
                    <a:cs typeface="Arial" panose="020B0604020202020204" pitchFamily="34" charset="0"/>
                  </a:rPr>
                  <a:t> = 50.2</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𝜋</m:t>
                    </m:r>
                  </m:oMath>
                </a14:m>
                <a:r>
                  <a:rPr lang="en-US" sz="2200" i="1" dirty="0">
                    <a:solidFill>
                      <a:srgbClr val="003300"/>
                    </a:solidFill>
                    <a:latin typeface="Arial" panose="020B0604020202020204" pitchFamily="34" charset="0"/>
                    <a:ea typeface="Aptos"/>
                    <a:cs typeface="Arial" panose="020B0604020202020204" pitchFamily="34" charset="0"/>
                  </a:rPr>
                  <a:t>= 100</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𝜋</m:t>
                    </m:r>
                  </m:oMath>
                </a14:m>
                <a:r>
                  <a:rPr lang="en-US" sz="2200" i="1" dirty="0">
                    <a:solidFill>
                      <a:srgbClr val="003300"/>
                    </a:solidFill>
                    <a:latin typeface="Arial" panose="020B0604020202020204" pitchFamily="34" charset="0"/>
                    <a:ea typeface="Aptos"/>
                    <a:cs typeface="Arial" panose="020B0604020202020204" pitchFamily="34" charset="0"/>
                  </a:rPr>
                  <a:t> (rad/s).</a:t>
                </a:r>
                <a:endParaRPr lang="vi-VN" sz="22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r>
                  <a:rPr lang="en-US" sz="2200" i="1" dirty="0">
                    <a:latin typeface="Arial" panose="020B0604020202020204" pitchFamily="34" charset="0"/>
                    <a:ea typeface="Aptos"/>
                    <a:cs typeface="Arial" panose="020B0604020202020204" pitchFamily="34" charset="0"/>
                  </a:rPr>
                  <a:t>Tại thời điểm ban đầu t = 0, </a:t>
                </a:r>
                <a:r>
                  <a:rPr lang="en-US" sz="2200" i="1" dirty="0" err="1">
                    <a:latin typeface="Arial" panose="020B0604020202020204" pitchFamily="34" charset="0"/>
                    <a:ea typeface="Aptos"/>
                    <a:cs typeface="Arial" panose="020B0604020202020204" pitchFamily="34" charset="0"/>
                  </a:rPr>
                  <a:t>vectơ</a:t>
                </a:r>
                <a:r>
                  <a:rPr lang="en-US" sz="2200" i="1" dirty="0">
                    <a:latin typeface="Arial" panose="020B0604020202020204" pitchFamily="34" charset="0"/>
                    <a:ea typeface="Aptos"/>
                    <a:cs typeface="Arial" panose="020B0604020202020204" pitchFamily="34" charset="0"/>
                  </a:rPr>
                  <a:t> pháp </a:t>
                </a:r>
                <a:r>
                  <a:rPr lang="en-US" sz="2200" i="1" dirty="0" err="1">
                    <a:latin typeface="Arial" panose="020B0604020202020204" pitchFamily="34" charset="0"/>
                    <a:ea typeface="Aptos"/>
                    <a:cs typeface="Arial" panose="020B0604020202020204" pitchFamily="34" charset="0"/>
                  </a:rPr>
                  <a:t>tuyến</a:t>
                </a:r>
                <a:r>
                  <a:rPr lang="en-US" sz="2200" i="1" dirty="0">
                    <a:latin typeface="Arial" panose="020B0604020202020204" pitchFamily="34" charset="0"/>
                    <a:ea typeface="Aptos"/>
                    <a:cs typeface="Arial" panose="020B0604020202020204" pitchFamily="34" charset="0"/>
                  </a:rPr>
                  <a:t> </a:t>
                </a:r>
                <a14:m>
                  <m:oMath xmlns:m="http://schemas.openxmlformats.org/officeDocument/2006/math">
                    <m:acc>
                      <m:accPr>
                        <m:chr m:val="⃗"/>
                        <m:ctrlPr>
                          <a:rPr lang="en-US" sz="2200" i="1">
                            <a:latin typeface="Cambria Math" panose="02040503050406030204" pitchFamily="18" charset="0"/>
                          </a:rPr>
                        </m:ctrlPr>
                      </m:accPr>
                      <m:e>
                        <m:r>
                          <m:rPr>
                            <m:sty m:val="p"/>
                          </m:rPr>
                          <a:rPr lang="vi-VN" sz="2200" i="1">
                            <a:latin typeface="Cambria Math" panose="02040503050406030204" pitchFamily="18" charset="0"/>
                          </a:rPr>
                          <m:t>n</m:t>
                        </m:r>
                      </m:e>
                    </m:acc>
                  </m:oMath>
                </a14:m>
                <a:r>
                  <a:rPr lang="vi-VN" sz="2200" i="1" dirty="0">
                    <a:latin typeface="Arial" panose="020B0604020202020204" pitchFamily="34" charset="0"/>
                    <a:ea typeface="Aptos"/>
                    <a:cs typeface="Arial" panose="020B0604020202020204" pitchFamily="34" charset="0"/>
                  </a:rPr>
                  <a:t> của diện tích S của khung dây có chiều trùng với chiều vectơ cảm ứng từ</a:t>
                </a:r>
                <a:r>
                  <a:rPr lang="en-US" sz="2200" i="1" dirty="0">
                    <a:latin typeface="Arial" panose="020B0604020202020204" pitchFamily="34" charset="0"/>
                    <a:ea typeface="Aptos"/>
                    <a:cs typeface="Arial" panose="020B0604020202020204" pitchFamily="34" charset="0"/>
                  </a:rPr>
                  <a:t>  </a:t>
                </a:r>
                <a14:m>
                  <m:oMath xmlns:m="http://schemas.openxmlformats.org/officeDocument/2006/math">
                    <m:acc>
                      <m:accPr>
                        <m:chr m:val="⃗"/>
                        <m:ctrlPr>
                          <a:rPr lang="en-US" sz="2200" i="1">
                            <a:latin typeface="Cambria Math" panose="02040503050406030204" pitchFamily="18" charset="0"/>
                          </a:rPr>
                        </m:ctrlPr>
                      </m:accPr>
                      <m:e>
                        <m:r>
                          <m:rPr>
                            <m:sty m:val="p"/>
                          </m:rPr>
                          <a:rPr lang="vi-VN" sz="2200" i="1">
                            <a:latin typeface="Cambria Math" panose="02040503050406030204" pitchFamily="18" charset="0"/>
                          </a:rPr>
                          <m:t>B</m:t>
                        </m:r>
                      </m:e>
                    </m:acc>
                  </m:oMath>
                </a14:m>
                <a:r>
                  <a:rPr lang="en-US" sz="2200" i="1" dirty="0">
                    <a:latin typeface="Arial" panose="020B0604020202020204" pitchFamily="34" charset="0"/>
                    <a:ea typeface="Aptos"/>
                    <a:cs typeface="Arial" panose="020B0604020202020204" pitchFamily="34" charset="0"/>
                  </a:rPr>
                  <a:t> </a:t>
                </a:r>
                <a:r>
                  <a:rPr lang="vi-VN" sz="2200" i="1" dirty="0">
                    <a:latin typeface="Arial" panose="020B0604020202020204" pitchFamily="34" charset="0"/>
                    <a:ea typeface="Aptos"/>
                    <a:cs typeface="Arial" panose="020B0604020202020204" pitchFamily="34" charset="0"/>
                  </a:rPr>
                  <a:t>của từ trường. Đến thời điểm t, pháp tuyến </a:t>
                </a:r>
                <a:r>
                  <a:rPr lang="en-US" sz="2200" i="1" dirty="0">
                    <a:latin typeface="Arial" panose="020B0604020202020204" pitchFamily="34" charset="0"/>
                    <a:ea typeface="Aptos"/>
                    <a:cs typeface="Arial" panose="020B0604020202020204" pitchFamily="34" charset="0"/>
                  </a:rPr>
                  <a:t> </a:t>
                </a:r>
                <a14:m>
                  <m:oMath xmlns:m="http://schemas.openxmlformats.org/officeDocument/2006/math">
                    <m:acc>
                      <m:accPr>
                        <m:chr m:val="⃗"/>
                        <m:ctrlPr>
                          <a:rPr lang="en-US" sz="2200" i="1">
                            <a:latin typeface="Cambria Math" panose="02040503050406030204" pitchFamily="18" charset="0"/>
                          </a:rPr>
                        </m:ctrlPr>
                      </m:accPr>
                      <m:e>
                        <m:r>
                          <m:rPr>
                            <m:sty m:val="p"/>
                          </m:rPr>
                          <a:rPr lang="vi-VN" sz="2200" i="1">
                            <a:latin typeface="Cambria Math" panose="02040503050406030204" pitchFamily="18" charset="0"/>
                          </a:rPr>
                          <m:t>n</m:t>
                        </m:r>
                      </m:e>
                    </m:acc>
                  </m:oMath>
                </a14:m>
                <a:r>
                  <a:rPr lang="vi-VN" sz="2200" i="1" dirty="0">
                    <a:latin typeface="Arial" panose="020B0604020202020204" pitchFamily="34" charset="0"/>
                    <a:ea typeface="Aptos"/>
                    <a:cs typeface="Arial" panose="020B0604020202020204" pitchFamily="34" charset="0"/>
                  </a:rPr>
                  <a:t> </a:t>
                </a:r>
                <a:r>
                  <a:rPr lang="en-US" sz="2200" i="1" dirty="0">
                    <a:latin typeface="Arial" panose="020B0604020202020204" pitchFamily="34" charset="0"/>
                    <a:ea typeface="Aptos"/>
                    <a:cs typeface="Arial" panose="020B0604020202020204" pitchFamily="34" charset="0"/>
                  </a:rPr>
                  <a:t>của khung dây đã quay được một góc bằng </a:t>
                </a:r>
                <a14:m>
                  <m:oMath xmlns:m="http://schemas.openxmlformats.org/officeDocument/2006/math">
                    <m:r>
                      <a:rPr lang="en-US" sz="2200" i="1">
                        <a:latin typeface="Cambria Math" panose="02040503050406030204" pitchFamily="18" charset="0"/>
                        <a:ea typeface="Aptos"/>
                        <a:cs typeface="Times New Roman" panose="02020603050405020304" pitchFamily="18" charset="0"/>
                      </a:rPr>
                      <m:t>𝜔</m:t>
                    </m:r>
                  </m:oMath>
                </a14:m>
                <a:r>
                  <a:rPr lang="en-US" sz="2200" i="1" dirty="0">
                    <a:latin typeface="Arial" panose="020B0604020202020204" pitchFamily="34" charset="0"/>
                    <a:ea typeface="Aptos"/>
                    <a:cs typeface="Arial" panose="020B0604020202020204" pitchFamily="34" charset="0"/>
                  </a:rPr>
                  <a:t>t. Lúc này từ thông qua khung dây là </a:t>
                </a:r>
                <a:r>
                  <a:rPr lang="vi-VN" sz="2200" i="1" dirty="0">
                    <a:latin typeface="Arial" panose="020B0604020202020204" pitchFamily="34" charset="0"/>
                    <a:ea typeface="Aptos"/>
                    <a:cs typeface="Arial" panose="020B0604020202020204" pitchFamily="34" charset="0"/>
                  </a:rPr>
                  <a:t>: </a:t>
                </a:r>
                <a:endParaRPr lang="en-US" sz="2200" i="1" dirty="0">
                  <a:latin typeface="Arial" panose="020B0604020202020204" pitchFamily="34" charset="0"/>
                  <a:ea typeface="Aptos"/>
                  <a:cs typeface="Arial" panose="020B0604020202020204" pitchFamily="34" charset="0"/>
                </a:endParaRPr>
              </a:p>
              <a:p>
                <a:pPr algn="just">
                  <a:lnSpc>
                    <a:spcPct val="115000"/>
                  </a:lnSpc>
                  <a:spcAft>
                    <a:spcPts val="800"/>
                  </a:spcAft>
                </a:pPr>
                <a:r>
                  <a:rPr lang="en-US" sz="2200" i="1" dirty="0">
                    <a:latin typeface="Arial" panose="020B0604020202020204" pitchFamily="34" charset="0"/>
                    <a:ea typeface="Aptos"/>
                    <a:cs typeface="Arial" panose="020B0604020202020204" pitchFamily="34" charset="0"/>
                  </a:rPr>
                  <a:t>Φ = NBS cos(</a:t>
                </a:r>
                <a14:m>
                  <m:oMath xmlns:m="http://schemas.openxmlformats.org/officeDocument/2006/math">
                    <m:r>
                      <a:rPr lang="en-US" sz="2200" i="1">
                        <a:latin typeface="Cambria Math" panose="02040503050406030204" pitchFamily="18" charset="0"/>
                        <a:ea typeface="Aptos"/>
                        <a:cs typeface="Times New Roman" panose="02020603050405020304" pitchFamily="18" charset="0"/>
                      </a:rPr>
                      <m:t>𝜔</m:t>
                    </m:r>
                  </m:oMath>
                </a14:m>
                <a:r>
                  <a:rPr lang="en-US" sz="2200" i="1" dirty="0">
                    <a:latin typeface="Arial" panose="020B0604020202020204" pitchFamily="34" charset="0"/>
                    <a:ea typeface="Aptos"/>
                    <a:cs typeface="Arial" panose="020B0604020202020204" pitchFamily="34" charset="0"/>
                  </a:rPr>
                  <a:t>t). </a:t>
                </a:r>
                <a:r>
                  <a:rPr lang="en-US" sz="2200" i="1" dirty="0">
                    <a:solidFill>
                      <a:srgbClr val="003300"/>
                    </a:solidFill>
                    <a:latin typeface="Arial" panose="020B0604020202020204" pitchFamily="34" charset="0"/>
                    <a:ea typeface="Aptos"/>
                    <a:cs typeface="Arial" panose="020B0604020202020204" pitchFamily="34" charset="0"/>
                  </a:rPr>
                  <a:t>Như vậy, từ thông qua khung dây biến thiên điều hoà theo thời gian với tần số góc </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𝜔</m:t>
                    </m:r>
                  </m:oMath>
                </a14:m>
                <a:r>
                  <a:rPr lang="en-US" sz="2200" i="1" dirty="0">
                    <a:solidFill>
                      <a:srgbClr val="003300"/>
                    </a:solidFill>
                    <a:latin typeface="Arial" panose="020B0604020202020204" pitchFamily="34" charset="0"/>
                    <a:ea typeface="Aptos"/>
                    <a:cs typeface="Arial" panose="020B0604020202020204" pitchFamily="34" charset="0"/>
                  </a:rPr>
                  <a:t> và với giá trị cực đại (biên độ) là Φ</a:t>
                </a:r>
                <a:r>
                  <a:rPr lang="en-US" sz="2200" i="1" baseline="-25000" dirty="0">
                    <a:solidFill>
                      <a:srgbClr val="003300"/>
                    </a:solidFill>
                    <a:latin typeface="Arial" panose="020B0604020202020204" pitchFamily="34" charset="0"/>
                    <a:ea typeface="Aptos"/>
                    <a:cs typeface="Arial" panose="020B0604020202020204" pitchFamily="34" charset="0"/>
                  </a:rPr>
                  <a:t>0</a:t>
                </a:r>
                <a:r>
                  <a:rPr lang="en-US" sz="2200" i="1" dirty="0">
                    <a:solidFill>
                      <a:srgbClr val="003300"/>
                    </a:solidFill>
                    <a:latin typeface="Arial" panose="020B0604020202020204" pitchFamily="34" charset="0"/>
                    <a:ea typeface="Aptos"/>
                    <a:cs typeface="Arial" panose="020B0604020202020204" pitchFamily="34" charset="0"/>
                  </a:rPr>
                  <a:t> = NBS.</a:t>
                </a:r>
                <a:endParaRPr lang="vi-VN" sz="22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800"/>
                  </a:spcAft>
                </a:pPr>
                <a:r>
                  <a:rPr lang="en-US" sz="2200" i="1" dirty="0">
                    <a:solidFill>
                      <a:srgbClr val="003300"/>
                    </a:solidFill>
                    <a:latin typeface="Arial" panose="020B0604020202020204" pitchFamily="34" charset="0"/>
                    <a:ea typeface="Aptos"/>
                    <a:cs typeface="Arial" panose="020B0604020202020204" pitchFamily="34" charset="0"/>
                  </a:rPr>
                  <a:t>Thay N = 100, B = 0,1 T, S = 20 cm</a:t>
                </a:r>
                <a:r>
                  <a:rPr lang="en-US" sz="2200" i="1" baseline="30000" dirty="0">
                    <a:solidFill>
                      <a:srgbClr val="003300"/>
                    </a:solidFill>
                    <a:latin typeface="Arial" panose="020B0604020202020204" pitchFamily="34" charset="0"/>
                    <a:ea typeface="Aptos"/>
                    <a:cs typeface="Arial" panose="020B0604020202020204" pitchFamily="34" charset="0"/>
                  </a:rPr>
                  <a:t>2</a:t>
                </a:r>
                <a:r>
                  <a:rPr lang="en-US" sz="2200" i="1" dirty="0">
                    <a:solidFill>
                      <a:srgbClr val="003300"/>
                    </a:solidFill>
                    <a:latin typeface="Arial" panose="020B0604020202020204" pitchFamily="34" charset="0"/>
                    <a:ea typeface="Aptos"/>
                    <a:cs typeface="Arial" panose="020B0604020202020204" pitchFamily="34" charset="0"/>
                  </a:rPr>
                  <a:t> = 20. 10</a:t>
                </a:r>
                <a:r>
                  <a:rPr lang="en-US" sz="2200" i="1" baseline="30000" dirty="0">
                    <a:solidFill>
                      <a:srgbClr val="003300"/>
                    </a:solidFill>
                    <a:latin typeface="Arial" panose="020B0604020202020204" pitchFamily="34" charset="0"/>
                    <a:ea typeface="Aptos"/>
                    <a:cs typeface="Arial" panose="020B0604020202020204" pitchFamily="34" charset="0"/>
                  </a:rPr>
                  <a:t>-4</a:t>
                </a:r>
                <a:r>
                  <a:rPr lang="en-US" sz="2200" i="1" dirty="0">
                    <a:solidFill>
                      <a:srgbClr val="003300"/>
                    </a:solidFill>
                    <a:latin typeface="Arial" panose="020B0604020202020204" pitchFamily="34" charset="0"/>
                    <a:ea typeface="Aptos"/>
                    <a:cs typeface="Arial" panose="020B0604020202020204" pitchFamily="34" charset="0"/>
                  </a:rPr>
                  <a:t> m</a:t>
                </a:r>
                <a:r>
                  <a:rPr lang="en-US" sz="2200" i="1" baseline="30000" dirty="0">
                    <a:solidFill>
                      <a:srgbClr val="003300"/>
                    </a:solidFill>
                    <a:latin typeface="Arial" panose="020B0604020202020204" pitchFamily="34" charset="0"/>
                    <a:ea typeface="Aptos"/>
                    <a:cs typeface="Arial" panose="020B0604020202020204" pitchFamily="34" charset="0"/>
                  </a:rPr>
                  <a:t>2</a:t>
                </a:r>
                <a:r>
                  <a:rPr lang="en-US" sz="2200" i="1" dirty="0">
                    <a:solidFill>
                      <a:srgbClr val="003300"/>
                    </a:solidFill>
                    <a:latin typeface="Arial" panose="020B0604020202020204" pitchFamily="34" charset="0"/>
                    <a:ea typeface="Aptos"/>
                    <a:cs typeface="Arial" panose="020B0604020202020204" pitchFamily="34" charset="0"/>
                  </a:rPr>
                  <a:t> và  </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𝜔</m:t>
                    </m:r>
                  </m:oMath>
                </a14:m>
                <a:r>
                  <a:rPr lang="en-US" sz="2200" i="1" dirty="0">
                    <a:solidFill>
                      <a:srgbClr val="003300"/>
                    </a:solidFill>
                    <a:latin typeface="Arial" panose="020B0604020202020204" pitchFamily="34" charset="0"/>
                    <a:ea typeface="Aptos"/>
                    <a:cs typeface="Arial" panose="020B0604020202020204" pitchFamily="34" charset="0"/>
                  </a:rPr>
                  <a:t> = 100</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𝜋</m:t>
                    </m:r>
                  </m:oMath>
                </a14:m>
                <a:r>
                  <a:rPr lang="en-US" sz="2200" i="1" dirty="0">
                    <a:solidFill>
                      <a:srgbClr val="003300"/>
                    </a:solidFill>
                    <a:latin typeface="Arial" panose="020B0604020202020204" pitchFamily="34" charset="0"/>
                    <a:ea typeface="Aptos"/>
                    <a:cs typeface="Arial" panose="020B0604020202020204" pitchFamily="34" charset="0"/>
                  </a:rPr>
                  <a:t>  (rad/s) ta được biểu thức của từ thông qua khung dây là: </a:t>
                </a:r>
                <a:endParaRPr lang="vi-VN" sz="2200" i="1" dirty="0">
                  <a:solidFill>
                    <a:srgbClr val="003300"/>
                  </a:solidFill>
                  <a:latin typeface="Arial" panose="020B0604020202020204" pitchFamily="34" charset="0"/>
                  <a:ea typeface="Aptos"/>
                  <a:cs typeface="Arial" panose="020B0604020202020204" pitchFamily="34" charset="0"/>
                </a:endParaRPr>
              </a:p>
              <a:p>
                <a:pPr algn="ctr">
                  <a:lnSpc>
                    <a:spcPct val="115000"/>
                  </a:lnSpc>
                  <a:spcAft>
                    <a:spcPts val="800"/>
                  </a:spcAft>
                </a:pPr>
                <a:r>
                  <a:rPr lang="en-US" sz="2200" i="1" dirty="0">
                    <a:solidFill>
                      <a:srgbClr val="003300"/>
                    </a:solidFill>
                    <a:latin typeface="Arial" panose="020B0604020202020204" pitchFamily="34" charset="0"/>
                    <a:ea typeface="Aptos"/>
                    <a:cs typeface="Arial" panose="020B0604020202020204" pitchFamily="34" charset="0"/>
                  </a:rPr>
                  <a:t>Φ = 0,02cos(100</a:t>
                </a:r>
                <a14:m>
                  <m:oMath xmlns:m="http://schemas.openxmlformats.org/officeDocument/2006/math">
                    <m:r>
                      <a:rPr lang="en-US" sz="2200" i="1">
                        <a:solidFill>
                          <a:srgbClr val="003300"/>
                        </a:solidFill>
                        <a:latin typeface="Cambria Math" panose="02040503050406030204" pitchFamily="18" charset="0"/>
                        <a:ea typeface="Aptos"/>
                        <a:cs typeface="Times New Roman" panose="02020603050405020304" pitchFamily="18" charset="0"/>
                      </a:rPr>
                      <m:t>𝜋</m:t>
                    </m:r>
                  </m:oMath>
                </a14:m>
                <a:r>
                  <a:rPr lang="en-US" sz="2200" i="1" dirty="0">
                    <a:solidFill>
                      <a:srgbClr val="003300"/>
                    </a:solidFill>
                    <a:latin typeface="Arial" panose="020B0604020202020204" pitchFamily="34" charset="0"/>
                    <a:ea typeface="Aptos"/>
                    <a:cs typeface="Arial" panose="020B0604020202020204" pitchFamily="34" charset="0"/>
                  </a:rPr>
                  <a:t>t) (</a:t>
                </a:r>
                <a:r>
                  <a:rPr lang="en-US" sz="2200" i="1" dirty="0" err="1">
                    <a:solidFill>
                      <a:srgbClr val="003300"/>
                    </a:solidFill>
                    <a:latin typeface="Arial" panose="020B0604020202020204" pitchFamily="34" charset="0"/>
                    <a:ea typeface="Aptos"/>
                    <a:cs typeface="Arial" panose="020B0604020202020204" pitchFamily="34" charset="0"/>
                  </a:rPr>
                  <a:t>Wb</a:t>
                </a:r>
                <a:r>
                  <a:rPr lang="en-US" sz="2200" i="1" dirty="0">
                    <a:solidFill>
                      <a:srgbClr val="003300"/>
                    </a:solidFill>
                    <a:latin typeface="Arial" panose="020B0604020202020204" pitchFamily="34" charset="0"/>
                    <a:ea typeface="Aptos"/>
                    <a:cs typeface="Arial" panose="020B0604020202020204" pitchFamily="34" charset="0"/>
                  </a:rPr>
                  <a:t>).</a:t>
                </a:r>
                <a:endParaRPr lang="vi-VN" sz="22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endParaRPr lang="vi-VN" sz="2400" kern="10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r>
                  <a:rPr lang="en-US" sz="2400" b="1" kern="100" dirty="0">
                    <a:solidFill>
                      <a:srgbClr val="003300"/>
                    </a:solidFill>
                    <a:latin typeface="Arial" panose="020B0604020202020204" pitchFamily="34" charset="0"/>
                    <a:ea typeface="Aptos"/>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gn="ct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rPr>
                  <a:t> </a:t>
                </a:r>
                <a:endParaRPr lang="vi-VN" sz="2400" kern="0" dirty="0">
                  <a:solidFill>
                    <a:srgbClr val="0033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 Box 7497" descr="Tranthiphuvatlyk15@gmail.com">
                <a:extLst>
                  <a:ext uri="{FF2B5EF4-FFF2-40B4-BE49-F238E27FC236}">
                    <a16:creationId xmlns:a16="http://schemas.microsoft.com/office/drawing/2014/main" id="{CFAE362F-9CCF-4C0B-AE4E-E71692DBE68F}"/>
                  </a:ext>
                </a:extLst>
              </p:cNvPr>
              <p:cNvSpPr txBox="1">
                <a:spLocks noRot="1" noChangeAspect="1" noMove="1" noResize="1" noEditPoints="1" noAdjustHandles="1" noChangeArrowheads="1" noChangeShapeType="1" noTextEdit="1"/>
              </p:cNvSpPr>
              <p:nvPr/>
            </p:nvSpPr>
            <p:spPr>
              <a:xfrm>
                <a:off x="336884" y="2404993"/>
                <a:ext cx="11582400" cy="4453007"/>
              </a:xfrm>
              <a:prstGeom prst="rect">
                <a:avLst/>
              </a:prstGeom>
              <a:blipFill>
                <a:blip r:embed="rId2"/>
                <a:stretch>
                  <a:fillRect l="-684" t="-547" r="-631"/>
                </a:stretch>
              </a:blipFill>
              <a:ln w="6350">
                <a:solidFill>
                  <a:prstClr val="black"/>
                </a:solidFill>
              </a:ln>
            </p:spPr>
            <p:txBody>
              <a:bodyPr/>
              <a:lstStyle/>
              <a:p>
                <a:r>
                  <a:rPr lang="en-US">
                    <a:noFill/>
                  </a:rPr>
                  <a:t> </a:t>
                </a:r>
              </a:p>
            </p:txBody>
          </p:sp>
        </mc:Fallback>
      </mc:AlternateContent>
    </p:spTree>
    <p:extLst>
      <p:ext uri="{BB962C8B-B14F-4D97-AF65-F5344CB8AC3E}">
        <p14:creationId xmlns:p14="http://schemas.microsoft.com/office/powerpoint/2010/main" val="150660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2131</TotalTime>
  <Words>2828</Words>
  <Application>Microsoft Macintosh PowerPoint</Application>
  <PresentationFormat>Widescreen</PresentationFormat>
  <Paragraphs>184</Paragraphs>
  <Slides>24</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Calibri</vt:lpstr>
      <vt:lpstr>Cambria Math</vt:lpstr>
      <vt:lpstr>Tahoma</vt:lpstr>
      <vt:lpstr>Times New Roman</vt:lpstr>
      <vt:lpstr>Wingdings</vt:lpstr>
      <vt:lpstr>Educational subjects 16x9</vt:lpstr>
      <vt:lpstr>Equation</vt:lpstr>
      <vt:lpstr>vatly.net</vt:lpstr>
      <vt:lpstr>KHỞI ĐỘNG</vt:lpstr>
      <vt:lpstr>Bài 20: BÀI TẬP TỪ TRƯỜNG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MỞ RỘNG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LỰC ĐÀN HỒI CỦA LÒ XO ĐỊNH LUẬT HÚC</dc:title>
  <dc:creator>Nhu Minh MAC</dc:creator>
  <cp:lastModifiedBy>Mạc Như Minh</cp:lastModifiedBy>
  <cp:revision>116</cp:revision>
  <dcterms:created xsi:type="dcterms:W3CDTF">2016-11-13T17:29:44Z</dcterms:created>
  <dcterms:modified xsi:type="dcterms:W3CDTF">2025-02-25T03:46:15Z</dcterms:modified>
</cp:coreProperties>
</file>