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98" r:id="rId2"/>
    <p:sldId id="385" r:id="rId3"/>
    <p:sldId id="348" r:id="rId4"/>
    <p:sldId id="258" r:id="rId5"/>
    <p:sldId id="271" r:id="rId6"/>
    <p:sldId id="349" r:id="rId7"/>
    <p:sldId id="350" r:id="rId8"/>
    <p:sldId id="351" r:id="rId9"/>
    <p:sldId id="352" r:id="rId10"/>
    <p:sldId id="356" r:id="rId11"/>
    <p:sldId id="353" r:id="rId12"/>
    <p:sldId id="362" r:id="rId13"/>
    <p:sldId id="357" r:id="rId14"/>
    <p:sldId id="358" r:id="rId15"/>
    <p:sldId id="359" r:id="rId16"/>
    <p:sldId id="360" r:id="rId17"/>
    <p:sldId id="361" r:id="rId18"/>
    <p:sldId id="364" r:id="rId19"/>
    <p:sldId id="355" r:id="rId20"/>
    <p:sldId id="363" r:id="rId21"/>
    <p:sldId id="370" r:id="rId22"/>
    <p:sldId id="373" r:id="rId23"/>
    <p:sldId id="375" r:id="rId24"/>
    <p:sldId id="376" r:id="rId25"/>
    <p:sldId id="377" r:id="rId26"/>
    <p:sldId id="378" r:id="rId27"/>
    <p:sldId id="379" r:id="rId28"/>
    <p:sldId id="380" r:id="rId29"/>
    <p:sldId id="381" r:id="rId30"/>
    <p:sldId id="383" r:id="rId31"/>
    <p:sldId id="382"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9" autoAdjust="0"/>
    <p:restoredTop sz="94660"/>
  </p:normalViewPr>
  <p:slideViewPr>
    <p:cSldViewPr snapToGrid="0">
      <p:cViewPr varScale="1">
        <p:scale>
          <a:sx n="101" d="100"/>
          <a:sy n="101" d="100"/>
        </p:scale>
        <p:origin x="776" y="19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2/25/25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2/25/25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2/25/25</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2/25/25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2/25/25</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2/25/25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2/25/25</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2/25/25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2/25/25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2/25/25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2/25/25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2/25/25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2/25/25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2/25/25</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vatly.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hlinkClick r:id="rId2"/>
              </a:rPr>
              <a:t>vatly.net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4294967295"/>
          </p:nvPr>
        </p:nvSpPr>
        <p:spPr>
          <a:xfrm>
            <a:off x="0" y="6602413"/>
            <a:ext cx="7159625" cy="236537"/>
          </a:xfrm>
        </p:spPr>
        <p:txBody>
          <a:bodyPr/>
          <a:lstStyle/>
          <a:p>
            <a:r>
              <a:rPr lang="en-US"/>
              <a:t>GV: Nguyễn Thị Kiều Oanh</a:t>
            </a:r>
          </a:p>
        </p:txBody>
      </p:sp>
      <p:sp>
        <p:nvSpPr>
          <p:cNvPr id="6" name="Slide Number Placeholder 5"/>
          <p:cNvSpPr>
            <a:spLocks noGrp="1"/>
          </p:cNvSpPr>
          <p:nvPr>
            <p:ph type="sldNum" sz="quarter" idx="4294967295"/>
          </p:nvPr>
        </p:nvSpPr>
        <p:spPr>
          <a:xfrm>
            <a:off x="11552238" y="6602413"/>
            <a:ext cx="639762" cy="236537"/>
          </a:xfrm>
        </p:spPr>
        <p:txBody>
          <a:bodyPr/>
          <a:lstStyle/>
          <a:p>
            <a:fld id="{CA8D9AD5-F248-4919-864A-CFD76CC027D6}" type="slidenum">
              <a:rPr lang="en-US" smtClean="0"/>
              <a:pPr/>
              <a:t>1</a:t>
            </a:fld>
            <a:endParaRPr lang="en-US"/>
          </a:p>
        </p:txBody>
      </p:sp>
    </p:spTree>
    <p:extLst>
      <p:ext uri="{BB962C8B-B14F-4D97-AF65-F5344CB8AC3E}">
        <p14:creationId xmlns:p14="http://schemas.microsoft.com/office/powerpoint/2010/main" val="22050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7984630"/>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Google Shape;327;p43" descr="Tranthiphuvatlyk15@gmail.com">
            <a:extLst>
              <a:ext uri="{FF2B5EF4-FFF2-40B4-BE49-F238E27FC236}">
                <a16:creationId xmlns:a16="http://schemas.microsoft.com/office/drawing/2014/main" id="{E274CDCF-F141-41B8-9134-243A7A2E8B89}"/>
              </a:ext>
            </a:extLst>
          </p:cNvPr>
          <p:cNvSpPr txBox="1">
            <a:spLocks noGrp="1"/>
          </p:cNvSpPr>
          <p:nvPr>
            <p:ph type="title"/>
          </p:nvPr>
        </p:nvSpPr>
        <p:spPr>
          <a:xfrm>
            <a:off x="321703" y="1845662"/>
            <a:ext cx="6768907" cy="1895485"/>
          </a:xfrm>
          <a:prstGeom prst="rect">
            <a:avLst/>
          </a:prstGeom>
        </p:spPr>
        <p:txBody>
          <a:bodyPr spcFirstLastPara="1" vert="horz" wrap="square" lIns="121900" tIns="121900" rIns="121900" bIns="121900" rtlCol="0" anchor="t" anchorCtr="0">
            <a:noAutofit/>
          </a:bodyPr>
          <a:lstStyle/>
          <a:p>
            <a:pPr algn="just"/>
            <a:r>
              <a:rPr lang="vi-VN" sz="3600" dirty="0">
                <a:solidFill>
                  <a:schemeClr val="tx1"/>
                </a:solidFill>
              </a:rPr>
              <a:t>SẠC ĐIỆN THOẠI KHÔNG DÂY</a:t>
            </a:r>
            <a:endParaRPr sz="3600" dirty="0">
              <a:solidFill>
                <a:schemeClr val="tx1"/>
              </a:solidFill>
            </a:endParaRPr>
          </a:p>
        </p:txBody>
      </p:sp>
      <p:pic>
        <p:nvPicPr>
          <p:cNvPr id="7" name="Picture 6" descr="Tranthiphuvatlyk15@gmail.com">
            <a:extLst>
              <a:ext uri="{FF2B5EF4-FFF2-40B4-BE49-F238E27FC236}">
                <a16:creationId xmlns:a16="http://schemas.microsoft.com/office/drawing/2014/main" id="{C9027A42-3A9C-4449-90D3-61D5B72462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409631" y="1966628"/>
            <a:ext cx="4122077" cy="3730199"/>
          </a:xfrm>
          <a:prstGeom prst="rect">
            <a:avLst/>
          </a:prstGeom>
        </p:spPr>
      </p:pic>
      <p:sp>
        <p:nvSpPr>
          <p:cNvPr id="8" name="TextBox 7" descr="Tranthiphuvatlyk15@gmail.com">
            <a:extLst>
              <a:ext uri="{FF2B5EF4-FFF2-40B4-BE49-F238E27FC236}">
                <a16:creationId xmlns:a16="http://schemas.microsoft.com/office/drawing/2014/main" id="{2E7C2E3F-5CAA-4BA9-86B5-F3C807BA0DC3}"/>
              </a:ext>
            </a:extLst>
          </p:cNvPr>
          <p:cNvSpPr txBox="1"/>
          <p:nvPr/>
        </p:nvSpPr>
        <p:spPr>
          <a:xfrm>
            <a:off x="7539788" y="5836312"/>
            <a:ext cx="5287847" cy="1077218"/>
          </a:xfrm>
          <a:prstGeom prst="rect">
            <a:avLst/>
          </a:prstGeom>
          <a:noFill/>
        </p:spPr>
        <p:txBody>
          <a:bodyPr wrap="square">
            <a:spAutoFit/>
          </a:bodyPr>
          <a:lstStyle/>
          <a:p>
            <a:r>
              <a:rPr lang="en-US" sz="3200" b="1" i="1" dirty="0" err="1">
                <a:latin typeface="Arial" panose="020B0604020202020204" pitchFamily="34" charset="0"/>
                <a:ea typeface="Times New Roman" panose="02020603050405020304" pitchFamily="18" charset="0"/>
                <a:cs typeface="Arial" panose="020B0604020202020204" pitchFamily="34" charset="0"/>
              </a:rPr>
              <a:t>Hình</a:t>
            </a:r>
            <a:r>
              <a:rPr lang="en-US" sz="3200" b="1" i="1" dirty="0">
                <a:latin typeface="Arial" panose="020B0604020202020204" pitchFamily="34" charset="0"/>
                <a:ea typeface="Times New Roman" panose="02020603050405020304" pitchFamily="18" charset="0"/>
                <a:cs typeface="Arial" panose="020B0604020202020204" pitchFamily="34" charset="0"/>
              </a:rPr>
              <a:t> 18.3</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Mô</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tả</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cuộn</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dây</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trong</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sạc</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và</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điện</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thoại</a:t>
            </a:r>
            <a:endParaRPr lang="en-US" sz="3200" dirty="0">
              <a:latin typeface="Arial" panose="020B0604020202020204" pitchFamily="34" charset="0"/>
              <a:cs typeface="Arial" panose="020B0604020202020204" pitchFamily="34" charset="0"/>
            </a:endParaRPr>
          </a:p>
        </p:txBody>
      </p:sp>
      <p:sp>
        <p:nvSpPr>
          <p:cNvPr id="9" name="Text Placeholder 14" descr="Tranthiphuvatlyk15@gmail.com">
            <a:extLst>
              <a:ext uri="{FF2B5EF4-FFF2-40B4-BE49-F238E27FC236}">
                <a16:creationId xmlns:a16="http://schemas.microsoft.com/office/drawing/2014/main" id="{95F7D5B5-BC7B-4BB2-A3E7-0878F1A87822}"/>
              </a:ext>
            </a:extLst>
          </p:cNvPr>
          <p:cNvSpPr txBox="1">
            <a:spLocks/>
          </p:cNvSpPr>
          <p:nvPr/>
        </p:nvSpPr>
        <p:spPr>
          <a:xfrm>
            <a:off x="819551" y="2793405"/>
            <a:ext cx="5521864" cy="46470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186262" indent="0" algn="just">
              <a:buFont typeface="Wingdings" panose="05000000000000000000" pitchFamily="2" charset="2"/>
              <a:buNone/>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pin,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18.3).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57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03711603"/>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2">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3">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2">
            <a:alphaModFix/>
          </a:blip>
          <a:stretch>
            <a:fillRect/>
          </a:stretch>
        </p:blipFill>
        <p:spPr>
          <a:xfrm rot="-3932765">
            <a:off x="277418" y="169783"/>
            <a:ext cx="440871" cy="493493"/>
          </a:xfrm>
          <a:prstGeom prst="rect">
            <a:avLst/>
          </a:prstGeom>
          <a:noFill/>
          <a:ln>
            <a:noFill/>
          </a:ln>
        </p:spPr>
      </p:pic>
      <p:sp>
        <p:nvSpPr>
          <p:cNvPr id="6" name="Google Shape;327;p43" descr="Tranthiphuvatlyk15@gmail.com">
            <a:extLst>
              <a:ext uri="{FF2B5EF4-FFF2-40B4-BE49-F238E27FC236}">
                <a16:creationId xmlns:a16="http://schemas.microsoft.com/office/drawing/2014/main" id="{C7B9F29B-5205-473B-B24B-93C34D6BDE55}"/>
              </a:ext>
            </a:extLst>
          </p:cNvPr>
          <p:cNvSpPr txBox="1">
            <a:spLocks noGrp="1"/>
          </p:cNvSpPr>
          <p:nvPr>
            <p:ph type="title"/>
          </p:nvPr>
        </p:nvSpPr>
        <p:spPr>
          <a:xfrm>
            <a:off x="244474" y="2481257"/>
            <a:ext cx="5844769" cy="1895485"/>
          </a:xfrm>
          <a:prstGeom prst="rect">
            <a:avLst/>
          </a:prstGeom>
        </p:spPr>
        <p:txBody>
          <a:bodyPr spcFirstLastPara="1" vert="horz" wrap="square" lIns="121900" tIns="121900" rIns="121900" bIns="121900" rtlCol="0" anchor="t" anchorCtr="0">
            <a:noAutofit/>
          </a:bodyPr>
          <a:lstStyle/>
          <a:p>
            <a:pPr algn="just"/>
            <a:r>
              <a:rPr lang="vi-VN" sz="3200" dirty="0">
                <a:solidFill>
                  <a:schemeClr val="tx1"/>
                </a:solidFill>
              </a:rPr>
              <a:t>SẠC ĐIỆN THOẠI KHÔNG DÂY</a:t>
            </a:r>
            <a:endParaRPr sz="3200" dirty="0">
              <a:solidFill>
                <a:schemeClr val="tx1"/>
              </a:solidFill>
            </a:endParaRPr>
          </a:p>
        </p:txBody>
      </p:sp>
      <p:pic>
        <p:nvPicPr>
          <p:cNvPr id="7" name="Picture 6" descr="Tranthiphuvatlyk15@gmail.com">
            <a:extLst>
              <a:ext uri="{FF2B5EF4-FFF2-40B4-BE49-F238E27FC236}">
                <a16:creationId xmlns:a16="http://schemas.microsoft.com/office/drawing/2014/main" id="{ADEB1773-EB2E-4A6D-BCCD-24E3CE6E74E4}"/>
              </a:ext>
            </a:extLst>
          </p:cNvPr>
          <p:cNvPicPr>
            <a:picLocks noChangeAspect="1"/>
          </p:cNvPicPr>
          <p:nvPr/>
        </p:nvPicPr>
        <p:blipFill>
          <a:blip r:embed="rId4"/>
          <a:stretch>
            <a:fillRect/>
          </a:stretch>
        </p:blipFill>
        <p:spPr>
          <a:xfrm>
            <a:off x="7810831" y="1660873"/>
            <a:ext cx="3297256" cy="2292118"/>
          </a:xfrm>
          <a:prstGeom prst="rect">
            <a:avLst/>
          </a:prstGeom>
        </p:spPr>
      </p:pic>
      <p:pic>
        <p:nvPicPr>
          <p:cNvPr id="8" name="Picture 7" descr="Tranthiphuvatlyk15@gmail.com">
            <a:extLst>
              <a:ext uri="{FF2B5EF4-FFF2-40B4-BE49-F238E27FC236}">
                <a16:creationId xmlns:a16="http://schemas.microsoft.com/office/drawing/2014/main" id="{0596F873-B1D2-4899-AFE1-EC2653458F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7780098" y="4120801"/>
            <a:ext cx="3108804" cy="2292118"/>
          </a:xfrm>
          <a:prstGeom prst="rect">
            <a:avLst/>
          </a:prstGeom>
        </p:spPr>
      </p:pic>
      <p:sp>
        <p:nvSpPr>
          <p:cNvPr id="9" name="TextBox 8" descr="Tranthiphuvatlyk15@gmail.com">
            <a:extLst>
              <a:ext uri="{FF2B5EF4-FFF2-40B4-BE49-F238E27FC236}">
                <a16:creationId xmlns:a16="http://schemas.microsoft.com/office/drawing/2014/main" id="{348682A3-0362-4AD8-A711-9B5315A7CECB}"/>
              </a:ext>
            </a:extLst>
          </p:cNvPr>
          <p:cNvSpPr txBox="1"/>
          <p:nvPr/>
        </p:nvSpPr>
        <p:spPr>
          <a:xfrm>
            <a:off x="7114673" y="3735439"/>
            <a:ext cx="6096000" cy="385362"/>
          </a:xfrm>
          <a:prstGeom prst="rect">
            <a:avLst/>
          </a:prstGeom>
          <a:noFill/>
        </p:spPr>
        <p:txBody>
          <a:bodyPr wrap="square">
            <a:spAutoFit/>
          </a:bodyPr>
          <a:lstStyle/>
          <a:p>
            <a:pPr algn="just">
              <a:lnSpc>
                <a:spcPct val="115000"/>
              </a:lnSpc>
            </a:pP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18.2.</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cuộn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thoại</a:t>
            </a:r>
            <a:endParaRPr lang="en-US" dirty="0">
              <a:latin typeface="Times New Roman" panose="02020603050405020304" pitchFamily="18" charset="0"/>
              <a:ea typeface="Times New Roman" panose="02020603050405020304" pitchFamily="18" charset="0"/>
            </a:endParaRPr>
          </a:p>
        </p:txBody>
      </p:sp>
      <p:sp>
        <p:nvSpPr>
          <p:cNvPr id="10" name="TextBox 9" descr="Tranthiphuvatlyk15@gmail.com">
            <a:extLst>
              <a:ext uri="{FF2B5EF4-FFF2-40B4-BE49-F238E27FC236}">
                <a16:creationId xmlns:a16="http://schemas.microsoft.com/office/drawing/2014/main" id="{0C101C6A-9443-4FDC-ABA8-530C47D05D42}"/>
              </a:ext>
            </a:extLst>
          </p:cNvPr>
          <p:cNvSpPr txBox="1"/>
          <p:nvPr/>
        </p:nvSpPr>
        <p:spPr>
          <a:xfrm>
            <a:off x="7038473" y="6386528"/>
            <a:ext cx="6172200" cy="369332"/>
          </a:xfrm>
          <a:prstGeom prst="rect">
            <a:avLst/>
          </a:prstGeom>
          <a:noFill/>
        </p:spPr>
        <p:txBody>
          <a:bodyPr wrap="square">
            <a:spAutoFit/>
          </a:bodyPr>
          <a:lstStyle/>
          <a:p>
            <a:r>
              <a:rPr lang="en-US" b="1" i="1" dirty="0" err="1">
                <a:latin typeface="Times New Roman" panose="02020603050405020304" pitchFamily="18" charset="0"/>
                <a:ea typeface="Times New Roman" panose="02020603050405020304" pitchFamily="18" charset="0"/>
              </a:rPr>
              <a:t>Hình</a:t>
            </a:r>
            <a:r>
              <a:rPr lang="en-US" b="1" i="1" dirty="0">
                <a:latin typeface="Times New Roman" panose="02020603050405020304" pitchFamily="18" charset="0"/>
                <a:ea typeface="Times New Roman" panose="02020603050405020304" pitchFamily="18" charset="0"/>
              </a:rPr>
              <a:t> 18.3</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Mô</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tả</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cuộn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dây</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trong</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sạc</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và</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điện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thoại</a:t>
            </a:r>
            <a:endParaRPr lang="en-US" dirty="0"/>
          </a:p>
        </p:txBody>
      </p:sp>
      <p:sp>
        <p:nvSpPr>
          <p:cNvPr id="11" name="Text Placeholder 14" descr="Tranthiphuvatlyk15@gmail.com">
            <a:extLst>
              <a:ext uri="{FF2B5EF4-FFF2-40B4-BE49-F238E27FC236}">
                <a16:creationId xmlns:a16="http://schemas.microsoft.com/office/drawing/2014/main" id="{4676B2D2-7420-49AE-8086-238210BBC512}"/>
              </a:ext>
            </a:extLst>
          </p:cNvPr>
          <p:cNvSpPr txBox="1">
            <a:spLocks/>
          </p:cNvSpPr>
          <p:nvPr/>
        </p:nvSpPr>
        <p:spPr>
          <a:xfrm>
            <a:off x="155851" y="3428999"/>
            <a:ext cx="5701565" cy="389284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186262" indent="0" algn="just">
              <a:buFont typeface="Wingdings" panose="05000000000000000000" pitchFamily="2" charset="2"/>
              <a:buNone/>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xoay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pin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24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6947938"/>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400050" indent="-400050" algn="r">
                        <a:buFontTx/>
                        <a:buAutoNum type="romanUcPeriod"/>
                      </a:pP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Arial" panose="020B0604020202020204" pitchFamily="34" charset="0"/>
                          <a:cs typeface="Arial" panose="020B0604020202020204" pitchFamily="34" charset="0"/>
                        </a:rPr>
                        <a:t>  </a:t>
                      </a: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indent="0" algn="r">
                        <a:buFontTx/>
                        <a:buNone/>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4">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5">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4">
            <a:alphaModFix/>
          </a:blip>
          <a:stretch>
            <a:fillRect/>
          </a:stretch>
        </p:blipFill>
        <p:spPr>
          <a:xfrm rot="-3932765">
            <a:off x="277418" y="169783"/>
            <a:ext cx="440871" cy="493493"/>
          </a:xfrm>
          <a:prstGeom prst="rect">
            <a:avLst/>
          </a:prstGeom>
          <a:noFill/>
          <a:ln>
            <a:noFill/>
          </a:ln>
        </p:spPr>
      </p:pic>
      <p:sp>
        <p:nvSpPr>
          <p:cNvPr id="6" name="Google Shape;605;p59" descr="Tranthiphuvatlyk15@gmail.com">
            <a:extLst>
              <a:ext uri="{FF2B5EF4-FFF2-40B4-BE49-F238E27FC236}">
                <a16:creationId xmlns:a16="http://schemas.microsoft.com/office/drawing/2014/main" id="{E85347FC-C943-420F-B243-8A439E80B8FD}"/>
              </a:ext>
            </a:extLst>
          </p:cNvPr>
          <p:cNvSpPr txBox="1">
            <a:spLocks noGrp="1"/>
          </p:cNvSpPr>
          <p:nvPr>
            <p:ph type="title"/>
          </p:nvPr>
        </p:nvSpPr>
        <p:spPr>
          <a:xfrm>
            <a:off x="12000" y="1914985"/>
            <a:ext cx="7830096" cy="656603"/>
          </a:xfrm>
          <a:prstGeom prst="rect">
            <a:avLst/>
          </a:prstGeom>
        </p:spPr>
        <p:txBody>
          <a:bodyPr spcFirstLastPara="1" vert="horz" wrap="square" lIns="121900" tIns="121900" rIns="121900" bIns="121900" rtlCol="0" anchor="t" anchorCtr="0">
            <a:noAutofit/>
          </a:bodyPr>
          <a:lstStyle/>
          <a:p>
            <a:r>
              <a:rPr lang="vi-VN" dirty="0">
                <a:solidFill>
                  <a:schemeClr val="tx2"/>
                </a:solidFill>
              </a:rPr>
              <a:t>QUAN SÁT VIDEO VÀ TRẢ LỜI CÂU HỎI</a:t>
            </a:r>
            <a:endParaRPr dirty="0">
              <a:solidFill>
                <a:schemeClr val="tx2"/>
              </a:solidFill>
            </a:endParaRPr>
          </a:p>
        </p:txBody>
      </p:sp>
      <p:grpSp>
        <p:nvGrpSpPr>
          <p:cNvPr id="7" name="Google Shape;607;p59" descr="Tranthiphuvatlyk15@gmail.com">
            <a:extLst>
              <a:ext uri="{FF2B5EF4-FFF2-40B4-BE49-F238E27FC236}">
                <a16:creationId xmlns:a16="http://schemas.microsoft.com/office/drawing/2014/main" id="{EA95F4B7-A3FF-4303-9C4F-DF2E83174CC8}"/>
              </a:ext>
            </a:extLst>
          </p:cNvPr>
          <p:cNvGrpSpPr/>
          <p:nvPr/>
        </p:nvGrpSpPr>
        <p:grpSpPr>
          <a:xfrm>
            <a:off x="367772" y="2971508"/>
            <a:ext cx="5359260" cy="3772768"/>
            <a:chOff x="331763" y="414153"/>
            <a:chExt cx="6903246" cy="5019697"/>
          </a:xfrm>
        </p:grpSpPr>
        <p:sp>
          <p:nvSpPr>
            <p:cNvPr id="8" name="Google Shape;608;p59">
              <a:extLst>
                <a:ext uri="{FF2B5EF4-FFF2-40B4-BE49-F238E27FC236}">
                  <a16:creationId xmlns:a16="http://schemas.microsoft.com/office/drawing/2014/main" id="{F28A0663-90BE-4FED-A728-103B0D6CE868}"/>
                </a:ext>
              </a:extLst>
            </p:cNvPr>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 name="Google Shape;609;p59">
              <a:extLst>
                <a:ext uri="{FF2B5EF4-FFF2-40B4-BE49-F238E27FC236}">
                  <a16:creationId xmlns:a16="http://schemas.microsoft.com/office/drawing/2014/main" id="{349EC922-522C-47C9-B14C-0CF08E30CB22}"/>
                </a:ext>
              </a:extLst>
            </p:cNvPr>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610;p59">
              <a:extLst>
                <a:ext uri="{FF2B5EF4-FFF2-40B4-BE49-F238E27FC236}">
                  <a16:creationId xmlns:a16="http://schemas.microsoft.com/office/drawing/2014/main" id="{860A90F0-64B6-48BE-AF83-D8A14A3DFFBD}"/>
                </a:ext>
              </a:extLst>
            </p:cNvPr>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611;p59">
              <a:extLst>
                <a:ext uri="{FF2B5EF4-FFF2-40B4-BE49-F238E27FC236}">
                  <a16:creationId xmlns:a16="http://schemas.microsoft.com/office/drawing/2014/main" id="{2AE86D33-D52C-4A34-A278-7D2411FCE7C0}"/>
                </a:ext>
              </a:extLst>
            </p:cNvPr>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pic>
        <p:nvPicPr>
          <p:cNvPr id="12" name="Electromagnetic Music_ Guitar Pickups Explained" descr="Tranthiphuvatlyk15@gmail.com">
            <a:hlinkClick r:id="" action="ppaction://media"/>
            <a:extLst>
              <a:ext uri="{FF2B5EF4-FFF2-40B4-BE49-F238E27FC236}">
                <a16:creationId xmlns:a16="http://schemas.microsoft.com/office/drawing/2014/main" id="{4306C30D-B2B4-462B-89B8-F42C2037C16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777" y="3135243"/>
            <a:ext cx="5263242" cy="2960574"/>
          </a:xfrm>
          <a:prstGeom prst="rect">
            <a:avLst/>
          </a:prstGeom>
        </p:spPr>
      </p:pic>
      <mc:AlternateContent xmlns:mc="http://schemas.openxmlformats.org/markup-compatibility/2006" xmlns:a14="http://schemas.microsoft.com/office/drawing/2010/main">
        <mc:Choice Requires="a14">
          <p:sp>
            <p:nvSpPr>
              <p:cNvPr id="13" name="TextBox 12" descr="Tranthiphuvatlyk15@gmail.com">
                <a:extLst>
                  <a:ext uri="{FF2B5EF4-FFF2-40B4-BE49-F238E27FC236}">
                    <a16:creationId xmlns:a16="http://schemas.microsoft.com/office/drawing/2014/main" id="{A391B451-A5AC-46FE-9BBF-BB5593749CBA}"/>
                  </a:ext>
                </a:extLst>
              </p:cNvPr>
              <p:cNvSpPr txBox="1"/>
              <p:nvPr/>
            </p:nvSpPr>
            <p:spPr>
              <a:xfrm>
                <a:off x="6671968" y="1827143"/>
                <a:ext cx="5359260" cy="4662302"/>
              </a:xfrm>
              <a:prstGeom prst="rect">
                <a:avLst/>
              </a:prstGeom>
              <a:noFill/>
            </p:spPr>
            <p:txBody>
              <a:bodyPr wrap="square" rtlCol="0">
                <a:spAutoFit/>
              </a:bodyPr>
              <a:lstStyle/>
              <a:p>
                <a:pPr marL="186262" algn="just"/>
                <a:r>
                  <a:rPr lang="en-US" sz="2500" b="1" dirty="0">
                    <a:latin typeface="Times New Roman" panose="02020603050405020304" pitchFamily="18" charset="0"/>
                    <a:cs typeface="Times New Roman" panose="02020603050405020304" pitchFamily="18" charset="0"/>
                  </a:rPr>
                  <a:t>1. </a:t>
                </a:r>
                <a:r>
                  <a:rPr lang="en-US" sz="2500" dirty="0" err="1">
                    <a:latin typeface="Times New Roman" panose="02020603050405020304" pitchFamily="18" charset="0"/>
                    <a:cs typeface="Times New Roman" panose="02020603050405020304" pitchFamily="18" charset="0"/>
                  </a:rPr>
                  <a:t>Tại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ghi</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điện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thép</a:t>
                </a:r>
                <a:r>
                  <a:rPr lang="en-US" sz="2500" dirty="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a:p>
                <a:pPr marL="186262" algn="just"/>
                <a:r>
                  <a:rPr lang="en-US" sz="2500" b="1" dirty="0">
                    <a:latin typeface="Times New Roman" panose="02020603050405020304" pitchFamily="18" charset="0"/>
                    <a:cs typeface="Times New Roman" panose="02020603050405020304" pitchFamily="18" charset="0"/>
                  </a:rPr>
                  <a:t>2.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ghi</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điện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hộp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hưởng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vẫn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âm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đàn</a:t>
                </a:r>
                <a:r>
                  <a:rPr lang="en-US" sz="2500" dirty="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a:p>
                <a:pPr marL="186262" algn="just"/>
                <a:r>
                  <a:rPr lang="en-US" sz="2500" b="1" dirty="0">
                    <a:latin typeface="Times New Roman" panose="02020603050405020304" pitchFamily="18" charset="0"/>
                    <a:cs typeface="Times New Roman" panose="02020603050405020304" pitchFamily="18" charset="0"/>
                  </a:rPr>
                  <a:t>3. </a:t>
                </a:r>
                <a:r>
                  <a:rPr lang="en-US" sz="2500" dirty="0">
                    <a:latin typeface="Times New Roman" panose="02020603050405020304" pitchFamily="18" charset="0"/>
                    <a:cs typeface="Times New Roman" panose="02020603050405020304" pitchFamily="18" charset="0"/>
                  </a:rPr>
                  <a:t>Vân </a:t>
                </a:r>
                <a:r>
                  <a:rPr lang="en-US" sz="2500" dirty="0" err="1">
                    <a:latin typeface="Times New Roman" panose="02020603050405020304" pitchFamily="18" charset="0"/>
                    <a:cs typeface="Times New Roman" panose="02020603050405020304" pitchFamily="18" charset="0"/>
                  </a:rPr>
                  <a:t>dụng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suất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ứng</a:t>
                </a:r>
                <a:r>
                  <a:rPr lang="en-US" sz="2500" dirty="0">
                    <a:latin typeface="Times New Roman" panose="02020603050405020304" pitchFamily="18" charset="0"/>
                    <a:cs typeface="Times New Roman" panose="02020603050405020304" pitchFamily="18" charset="0"/>
                  </a:rPr>
                  <a:t>:</a:t>
                </a:r>
                <a:r>
                  <a:rPr lang="vi-VN" sz="2500" dirty="0">
                    <a:solidFill>
                      <a:schemeClr val="accent2">
                        <a:lumMod val="25000"/>
                      </a:schemeClr>
                    </a:solidFill>
                    <a:latin typeface="Times New Roman" panose="02020603050405020304" pitchFamily="18" charset="0"/>
                    <a:cs typeface="Times New Roman" panose="02020603050405020304" pitchFamily="18" charset="0"/>
                  </a:rPr>
                  <a:t> </a:t>
                </a:r>
                <a:endParaRPr lang="en-US" sz="2500" i="1" dirty="0">
                  <a:solidFill>
                    <a:schemeClr val="accent2">
                      <a:lumMod val="25000"/>
                    </a:schemeClr>
                  </a:solidFill>
                  <a:latin typeface="Cambria Math" panose="02040503050406030204" pitchFamily="18" charset="0"/>
                </a:endParaRPr>
              </a:p>
              <a:p>
                <a:pPr marL="186262" algn="just"/>
                <a14:m>
                  <m:oMathPara xmlns:m="http://schemas.openxmlformats.org/officeDocument/2006/math">
                    <m:oMathParaPr>
                      <m:jc m:val="centerGroup"/>
                    </m:oMathParaPr>
                    <m:oMath xmlns:m="http://schemas.openxmlformats.org/officeDocument/2006/math">
                      <m:sSub>
                        <m:sSubPr>
                          <m:ctrlPr>
                            <a:rPr lang="vi-VN" sz="2500" i="1">
                              <a:solidFill>
                                <a:schemeClr val="accent2">
                                  <a:lumMod val="25000"/>
                                </a:schemeClr>
                              </a:solidFill>
                              <a:latin typeface="Cambria Math" panose="02040503050406030204" pitchFamily="18" charset="0"/>
                            </a:rPr>
                          </m:ctrlPr>
                        </m:sSubPr>
                        <m:e>
                          <m:r>
                            <m:rPr>
                              <m:sty m:val="p"/>
                            </m:rPr>
                            <a:rPr lang="vi-VN" sz="2500" i="1">
                              <a:solidFill>
                                <a:schemeClr val="accent2">
                                  <a:lumMod val="25000"/>
                                </a:schemeClr>
                              </a:solidFill>
                              <a:latin typeface="Cambria Math" panose="02040503050406030204" pitchFamily="18" charset="0"/>
                            </a:rPr>
                            <m:t>e</m:t>
                          </m:r>
                        </m:e>
                        <m:sub>
                          <m:r>
                            <m:rPr>
                              <m:sty m:val="p"/>
                            </m:rPr>
                            <a:rPr lang="vi-VN" sz="2500" i="1">
                              <a:solidFill>
                                <a:schemeClr val="accent2">
                                  <a:lumMod val="25000"/>
                                </a:schemeClr>
                              </a:solidFill>
                              <a:latin typeface="Cambria Math" panose="02040503050406030204" pitchFamily="18" charset="0"/>
                            </a:rPr>
                            <m:t>c</m:t>
                          </m:r>
                        </m:sub>
                      </m:sSub>
                      <m:r>
                        <a:rPr lang="vi-VN" sz="2500" i="1">
                          <a:solidFill>
                            <a:schemeClr val="accent2">
                              <a:lumMod val="25000"/>
                            </a:schemeClr>
                          </a:solidFill>
                          <a:latin typeface="Cambria Math" panose="02040503050406030204" pitchFamily="18" charset="0"/>
                        </a:rPr>
                        <m:t>=−</m:t>
                      </m:r>
                      <m:r>
                        <m:rPr>
                          <m:sty m:val="p"/>
                        </m:rPr>
                        <a:rPr lang="vi-VN" sz="2500" i="1">
                          <a:solidFill>
                            <a:schemeClr val="accent2">
                              <a:lumMod val="25000"/>
                            </a:schemeClr>
                          </a:solidFill>
                          <a:latin typeface="Cambria Math" panose="02040503050406030204" pitchFamily="18" charset="0"/>
                        </a:rPr>
                        <m:t>N</m:t>
                      </m:r>
                      <m:f>
                        <m:fPr>
                          <m:ctrlPr>
                            <a:rPr lang="vi-VN" sz="2500" i="1">
                              <a:solidFill>
                                <a:schemeClr val="accent2">
                                  <a:lumMod val="25000"/>
                                </a:schemeClr>
                              </a:solidFill>
                              <a:latin typeface="Cambria Math" panose="02040503050406030204" pitchFamily="18" charset="0"/>
                            </a:rPr>
                          </m:ctrlPr>
                        </m:fPr>
                        <m:num>
                          <m:r>
                            <a:rPr lang="vi-VN" sz="2500" i="1">
                              <a:solidFill>
                                <a:schemeClr val="accent2">
                                  <a:lumMod val="25000"/>
                                </a:schemeClr>
                              </a:solidFill>
                              <a:latin typeface="Cambria Math" panose="02040503050406030204" pitchFamily="18" charset="0"/>
                              <a:ea typeface="Cambria Math" panose="02040503050406030204" pitchFamily="18" charset="0"/>
                            </a:rPr>
                            <m:t>∆</m:t>
                          </m:r>
                          <m:r>
                            <m:rPr>
                              <m:sty m:val="p"/>
                            </m:rPr>
                            <a:rPr lang="el-GR" sz="2500" i="1">
                              <a:solidFill>
                                <a:schemeClr val="accent2">
                                  <a:lumMod val="25000"/>
                                </a:schemeClr>
                              </a:solidFill>
                              <a:latin typeface="Cambria Math" panose="02040503050406030204" pitchFamily="18" charset="0"/>
                              <a:ea typeface="Cambria Math" panose="02040503050406030204" pitchFamily="18" charset="0"/>
                            </a:rPr>
                            <m:t>Φ</m:t>
                          </m:r>
                        </m:num>
                        <m:den>
                          <m:r>
                            <a:rPr lang="vi-VN" sz="2500" i="1">
                              <a:solidFill>
                                <a:schemeClr val="accent2">
                                  <a:lumMod val="25000"/>
                                </a:schemeClr>
                              </a:solidFill>
                              <a:latin typeface="Cambria Math" panose="02040503050406030204" pitchFamily="18" charset="0"/>
                              <a:ea typeface="Cambria Math" panose="02040503050406030204" pitchFamily="18" charset="0"/>
                            </a:rPr>
                            <m:t>∆</m:t>
                          </m:r>
                          <m:r>
                            <m:rPr>
                              <m:sty m:val="p"/>
                            </m:rPr>
                            <a:rPr lang="vi-VN" sz="2500" i="1">
                              <a:solidFill>
                                <a:schemeClr val="accent2">
                                  <a:lumMod val="25000"/>
                                </a:schemeClr>
                              </a:solidFill>
                              <a:latin typeface="Cambria Math" panose="02040503050406030204" pitchFamily="18" charset="0"/>
                              <a:ea typeface="Cambria Math" panose="02040503050406030204" pitchFamily="18" charset="0"/>
                            </a:rPr>
                            <m:t>t</m:t>
                          </m:r>
                        </m:den>
                      </m:f>
                    </m:oMath>
                  </m:oMathPara>
                </a14:m>
                <a:endParaRPr lang="en-US" sz="2500" dirty="0">
                  <a:solidFill>
                    <a:schemeClr val="accent2">
                      <a:lumMod val="25000"/>
                    </a:schemeClr>
                  </a:solidFill>
                  <a:latin typeface="Times New Roman" panose="02020603050405020304" pitchFamily="18" charset="0"/>
                  <a:ea typeface="Cambria Math" panose="02040503050406030204" pitchFamily="18" charset="0"/>
                </a:endParaRPr>
              </a:p>
              <a:p>
                <a:pPr marL="186262" algn="just"/>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gảy</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đàn</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500" dirty="0">
                  <a:latin typeface="Times New Roman" panose="02020603050405020304" pitchFamily="18" charset="0"/>
                  <a:cs typeface="Times New Roman" panose="02020603050405020304" pitchFamily="18" charset="0"/>
                </a:endParaRPr>
              </a:p>
            </p:txBody>
          </p:sp>
        </mc:Choice>
        <mc:Fallback xmlns="">
          <p:sp>
            <p:nvSpPr>
              <p:cNvPr id="13" name="TextBox 12" descr="Tranthiphuvatlyk15@gmail.com">
                <a:extLst>
                  <a:ext uri="{FF2B5EF4-FFF2-40B4-BE49-F238E27FC236}">
                    <a16:creationId xmlns:a16="http://schemas.microsoft.com/office/drawing/2014/main" id="{A391B451-A5AC-46FE-9BBF-BB5593749CBA}"/>
                  </a:ext>
                </a:extLst>
              </p:cNvPr>
              <p:cNvSpPr txBox="1">
                <a:spLocks noRot="1" noChangeAspect="1" noMove="1" noResize="1" noEditPoints="1" noAdjustHandles="1" noChangeArrowheads="1" noChangeShapeType="1" noTextEdit="1"/>
              </p:cNvSpPr>
              <p:nvPr/>
            </p:nvSpPr>
            <p:spPr>
              <a:xfrm>
                <a:off x="6671968" y="1827143"/>
                <a:ext cx="5359260" cy="4662302"/>
              </a:xfrm>
              <a:prstGeom prst="rect">
                <a:avLst/>
              </a:prstGeom>
              <a:blipFill>
                <a:blip r:embed="rId7"/>
                <a:stretch>
                  <a:fillRect t="-1176" r="-1818" b="-2092"/>
                </a:stretch>
              </a:blipFill>
            </p:spPr>
            <p:txBody>
              <a:bodyPr/>
              <a:lstStyle/>
              <a:p>
                <a:r>
                  <a:rPr lang="en-US">
                    <a:noFill/>
                  </a:rPr>
                  <a:t> </a:t>
                </a:r>
              </a:p>
            </p:txBody>
          </p:sp>
        </mc:Fallback>
      </mc:AlternateContent>
    </p:spTree>
    <p:extLst>
      <p:ext uri="{BB962C8B-B14F-4D97-AF65-F5344CB8AC3E}">
        <p14:creationId xmlns:p14="http://schemas.microsoft.com/office/powerpoint/2010/main" val="32991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36"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22671587"/>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400050" indent="-400050" algn="r">
                        <a:buFontTx/>
                        <a:buAutoNum type="romanUcPeriod"/>
                      </a:pP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2">
            <a:alphaModFix/>
          </a:blip>
          <a:stretch>
            <a:fillRect/>
          </a:stretch>
        </p:blipFill>
        <p:spPr>
          <a:xfrm>
            <a:off x="11328027" y="88040"/>
            <a:ext cx="703200" cy="787109"/>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2">
            <a:alphaModFix/>
          </a:blip>
          <a:stretch>
            <a:fillRect/>
          </a:stretch>
        </p:blipFill>
        <p:spPr>
          <a:xfrm rot="-3932765">
            <a:off x="277418" y="169783"/>
            <a:ext cx="440871" cy="493493"/>
          </a:xfrm>
          <a:prstGeom prst="rect">
            <a:avLst/>
          </a:prstGeom>
          <a:noFill/>
          <a:ln>
            <a:noFill/>
          </a:ln>
        </p:spPr>
      </p:pic>
      <p:sp>
        <p:nvSpPr>
          <p:cNvPr id="6" name="TextBox 10" descr="Tranthiphuvatlyk15@gmail.com">
            <a:extLst>
              <a:ext uri="{FF2B5EF4-FFF2-40B4-BE49-F238E27FC236}">
                <a16:creationId xmlns:a16="http://schemas.microsoft.com/office/drawing/2014/main" id="{7A938C0E-9CE0-4DC8-AA94-F6D5F2DFE385}"/>
              </a:ext>
            </a:extLst>
          </p:cNvPr>
          <p:cNvSpPr txBox="1"/>
          <p:nvPr/>
        </p:nvSpPr>
        <p:spPr>
          <a:xfrm>
            <a:off x="297711" y="2036710"/>
            <a:ext cx="11596577" cy="286104"/>
          </a:xfrm>
          <a:prstGeom prst="rect">
            <a:avLst/>
          </a:prstGeom>
        </p:spPr>
        <p:txBody>
          <a:bodyPr wrap="square" lIns="0" tIns="0" rIns="0" bIns="0" rtlCol="0" anchor="t">
            <a:spAutoFit/>
          </a:bodyPr>
          <a:lstStyle/>
          <a:p>
            <a:pPr algn="just">
              <a:lnSpc>
                <a:spcPts val="2147"/>
              </a:lnSpc>
            </a:pPr>
            <a:r>
              <a:rPr lang="en-US" sz="2800" b="1" spc="-61" dirty="0">
                <a:solidFill>
                  <a:srgbClr val="C71D1A"/>
                </a:solidFill>
                <a:latin typeface="Times New Roman" panose="02020603050405020304" pitchFamily="18" charset="0"/>
                <a:cs typeface="Times New Roman" panose="02020603050405020304" pitchFamily="18" charset="0"/>
              </a:rPr>
              <a:t>1. </a:t>
            </a:r>
            <a:r>
              <a:rPr lang="en-US" sz="2800" b="1" spc="-61" dirty="0" err="1">
                <a:solidFill>
                  <a:srgbClr val="C71D1A"/>
                </a:solidFill>
                <a:latin typeface="Times New Roman" panose="02020603050405020304" pitchFamily="18" charset="0"/>
                <a:cs typeface="Times New Roman" panose="02020603050405020304" pitchFamily="18" charset="0"/>
              </a:rPr>
              <a:t>Tại</a:t>
            </a:r>
            <a:r>
              <a:rPr lang="en-US" sz="2800" b="1" spc="-61" dirty="0">
                <a:solidFill>
                  <a:srgbClr val="C71D1A"/>
                </a:solidFill>
                <a:latin typeface="Times New Roman" panose="02020603050405020304" pitchFamily="18" charset="0"/>
                <a:cs typeface="Times New Roman" panose="02020603050405020304" pitchFamily="18" charset="0"/>
              </a:rPr>
              <a:t> </a:t>
            </a:r>
            <a:r>
              <a:rPr lang="vi-VN" sz="2800" b="1" spc="-61" dirty="0">
                <a:solidFill>
                  <a:srgbClr val="C71D1A"/>
                </a:solidFill>
                <a:latin typeface="Times New Roman" panose="02020603050405020304" pitchFamily="18" charset="0"/>
                <a:cs typeface="Times New Roman" panose="02020603050405020304" pitchFamily="18" charset="0"/>
              </a:rPr>
              <a:t>sa</a:t>
            </a:r>
            <a:r>
              <a:rPr lang="en-US" sz="2800" b="1" spc="-61" dirty="0">
                <a:solidFill>
                  <a:srgbClr val="C71D1A"/>
                </a:solidFill>
                <a:latin typeface="Times New Roman" panose="02020603050405020304" pitchFamily="18" charset="0"/>
                <a:cs typeface="Times New Roman" panose="02020603050405020304" pitchFamily="18" charset="0"/>
              </a:rPr>
              <a:t>o </a:t>
            </a:r>
            <a:r>
              <a:rPr lang="en-US" sz="2800" b="1" spc="-61" dirty="0" err="1">
                <a:solidFill>
                  <a:srgbClr val="C71D1A"/>
                </a:solidFill>
                <a:latin typeface="Times New Roman" panose="02020603050405020304" pitchFamily="18" charset="0"/>
                <a:cs typeface="Times New Roman" panose="02020603050405020304" pitchFamily="18" charset="0"/>
              </a:rPr>
              <a:t>dây</a:t>
            </a:r>
            <a:r>
              <a:rPr lang="en-US" sz="2800" b="1" spc="-61" dirty="0">
                <a:solidFill>
                  <a:srgbClr val="C71D1A"/>
                </a:solidFill>
                <a:latin typeface="Times New Roman" panose="02020603050405020304" pitchFamily="18" charset="0"/>
                <a:cs typeface="Times New Roman" panose="02020603050405020304" pitchFamily="18" charset="0"/>
              </a:rPr>
              <a:t> </a:t>
            </a:r>
            <a:r>
              <a:rPr lang="en-US" sz="2800" b="1" spc="-61" dirty="0" err="1">
                <a:solidFill>
                  <a:srgbClr val="C71D1A"/>
                </a:solidFill>
                <a:latin typeface="Times New Roman" panose="02020603050405020304" pitchFamily="18" charset="0"/>
                <a:cs typeface="Times New Roman" panose="02020603050405020304" pitchFamily="18" charset="0"/>
              </a:rPr>
              <a:t>đàn</a:t>
            </a:r>
            <a:r>
              <a:rPr lang="en-US" sz="2800" b="1" spc="-61" dirty="0">
                <a:solidFill>
                  <a:srgbClr val="C71D1A"/>
                </a:solidFill>
                <a:latin typeface="Times New Roman" panose="02020603050405020304" pitchFamily="18" charset="0"/>
                <a:cs typeface="Times New Roman" panose="02020603050405020304" pitchFamily="18" charset="0"/>
              </a:rPr>
              <a:t> </a:t>
            </a:r>
            <a:r>
              <a:rPr lang="en-US" sz="2800" b="1" spc="-61" dirty="0" err="1">
                <a:solidFill>
                  <a:srgbClr val="C71D1A"/>
                </a:solidFill>
                <a:latin typeface="Times New Roman" panose="02020603050405020304" pitchFamily="18" charset="0"/>
                <a:cs typeface="Times New Roman" panose="02020603050405020304" pitchFamily="18" charset="0"/>
              </a:rPr>
              <a:t>ghi</a:t>
            </a:r>
            <a:r>
              <a:rPr lang="en-US" sz="2800" b="1" spc="-61" dirty="0">
                <a:solidFill>
                  <a:srgbClr val="C71D1A"/>
                </a:solidFill>
                <a:latin typeface="Times New Roman" panose="02020603050405020304" pitchFamily="18" charset="0"/>
                <a:cs typeface="Times New Roman" panose="02020603050405020304" pitchFamily="18" charset="0"/>
              </a:rPr>
              <a:t> ta </a:t>
            </a:r>
            <a:r>
              <a:rPr lang="en-US" sz="2800" b="1" spc="-61" dirty="0" err="1">
                <a:solidFill>
                  <a:srgbClr val="C71D1A"/>
                </a:solidFill>
                <a:latin typeface="Times New Roman" panose="02020603050405020304" pitchFamily="18" charset="0"/>
                <a:cs typeface="Times New Roman" panose="02020603050405020304" pitchFamily="18" charset="0"/>
              </a:rPr>
              <a:t>điện</a:t>
            </a:r>
            <a:r>
              <a:rPr lang="en-US" sz="2800" b="1" spc="-61" dirty="0">
                <a:solidFill>
                  <a:srgbClr val="C71D1A"/>
                </a:solidFill>
                <a:latin typeface="Times New Roman" panose="02020603050405020304" pitchFamily="18" charset="0"/>
                <a:cs typeface="Times New Roman" panose="02020603050405020304" pitchFamily="18" charset="0"/>
              </a:rPr>
              <a:t> </a:t>
            </a:r>
            <a:r>
              <a:rPr lang="en-US" sz="2800" b="1" spc="-61" dirty="0" err="1">
                <a:solidFill>
                  <a:srgbClr val="C71D1A"/>
                </a:solidFill>
                <a:latin typeface="Times New Roman" panose="02020603050405020304" pitchFamily="18" charset="0"/>
                <a:cs typeface="Times New Roman" panose="02020603050405020304" pitchFamily="18" charset="0"/>
              </a:rPr>
              <a:t>cần</a:t>
            </a:r>
            <a:r>
              <a:rPr lang="en-US" sz="2800" b="1" spc="-61" dirty="0">
                <a:solidFill>
                  <a:srgbClr val="C71D1A"/>
                </a:solidFill>
                <a:latin typeface="Times New Roman" panose="02020603050405020304" pitchFamily="18" charset="0"/>
                <a:cs typeface="Times New Roman" panose="02020603050405020304" pitchFamily="18" charset="0"/>
              </a:rPr>
              <a:t> </a:t>
            </a:r>
            <a:r>
              <a:rPr lang="en-US" sz="2800" b="1" spc="-61" dirty="0" err="1">
                <a:solidFill>
                  <a:srgbClr val="C71D1A"/>
                </a:solidFill>
                <a:latin typeface="Times New Roman" panose="02020603050405020304" pitchFamily="18" charset="0"/>
                <a:cs typeface="Times New Roman" panose="02020603050405020304" pitchFamily="18" charset="0"/>
              </a:rPr>
              <a:t>làm</a:t>
            </a:r>
            <a:r>
              <a:rPr lang="en-US" sz="2800" b="1" spc="-61" dirty="0">
                <a:solidFill>
                  <a:srgbClr val="C71D1A"/>
                </a:solidFill>
                <a:latin typeface="Times New Roman" panose="02020603050405020304" pitchFamily="18" charset="0"/>
                <a:cs typeface="Times New Roman" panose="02020603050405020304" pitchFamily="18" charset="0"/>
              </a:rPr>
              <a:t> </a:t>
            </a:r>
            <a:r>
              <a:rPr lang="en-US" sz="2800" b="1" spc="-61" dirty="0" err="1">
                <a:solidFill>
                  <a:srgbClr val="C71D1A"/>
                </a:solidFill>
                <a:latin typeface="Times New Roman" panose="02020603050405020304" pitchFamily="18" charset="0"/>
                <a:cs typeface="Times New Roman" panose="02020603050405020304" pitchFamily="18" charset="0"/>
              </a:rPr>
              <a:t>bằng</a:t>
            </a:r>
            <a:r>
              <a:rPr lang="en-US" sz="2800" b="1" spc="-61" dirty="0">
                <a:solidFill>
                  <a:srgbClr val="C71D1A"/>
                </a:solidFill>
                <a:latin typeface="Times New Roman" panose="02020603050405020304" pitchFamily="18" charset="0"/>
                <a:cs typeface="Times New Roman" panose="02020603050405020304" pitchFamily="18" charset="0"/>
              </a:rPr>
              <a:t> </a:t>
            </a:r>
            <a:r>
              <a:rPr lang="en-US" sz="2800" b="1" spc="-61" dirty="0" err="1">
                <a:solidFill>
                  <a:srgbClr val="C71D1A"/>
                </a:solidFill>
                <a:latin typeface="Times New Roman" panose="02020603050405020304" pitchFamily="18" charset="0"/>
                <a:cs typeface="Times New Roman" panose="02020603050405020304" pitchFamily="18" charset="0"/>
              </a:rPr>
              <a:t>thép</a:t>
            </a:r>
            <a:r>
              <a:rPr lang="en-US" sz="2800" b="1" spc="-61" dirty="0">
                <a:solidFill>
                  <a:srgbClr val="C71D1A"/>
                </a:solidFill>
                <a:latin typeface="Times New Roman" panose="02020603050405020304" pitchFamily="18" charset="0"/>
                <a:cs typeface="Times New Roman" panose="02020603050405020304" pitchFamily="18" charset="0"/>
              </a:rPr>
              <a:t>?</a:t>
            </a:r>
          </a:p>
        </p:txBody>
      </p:sp>
      <p:grpSp>
        <p:nvGrpSpPr>
          <p:cNvPr id="7" name="Group 2" descr="Tranthiphuvatlyk15@gmail.com">
            <a:extLst>
              <a:ext uri="{FF2B5EF4-FFF2-40B4-BE49-F238E27FC236}">
                <a16:creationId xmlns:a16="http://schemas.microsoft.com/office/drawing/2014/main" id="{EFDC4DE7-8AD2-4AFC-B9D6-09B63C1238D8}"/>
              </a:ext>
            </a:extLst>
          </p:cNvPr>
          <p:cNvGrpSpPr/>
          <p:nvPr/>
        </p:nvGrpSpPr>
        <p:grpSpPr>
          <a:xfrm rot="2003134">
            <a:off x="805588" y="3312987"/>
            <a:ext cx="717640" cy="412755"/>
            <a:chOff x="0" y="0"/>
            <a:chExt cx="13398500" cy="6379210"/>
          </a:xfrm>
        </p:grpSpPr>
        <p:sp>
          <p:nvSpPr>
            <p:cNvPr id="8" name="Freeform 3">
              <a:extLst>
                <a:ext uri="{FF2B5EF4-FFF2-40B4-BE49-F238E27FC236}">
                  <a16:creationId xmlns:a16="http://schemas.microsoft.com/office/drawing/2014/main" id="{2AC0DC98-7E0E-4917-B49F-9352E13FCB55}"/>
                </a:ext>
              </a:extLst>
            </p:cNvPr>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sz="2800"/>
            </a:p>
          </p:txBody>
        </p:sp>
      </p:grpSp>
      <p:sp>
        <p:nvSpPr>
          <p:cNvPr id="9" name="TextBox 4" descr="Tranthiphuvatlyk15@gmail.com">
            <a:extLst>
              <a:ext uri="{FF2B5EF4-FFF2-40B4-BE49-F238E27FC236}">
                <a16:creationId xmlns:a16="http://schemas.microsoft.com/office/drawing/2014/main" id="{0966748D-5F7B-4EC6-BA32-F2E22977254D}"/>
              </a:ext>
            </a:extLst>
          </p:cNvPr>
          <p:cNvSpPr txBox="1"/>
          <p:nvPr/>
        </p:nvSpPr>
        <p:spPr>
          <a:xfrm>
            <a:off x="454268" y="2718199"/>
            <a:ext cx="11440019" cy="430887"/>
          </a:xfrm>
          <a:prstGeom prst="rect">
            <a:avLst/>
          </a:prstGeom>
        </p:spPr>
        <p:txBody>
          <a:bodyPr wrap="square" lIns="0" tIns="0" rIns="0" bIns="0" rtlCol="0" anchor="t">
            <a:spAutoFit/>
          </a:bodyPr>
          <a:lstStyle/>
          <a:p>
            <a:pPr algn="just"/>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Dây</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đàn</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ghi</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ta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điện</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cần</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làm</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bằng</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thép</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vì</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những</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lí</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 do </a:t>
            </a:r>
            <a:r>
              <a:rPr lang="en-US" sz="2800" b="1" spc="67" dirty="0" err="1">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sau</a:t>
            </a:r>
            <a:r>
              <a:rPr lang="en-US" sz="2800" b="1" spc="67" dirty="0">
                <a:solidFill>
                  <a:schemeClr val="accent1">
                    <a:lumMod val="25000"/>
                  </a:schemeClr>
                </a:solidFill>
                <a:latin typeface="Times New Roman" panose="02020603050405020304" pitchFamily="18" charset="0"/>
                <a:ea typeface="Saira ExtraCondensed Heavy"/>
                <a:cs typeface="Times New Roman" panose="02020603050405020304" pitchFamily="18" charset="0"/>
                <a:sym typeface="Saira ExtraCondensed Heavy"/>
              </a:rPr>
              <a:t>:</a:t>
            </a:r>
          </a:p>
        </p:txBody>
      </p:sp>
      <p:grpSp>
        <p:nvGrpSpPr>
          <p:cNvPr id="10" name="Group 5" descr="Tranthiphuvatlyk15@gmail.com">
            <a:extLst>
              <a:ext uri="{FF2B5EF4-FFF2-40B4-BE49-F238E27FC236}">
                <a16:creationId xmlns:a16="http://schemas.microsoft.com/office/drawing/2014/main" id="{C53ECAB8-0278-4CE3-AD87-D61FD3D2153D}"/>
              </a:ext>
            </a:extLst>
          </p:cNvPr>
          <p:cNvGrpSpPr/>
          <p:nvPr/>
        </p:nvGrpSpPr>
        <p:grpSpPr>
          <a:xfrm rot="2003134">
            <a:off x="803913" y="4015370"/>
            <a:ext cx="717640" cy="412755"/>
            <a:chOff x="0" y="0"/>
            <a:chExt cx="13398500" cy="6379210"/>
          </a:xfrm>
        </p:grpSpPr>
        <p:sp>
          <p:nvSpPr>
            <p:cNvPr id="11" name="Freeform 6">
              <a:extLst>
                <a:ext uri="{FF2B5EF4-FFF2-40B4-BE49-F238E27FC236}">
                  <a16:creationId xmlns:a16="http://schemas.microsoft.com/office/drawing/2014/main" id="{EF1160F1-FE5C-4AF2-A31E-0F861B47034B}"/>
                </a:ext>
              </a:extLst>
            </p:cNvPr>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sz="2800"/>
            </a:p>
          </p:txBody>
        </p:sp>
      </p:grpSp>
      <p:grpSp>
        <p:nvGrpSpPr>
          <p:cNvPr id="12" name="Group 7" descr="Tranthiphuvatlyk15@gmail.com">
            <a:extLst>
              <a:ext uri="{FF2B5EF4-FFF2-40B4-BE49-F238E27FC236}">
                <a16:creationId xmlns:a16="http://schemas.microsoft.com/office/drawing/2014/main" id="{F3F66999-0B7A-4DB4-97EF-E1009DAD09D7}"/>
              </a:ext>
            </a:extLst>
          </p:cNvPr>
          <p:cNvGrpSpPr/>
          <p:nvPr/>
        </p:nvGrpSpPr>
        <p:grpSpPr>
          <a:xfrm rot="2003134">
            <a:off x="781636" y="4772792"/>
            <a:ext cx="717640" cy="412755"/>
            <a:chOff x="0" y="0"/>
            <a:chExt cx="13398500" cy="6379210"/>
          </a:xfrm>
        </p:grpSpPr>
        <p:sp>
          <p:nvSpPr>
            <p:cNvPr id="13" name="Freeform 8">
              <a:extLst>
                <a:ext uri="{FF2B5EF4-FFF2-40B4-BE49-F238E27FC236}">
                  <a16:creationId xmlns:a16="http://schemas.microsoft.com/office/drawing/2014/main" id="{4FEAE192-E1D2-41BD-8EB7-6D9115F6BDD2}"/>
                </a:ext>
              </a:extLst>
            </p:cNvPr>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sz="2800"/>
            </a:p>
          </p:txBody>
        </p:sp>
      </p:grpSp>
      <p:sp>
        <p:nvSpPr>
          <p:cNvPr id="14" name="TextBox 11" descr="Tranthiphuvatlyk15@gmail.com">
            <a:extLst>
              <a:ext uri="{FF2B5EF4-FFF2-40B4-BE49-F238E27FC236}">
                <a16:creationId xmlns:a16="http://schemas.microsoft.com/office/drawing/2014/main" id="{26244627-1410-4C4A-93B4-4337B3B7D758}"/>
              </a:ext>
            </a:extLst>
          </p:cNvPr>
          <p:cNvSpPr txBox="1"/>
          <p:nvPr/>
        </p:nvSpPr>
        <p:spPr>
          <a:xfrm>
            <a:off x="2068376" y="3251227"/>
            <a:ext cx="6048556" cy="430887"/>
          </a:xfrm>
          <a:prstGeom prst="rect">
            <a:avLst/>
          </a:prstGeom>
        </p:spPr>
        <p:txBody>
          <a:bodyPr wrap="square" lIns="0" tIns="0" rIns="0" bIns="0" rtlCol="0" anchor="t">
            <a:spAutoFit/>
          </a:bodyPr>
          <a:lstStyle/>
          <a:p>
            <a:pPr algn="just">
              <a:spcBef>
                <a:spcPct val="0"/>
              </a:spcBef>
            </a:pP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Tính</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từ</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tính</a:t>
            </a:r>
            <a:endPar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sp>
        <p:nvSpPr>
          <p:cNvPr id="15" name="TextBox 12" descr="Tranthiphuvatlyk15@gmail.com">
            <a:extLst>
              <a:ext uri="{FF2B5EF4-FFF2-40B4-BE49-F238E27FC236}">
                <a16:creationId xmlns:a16="http://schemas.microsoft.com/office/drawing/2014/main" id="{A66FAEAA-20A6-4005-BB94-115E11850E07}"/>
              </a:ext>
            </a:extLst>
          </p:cNvPr>
          <p:cNvSpPr txBox="1"/>
          <p:nvPr/>
        </p:nvSpPr>
        <p:spPr>
          <a:xfrm>
            <a:off x="2078476" y="3869783"/>
            <a:ext cx="2505385" cy="430887"/>
          </a:xfrm>
          <a:prstGeom prst="rect">
            <a:avLst/>
          </a:prstGeom>
        </p:spPr>
        <p:txBody>
          <a:bodyPr wrap="square" lIns="0" tIns="0" rIns="0" bIns="0" rtlCol="0" anchor="t">
            <a:spAutoFit/>
          </a:bodyPr>
          <a:lstStyle/>
          <a:p>
            <a:pPr algn="just">
              <a:spcBef>
                <a:spcPct val="0"/>
              </a:spcBef>
            </a:pP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Độ</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bền</a:t>
            </a:r>
            <a:endPar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sp>
        <p:nvSpPr>
          <p:cNvPr id="16" name="TextBox 13" descr="Tranthiphuvatlyk15@gmail.com">
            <a:extLst>
              <a:ext uri="{FF2B5EF4-FFF2-40B4-BE49-F238E27FC236}">
                <a16:creationId xmlns:a16="http://schemas.microsoft.com/office/drawing/2014/main" id="{873CAA18-4590-4046-B018-06D789CB7182}"/>
              </a:ext>
            </a:extLst>
          </p:cNvPr>
          <p:cNvSpPr txBox="1"/>
          <p:nvPr/>
        </p:nvSpPr>
        <p:spPr>
          <a:xfrm>
            <a:off x="2078476" y="4591518"/>
            <a:ext cx="4353091" cy="430887"/>
          </a:xfrm>
          <a:prstGeom prst="rect">
            <a:avLst/>
          </a:prstGeom>
        </p:spPr>
        <p:txBody>
          <a:bodyPr wrap="square" lIns="0" tIns="0" rIns="0" bIns="0" rtlCol="0" anchor="t">
            <a:spAutoFit/>
          </a:bodyPr>
          <a:lstStyle/>
          <a:p>
            <a:pPr algn="just">
              <a:spcBef>
                <a:spcPct val="0"/>
              </a:spcBef>
            </a:pP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Độ</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sáng</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và</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độ</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ngân</a:t>
            </a:r>
            <a:endPar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grpSp>
        <p:nvGrpSpPr>
          <p:cNvPr id="17" name="Group 7" descr="Tranthiphuvatlyk15@gmail.com">
            <a:extLst>
              <a:ext uri="{FF2B5EF4-FFF2-40B4-BE49-F238E27FC236}">
                <a16:creationId xmlns:a16="http://schemas.microsoft.com/office/drawing/2014/main" id="{30EEC1BD-F19D-4151-9EF6-8B48D323075D}"/>
              </a:ext>
            </a:extLst>
          </p:cNvPr>
          <p:cNvGrpSpPr/>
          <p:nvPr/>
        </p:nvGrpSpPr>
        <p:grpSpPr>
          <a:xfrm rot="2003134">
            <a:off x="749001" y="5494388"/>
            <a:ext cx="717640" cy="412755"/>
            <a:chOff x="0" y="0"/>
            <a:chExt cx="13398500" cy="6379210"/>
          </a:xfrm>
        </p:grpSpPr>
        <p:sp>
          <p:nvSpPr>
            <p:cNvPr id="18" name="Freeform 8">
              <a:extLst>
                <a:ext uri="{FF2B5EF4-FFF2-40B4-BE49-F238E27FC236}">
                  <a16:creationId xmlns:a16="http://schemas.microsoft.com/office/drawing/2014/main" id="{EB513ADA-03A2-44FB-AA95-387FA3923F8A}"/>
                </a:ext>
              </a:extLst>
            </p:cNvPr>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sz="2800"/>
            </a:p>
          </p:txBody>
        </p:sp>
      </p:grpSp>
      <p:sp>
        <p:nvSpPr>
          <p:cNvPr id="19" name="TextBox 13" descr="Tranthiphuvatlyk15@gmail.com">
            <a:extLst>
              <a:ext uri="{FF2B5EF4-FFF2-40B4-BE49-F238E27FC236}">
                <a16:creationId xmlns:a16="http://schemas.microsoft.com/office/drawing/2014/main" id="{5C43653A-2AC6-454B-8970-60E0614DCB9E}"/>
              </a:ext>
            </a:extLst>
          </p:cNvPr>
          <p:cNvSpPr txBox="1"/>
          <p:nvPr/>
        </p:nvSpPr>
        <p:spPr>
          <a:xfrm>
            <a:off x="2078476" y="5287789"/>
            <a:ext cx="6048556" cy="430887"/>
          </a:xfrm>
          <a:prstGeom prst="rect">
            <a:avLst/>
          </a:prstGeom>
        </p:spPr>
        <p:txBody>
          <a:bodyPr wrap="square" lIns="0" tIns="0" rIns="0" bIns="0" rtlCol="0" anchor="t">
            <a:spAutoFit/>
          </a:bodyPr>
          <a:lstStyle/>
          <a:p>
            <a:pPr algn="just">
              <a:spcBef>
                <a:spcPct val="0"/>
              </a:spcBef>
            </a:pP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Ít</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nhiễu</a:t>
            </a:r>
            <a:endPar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grpSp>
        <p:nvGrpSpPr>
          <p:cNvPr id="20" name="Group 7" descr="Tranthiphuvatlyk15@gmail.com">
            <a:extLst>
              <a:ext uri="{FF2B5EF4-FFF2-40B4-BE49-F238E27FC236}">
                <a16:creationId xmlns:a16="http://schemas.microsoft.com/office/drawing/2014/main" id="{58D04AAB-0CED-4EDE-9B66-A5B79C090840}"/>
              </a:ext>
            </a:extLst>
          </p:cNvPr>
          <p:cNvGrpSpPr/>
          <p:nvPr/>
        </p:nvGrpSpPr>
        <p:grpSpPr>
          <a:xfrm rot="2003134">
            <a:off x="760975" y="6143879"/>
            <a:ext cx="717640" cy="412755"/>
            <a:chOff x="0" y="0"/>
            <a:chExt cx="13398500" cy="6379210"/>
          </a:xfrm>
        </p:grpSpPr>
        <p:sp>
          <p:nvSpPr>
            <p:cNvPr id="21" name="Freeform 8">
              <a:extLst>
                <a:ext uri="{FF2B5EF4-FFF2-40B4-BE49-F238E27FC236}">
                  <a16:creationId xmlns:a16="http://schemas.microsoft.com/office/drawing/2014/main" id="{1B908F2C-9A04-4E0F-8944-CE6A169D8A77}"/>
                </a:ext>
              </a:extLst>
            </p:cNvPr>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1E1D1D"/>
            </a:solidFill>
          </p:spPr>
          <p:txBody>
            <a:bodyPr/>
            <a:lstStyle/>
            <a:p>
              <a:endParaRPr lang="en-US" sz="2800"/>
            </a:p>
          </p:txBody>
        </p:sp>
      </p:grpSp>
      <p:sp>
        <p:nvSpPr>
          <p:cNvPr id="22" name="TextBox 13" descr="Tranthiphuvatlyk15@gmail.com">
            <a:extLst>
              <a:ext uri="{FF2B5EF4-FFF2-40B4-BE49-F238E27FC236}">
                <a16:creationId xmlns:a16="http://schemas.microsoft.com/office/drawing/2014/main" id="{182AF589-8D23-42E9-87D5-48779059FF96}"/>
              </a:ext>
            </a:extLst>
          </p:cNvPr>
          <p:cNvSpPr txBox="1"/>
          <p:nvPr/>
        </p:nvSpPr>
        <p:spPr>
          <a:xfrm>
            <a:off x="2078477" y="5980486"/>
            <a:ext cx="4964284" cy="861774"/>
          </a:xfrm>
          <a:prstGeom prst="rect">
            <a:avLst/>
          </a:prstGeom>
        </p:spPr>
        <p:txBody>
          <a:bodyPr wrap="square" lIns="0" tIns="0" rIns="0" bIns="0" rtlCol="0" anchor="t">
            <a:spAutoFit/>
          </a:bodyPr>
          <a:lstStyle/>
          <a:p>
            <a:pPr algn="just">
              <a:spcBef>
                <a:spcPct val="0"/>
              </a:spcBef>
            </a:pP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Phù</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hợp</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với</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nhiều</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phong</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cách</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âm</a:t>
            </a:r>
            <a:r>
              <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 </a:t>
            </a:r>
            <a:r>
              <a:rPr lang="en-US" sz="2800" dirty="0" err="1">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rPr>
              <a:t>nhạc</a:t>
            </a:r>
            <a:endParaRPr lang="en-US" sz="2800" dirty="0">
              <a:solidFill>
                <a:schemeClr val="accent1">
                  <a:lumMod val="25000"/>
                </a:schemeClr>
              </a:solidFill>
              <a:latin typeface="Times New Roman" panose="02020603050405020304" pitchFamily="18" charset="0"/>
              <a:ea typeface="Montserrat"/>
              <a:cs typeface="Times New Roman" panose="02020603050405020304" pitchFamily="18" charset="0"/>
              <a:sym typeface="Montserrat"/>
            </a:endParaRPr>
          </a:p>
        </p:txBody>
      </p:sp>
      <p:pic>
        <p:nvPicPr>
          <p:cNvPr id="23" name="Picture 22" descr="Tranthiphuvatlyk15@gmail.com">
            <a:extLst>
              <a:ext uri="{FF2B5EF4-FFF2-40B4-BE49-F238E27FC236}">
                <a16:creationId xmlns:a16="http://schemas.microsoft.com/office/drawing/2014/main" id="{D2CA94FC-AF0C-47EC-AE4A-F3350F6DF96F}"/>
              </a:ext>
            </a:extLst>
          </p:cNvPr>
          <p:cNvPicPr>
            <a:picLocks noChangeAspect="1"/>
          </p:cNvPicPr>
          <p:nvPr/>
        </p:nvPicPr>
        <p:blipFill>
          <a:blip r:embed="rId3"/>
          <a:stretch>
            <a:fillRect/>
          </a:stretch>
        </p:blipFill>
        <p:spPr>
          <a:xfrm>
            <a:off x="7041246" y="3294685"/>
            <a:ext cx="4638381" cy="3368968"/>
          </a:xfrm>
          <a:prstGeom prst="rect">
            <a:avLst/>
          </a:prstGeom>
        </p:spPr>
      </p:pic>
    </p:spTree>
    <p:extLst>
      <p:ext uri="{BB962C8B-B14F-4D97-AF65-F5344CB8AC3E}">
        <p14:creationId xmlns:p14="http://schemas.microsoft.com/office/powerpoint/2010/main" val="26421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9"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7276435"/>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400050" indent="-400050" algn="r">
                        <a:buFontTx/>
                        <a:buAutoNum type="romanUcPeriod"/>
                      </a:pP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Arial" panose="020B0604020202020204" pitchFamily="34" charset="0"/>
                          <a:cs typeface="Arial" panose="020B0604020202020204" pitchFamily="34" charset="0"/>
                        </a:rPr>
                        <a:t>  </a:t>
                      </a: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indent="0" algn="r">
                        <a:buFontTx/>
                        <a:buNone/>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extBox 8" descr="Tranthiphuvatlyk15@gmail.com">
            <a:extLst>
              <a:ext uri="{FF2B5EF4-FFF2-40B4-BE49-F238E27FC236}">
                <a16:creationId xmlns:a16="http://schemas.microsoft.com/office/drawing/2014/main" id="{2F5982B2-91BC-40D1-9BF0-822F59637779}"/>
              </a:ext>
            </a:extLst>
          </p:cNvPr>
          <p:cNvSpPr txBox="1"/>
          <p:nvPr/>
        </p:nvSpPr>
        <p:spPr>
          <a:xfrm>
            <a:off x="497853" y="1854195"/>
            <a:ext cx="11637341" cy="492443"/>
          </a:xfrm>
          <a:prstGeom prst="rect">
            <a:avLst/>
          </a:prstGeom>
        </p:spPr>
        <p:txBody>
          <a:bodyPr wrap="square" lIns="0" tIns="0" rIns="0" bIns="0" rtlCol="0" anchor="t">
            <a:spAutoFit/>
          </a:bodyPr>
          <a:lstStyle/>
          <a:p>
            <a:pPr algn="just"/>
            <a:r>
              <a:rPr lang="en-US" sz="3200" b="1" spc="-164" dirty="0" err="1">
                <a:latin typeface="Arial" panose="020B0604020202020204" pitchFamily="34" charset="0"/>
                <a:ea typeface="Arial Bold"/>
                <a:cs typeface="Arial" panose="020B0604020202020204" pitchFamily="34" charset="0"/>
                <a:sym typeface="Arial Bold"/>
              </a:rPr>
              <a:t>Dây</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đàn</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ghi</a:t>
            </a:r>
            <a:r>
              <a:rPr lang="en-US" sz="3200" b="1" spc="-164" dirty="0">
                <a:latin typeface="Arial" panose="020B0604020202020204" pitchFamily="34" charset="0"/>
                <a:ea typeface="Arial Bold"/>
                <a:cs typeface="Arial" panose="020B0604020202020204" pitchFamily="34" charset="0"/>
                <a:sym typeface="Arial Bold"/>
              </a:rPr>
              <a:t> ta </a:t>
            </a:r>
            <a:r>
              <a:rPr lang="en-US" sz="3200" b="1" spc="-164" dirty="0" err="1">
                <a:latin typeface="Arial" panose="020B0604020202020204" pitchFamily="34" charset="0"/>
                <a:ea typeface="Arial Bold"/>
                <a:cs typeface="Arial" panose="020B0604020202020204" pitchFamily="34" charset="0"/>
                <a:sym typeface="Arial Bold"/>
              </a:rPr>
              <a:t>điện</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cần</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làm</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bằng</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thép</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vì</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những</a:t>
            </a:r>
            <a:r>
              <a:rPr lang="en-US" sz="3200" b="1" spc="-164" dirty="0">
                <a:latin typeface="Arial" panose="020B0604020202020204" pitchFamily="34" charset="0"/>
                <a:ea typeface="Arial Bold"/>
                <a:cs typeface="Arial" panose="020B0604020202020204" pitchFamily="34" charset="0"/>
                <a:sym typeface="Arial Bold"/>
              </a:rPr>
              <a:t> </a:t>
            </a:r>
            <a:r>
              <a:rPr lang="en-US" sz="3200" b="1" spc="-164" dirty="0" err="1">
                <a:latin typeface="Arial" panose="020B0604020202020204" pitchFamily="34" charset="0"/>
                <a:ea typeface="Arial Bold"/>
                <a:cs typeface="Arial" panose="020B0604020202020204" pitchFamily="34" charset="0"/>
                <a:sym typeface="Arial Bold"/>
              </a:rPr>
              <a:t>lí</a:t>
            </a:r>
            <a:r>
              <a:rPr lang="en-US" sz="3200" b="1" spc="-164" dirty="0">
                <a:latin typeface="Arial" panose="020B0604020202020204" pitchFamily="34" charset="0"/>
                <a:ea typeface="Arial Bold"/>
                <a:cs typeface="Arial" panose="020B0604020202020204" pitchFamily="34" charset="0"/>
                <a:sym typeface="Arial Bold"/>
              </a:rPr>
              <a:t> do </a:t>
            </a:r>
            <a:r>
              <a:rPr lang="en-US" sz="3200" b="1" spc="-164" dirty="0" err="1">
                <a:latin typeface="Arial" panose="020B0604020202020204" pitchFamily="34" charset="0"/>
                <a:ea typeface="Arial Bold"/>
                <a:cs typeface="Arial" panose="020B0604020202020204" pitchFamily="34" charset="0"/>
                <a:sym typeface="Arial Bold"/>
              </a:rPr>
              <a:t>sau</a:t>
            </a:r>
            <a:r>
              <a:rPr lang="en-US" sz="3200" b="1" spc="-164" dirty="0">
                <a:latin typeface="Arial" panose="020B0604020202020204" pitchFamily="34" charset="0"/>
                <a:ea typeface="Arial Bold"/>
                <a:cs typeface="Arial" panose="020B0604020202020204" pitchFamily="34" charset="0"/>
                <a:sym typeface="Arial Bold"/>
              </a:rPr>
              <a:t>:</a:t>
            </a:r>
          </a:p>
        </p:txBody>
      </p:sp>
      <p:sp>
        <p:nvSpPr>
          <p:cNvPr id="7" name="TextBox 9" descr="Tranthiphuvatlyk15@gmail.com">
            <a:extLst>
              <a:ext uri="{FF2B5EF4-FFF2-40B4-BE49-F238E27FC236}">
                <a16:creationId xmlns:a16="http://schemas.microsoft.com/office/drawing/2014/main" id="{20CD23AF-DFB3-472D-BC03-096D97A0084D}"/>
              </a:ext>
            </a:extLst>
          </p:cNvPr>
          <p:cNvSpPr txBox="1"/>
          <p:nvPr/>
        </p:nvSpPr>
        <p:spPr>
          <a:xfrm>
            <a:off x="3760923" y="2630707"/>
            <a:ext cx="4432100" cy="2215991"/>
          </a:xfrm>
          <a:prstGeom prst="rect">
            <a:avLst/>
          </a:prstGeom>
        </p:spPr>
        <p:txBody>
          <a:bodyPr wrap="square" lIns="0" tIns="0" rIns="0" bIns="0" rtlCol="0" anchor="t">
            <a:spAutoFit/>
          </a:bodyPr>
          <a:lstStyle/>
          <a:p>
            <a:pPr algn="just">
              <a:buFontTx/>
              <a:buChar char="-"/>
            </a:pP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Tính</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từ</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tính</a:t>
            </a:r>
            <a:r>
              <a:rPr lang="en-US" sz="2400" b="1"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Dây</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đàn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ghi</a:t>
            </a:r>
            <a:r>
              <a:rPr lang="en-US" sz="2400" spc="-64" dirty="0">
                <a:latin typeface="Arial" panose="020B0604020202020204" pitchFamily="34" charset="0"/>
                <a:cs typeface="Arial" panose="020B0604020202020204" pitchFamily="34" charset="0"/>
              </a:rPr>
              <a:t> ta </a:t>
            </a:r>
            <a:r>
              <a:rPr lang="en-US" sz="2400" spc="-64" dirty="0" err="1">
                <a:latin typeface="Arial" panose="020B0604020202020204" pitchFamily="34" charset="0"/>
                <a:cs typeface="Arial" panose="020B0604020202020204" pitchFamily="34" charset="0"/>
              </a:rPr>
              <a:t>điện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cần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có</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tính</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từ</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tính</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để</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có</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thể</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tương</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tác</a:t>
            </a:r>
            <a:r>
              <a:rPr lang="vi-VN"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với</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từ</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trường</a:t>
            </a:r>
            <a:r>
              <a:rPr lang="vi-VN"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nam</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châm</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trong</a:t>
            </a:r>
            <a:r>
              <a:rPr lang="en-US" sz="2400" spc="-64" dirty="0">
                <a:latin typeface="Arial" panose="020B0604020202020204" pitchFamily="34" charset="0"/>
                <a:cs typeface="Arial" panose="020B0604020202020204" pitchFamily="34" charset="0"/>
              </a:rPr>
              <a:t> pickup, </a:t>
            </a:r>
            <a:r>
              <a:rPr lang="en-US" sz="2400" spc="-64" dirty="0" err="1">
                <a:latin typeface="Arial" panose="020B0604020202020204" pitchFamily="34" charset="0"/>
                <a:cs typeface="Arial" panose="020B0604020202020204" pitchFamily="34" charset="0"/>
              </a:rPr>
              <a:t>tạo</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ra</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tín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hiệu</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điện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Thép</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là</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vật</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liệu</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từ</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tính</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đáp</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ứng</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yêu</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cầu</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này</a:t>
            </a:r>
            <a:r>
              <a:rPr lang="en-US" sz="2400" spc="-64" dirty="0">
                <a:latin typeface="Arial" panose="020B0604020202020204" pitchFamily="34" charset="0"/>
                <a:cs typeface="Arial" panose="020B0604020202020204" pitchFamily="34" charset="0"/>
              </a:rPr>
              <a:t>.</a:t>
            </a:r>
          </a:p>
        </p:txBody>
      </p:sp>
      <p:sp>
        <p:nvSpPr>
          <p:cNvPr id="8" name="TextBox 9" descr="Tranthiphuvatlyk15@gmail.com">
            <a:extLst>
              <a:ext uri="{FF2B5EF4-FFF2-40B4-BE49-F238E27FC236}">
                <a16:creationId xmlns:a16="http://schemas.microsoft.com/office/drawing/2014/main" id="{A45F47C6-9F1C-4BC8-9C6E-7ED5E8DDD941}"/>
              </a:ext>
            </a:extLst>
          </p:cNvPr>
          <p:cNvSpPr txBox="1"/>
          <p:nvPr/>
        </p:nvSpPr>
        <p:spPr>
          <a:xfrm>
            <a:off x="256031" y="4914329"/>
            <a:ext cx="3295979" cy="1846659"/>
          </a:xfrm>
          <a:prstGeom prst="rect">
            <a:avLst/>
          </a:prstGeom>
        </p:spPr>
        <p:txBody>
          <a:bodyPr wrap="square" lIns="0" tIns="0" rIns="0" bIns="0" rtlCol="0" anchor="t">
            <a:spAutoFit/>
          </a:bodyPr>
          <a:lstStyle/>
          <a:p>
            <a:pPr algn="just"/>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Độ</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bền</a:t>
            </a:r>
            <a:r>
              <a:rPr lang="en-US" sz="2400" b="1"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Dây</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thép</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có</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độ</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bền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cao</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hơn</a:t>
            </a:r>
            <a:r>
              <a:rPr lang="vi-VN"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dây</a:t>
            </a:r>
            <a:r>
              <a:rPr lang="vi-VN" sz="2400" spc="-64" dirty="0">
                <a:latin typeface="Arial" panose="020B0604020202020204" pitchFamily="34" charset="0"/>
                <a:cs typeface="Arial" panose="020B0604020202020204" pitchFamily="34" charset="0"/>
              </a:rPr>
              <a:t> </a:t>
            </a:r>
            <a:r>
              <a:rPr lang="en-US" sz="2400" spc="-64" dirty="0">
                <a:latin typeface="Arial" panose="020B0604020202020204" pitchFamily="34" charset="0"/>
                <a:cs typeface="Arial" panose="020B0604020202020204" pitchFamily="34" charset="0"/>
              </a:rPr>
              <a:t>nylon, </a:t>
            </a:r>
            <a:r>
              <a:rPr lang="en-US" sz="2400" spc="-64" dirty="0" err="1">
                <a:latin typeface="Arial" panose="020B0604020202020204" pitchFamily="34" charset="0"/>
                <a:cs typeface="Arial" panose="020B0604020202020204" pitchFamily="34" charset="0"/>
              </a:rPr>
              <a:t>chịu</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được</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lực</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căng</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khi</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gảy</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mạnh</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và</a:t>
            </a:r>
            <a:r>
              <a:rPr lang="en-US" sz="2400" spc="-64" dirty="0">
                <a:latin typeface="Arial" panose="020B0604020202020204" pitchFamily="34" charset="0"/>
                <a:cs typeface="Arial" panose="020B0604020202020204" pitchFamily="34" charset="0"/>
              </a:rPr>
              <a:t> rung </a:t>
            </a:r>
            <a:r>
              <a:rPr lang="en-US" sz="2400" spc="-64" dirty="0" err="1">
                <a:latin typeface="Arial" panose="020B0604020202020204" pitchFamily="34" charset="0"/>
                <a:cs typeface="Arial" panose="020B0604020202020204" pitchFamily="34" charset="0"/>
              </a:rPr>
              <a:t>động</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liên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tục</a:t>
            </a:r>
            <a:r>
              <a:rPr lang="en-US" sz="2400" spc="-64" dirty="0">
                <a:latin typeface="Arial" panose="020B0604020202020204" pitchFamily="34" charset="0"/>
                <a:cs typeface="Arial" panose="020B0604020202020204" pitchFamily="34" charset="0"/>
              </a:rPr>
              <a:t>.</a:t>
            </a:r>
          </a:p>
        </p:txBody>
      </p:sp>
      <p:sp>
        <p:nvSpPr>
          <p:cNvPr id="9" name="TextBox 9" descr="Tranthiphuvatlyk15@gmail.com">
            <a:extLst>
              <a:ext uri="{FF2B5EF4-FFF2-40B4-BE49-F238E27FC236}">
                <a16:creationId xmlns:a16="http://schemas.microsoft.com/office/drawing/2014/main" id="{DB6E5682-77A6-485B-90A7-77A5761D3D7F}"/>
              </a:ext>
            </a:extLst>
          </p:cNvPr>
          <p:cNvSpPr txBox="1"/>
          <p:nvPr/>
        </p:nvSpPr>
        <p:spPr>
          <a:xfrm>
            <a:off x="8401938" y="5061730"/>
            <a:ext cx="3491433" cy="1477328"/>
          </a:xfrm>
          <a:prstGeom prst="rect">
            <a:avLst/>
          </a:prstGeom>
        </p:spPr>
        <p:txBody>
          <a:bodyPr wrap="square" lIns="0" tIns="0" rIns="0" bIns="0" rtlCol="0" anchor="t">
            <a:spAutoFit/>
          </a:bodyPr>
          <a:lstStyle/>
          <a:p>
            <a:pPr algn="just"/>
            <a:r>
              <a:rPr lang="en-US" sz="2400"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Độ</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sáng</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và</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độ</a:t>
            </a:r>
            <a:r>
              <a:rPr lang="en-US" sz="2400" b="1" spc="-64" dirty="0">
                <a:latin typeface="Arial" panose="020B0604020202020204" pitchFamily="34" charset="0"/>
                <a:cs typeface="Arial" panose="020B0604020202020204" pitchFamily="34" charset="0"/>
              </a:rPr>
              <a:t> </a:t>
            </a:r>
            <a:r>
              <a:rPr lang="en-US" sz="2400" b="1" spc="-64" dirty="0" err="1">
                <a:latin typeface="Arial" panose="020B0604020202020204" pitchFamily="34" charset="0"/>
                <a:cs typeface="Arial" panose="020B0604020202020204" pitchFamily="34" charset="0"/>
              </a:rPr>
              <a:t>ngân</a:t>
            </a:r>
            <a:r>
              <a:rPr lang="en-US" sz="2400" b="1"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Dây</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thép</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tạo</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ra</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âm</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thanh</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sáng</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và</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ngân</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dài</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hơn</a:t>
            </a:r>
            <a:r>
              <a:rPr lang="en-US" sz="2400" spc="-64" dirty="0">
                <a:latin typeface="Arial" panose="020B0604020202020204" pitchFamily="34" charset="0"/>
                <a:cs typeface="Arial" panose="020B0604020202020204" pitchFamily="34" charset="0"/>
              </a:rPr>
              <a:t> so </a:t>
            </a:r>
            <a:r>
              <a:rPr lang="en-US" sz="2400" spc="-64" dirty="0" err="1">
                <a:latin typeface="Arial" panose="020B0604020202020204" pitchFamily="34" charset="0"/>
                <a:cs typeface="Arial" panose="020B0604020202020204" pitchFamily="34" charset="0"/>
              </a:rPr>
              <a:t>với</a:t>
            </a:r>
            <a:r>
              <a:rPr lang="en-US" sz="2400" spc="-64" dirty="0">
                <a:latin typeface="Arial" panose="020B0604020202020204" pitchFamily="34" charset="0"/>
                <a:cs typeface="Arial" panose="020B0604020202020204" pitchFamily="34" charset="0"/>
              </a:rPr>
              <a:t> </a:t>
            </a:r>
            <a:r>
              <a:rPr lang="en-US" sz="2400" spc="-64" dirty="0" err="1">
                <a:latin typeface="Arial" panose="020B0604020202020204" pitchFamily="34" charset="0"/>
                <a:cs typeface="Arial" panose="020B0604020202020204" pitchFamily="34" charset="0"/>
              </a:rPr>
              <a:t>dây</a:t>
            </a:r>
            <a:r>
              <a:rPr lang="en-US" sz="2400" spc="-64" dirty="0">
                <a:latin typeface="Arial" panose="020B0604020202020204" pitchFamily="34" charset="0"/>
                <a:cs typeface="Arial" panose="020B0604020202020204" pitchFamily="34" charset="0"/>
              </a:rPr>
              <a:t> nylon.</a:t>
            </a:r>
          </a:p>
        </p:txBody>
      </p:sp>
      <p:pic>
        <p:nvPicPr>
          <p:cNvPr id="10" name="Picture 9" descr="Tranthiphuvatlyk15@gmail.com">
            <a:extLst>
              <a:ext uri="{FF2B5EF4-FFF2-40B4-BE49-F238E27FC236}">
                <a16:creationId xmlns:a16="http://schemas.microsoft.com/office/drawing/2014/main" id="{6AFE163B-82F9-4ABC-B49F-55C2CE4455FC}"/>
              </a:ext>
            </a:extLst>
          </p:cNvPr>
          <p:cNvPicPr>
            <a:picLocks noChangeAspect="1"/>
          </p:cNvPicPr>
          <p:nvPr/>
        </p:nvPicPr>
        <p:blipFill>
          <a:blip r:embed="rId2"/>
          <a:stretch>
            <a:fillRect/>
          </a:stretch>
        </p:blipFill>
        <p:spPr>
          <a:xfrm>
            <a:off x="4328984" y="4693301"/>
            <a:ext cx="3491433" cy="2108846"/>
          </a:xfrm>
          <a:prstGeom prst="rect">
            <a:avLst/>
          </a:prstGeom>
        </p:spPr>
      </p:pic>
      <p:pic>
        <p:nvPicPr>
          <p:cNvPr id="11" name="Picture 10" descr="Tranthiphuvatlyk15@gmail.com">
            <a:extLst>
              <a:ext uri="{FF2B5EF4-FFF2-40B4-BE49-F238E27FC236}">
                <a16:creationId xmlns:a16="http://schemas.microsoft.com/office/drawing/2014/main" id="{A203CD94-CAA4-4163-92C7-B80D75367F38}"/>
              </a:ext>
            </a:extLst>
          </p:cNvPr>
          <p:cNvPicPr>
            <a:picLocks noChangeAspect="1"/>
          </p:cNvPicPr>
          <p:nvPr/>
        </p:nvPicPr>
        <p:blipFill>
          <a:blip r:embed="rId3"/>
          <a:stretch>
            <a:fillRect/>
          </a:stretch>
        </p:blipFill>
        <p:spPr>
          <a:xfrm>
            <a:off x="256032" y="2516070"/>
            <a:ext cx="3127795" cy="2154436"/>
          </a:xfrm>
          <a:prstGeom prst="rect">
            <a:avLst/>
          </a:prstGeom>
        </p:spPr>
      </p:pic>
      <p:pic>
        <p:nvPicPr>
          <p:cNvPr id="12" name="Picture 11" descr="Tranthiphuvatlyk15@gmail.com">
            <a:extLst>
              <a:ext uri="{FF2B5EF4-FFF2-40B4-BE49-F238E27FC236}">
                <a16:creationId xmlns:a16="http://schemas.microsoft.com/office/drawing/2014/main" id="{33F47A12-2D96-474A-AE28-405F44BB8BA6}"/>
              </a:ext>
            </a:extLst>
          </p:cNvPr>
          <p:cNvPicPr>
            <a:picLocks noChangeAspect="1"/>
          </p:cNvPicPr>
          <p:nvPr/>
        </p:nvPicPr>
        <p:blipFill rotWithShape="1">
          <a:blip r:embed="rId4"/>
          <a:srcRect l="4744" r="6779" b="11473"/>
          <a:stretch/>
        </p:blipFill>
        <p:spPr>
          <a:xfrm>
            <a:off x="8401938" y="2596557"/>
            <a:ext cx="3491436" cy="2270280"/>
          </a:xfrm>
          <a:prstGeom prst="rect">
            <a:avLst/>
          </a:prstGeom>
        </p:spPr>
      </p:pic>
    </p:spTree>
    <p:extLst>
      <p:ext uri="{BB962C8B-B14F-4D97-AF65-F5344CB8AC3E}">
        <p14:creationId xmlns:p14="http://schemas.microsoft.com/office/powerpoint/2010/main" val="25494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44608011"/>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400050" indent="-400050" algn="r">
                        <a:buFontTx/>
                        <a:buAutoNum type="romanUcPeriod"/>
                      </a:pP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latin typeface="Arial" panose="020B0604020202020204" pitchFamily="34" charset="0"/>
                          <a:cs typeface="Arial" panose="020B0604020202020204" pitchFamily="34" charset="0"/>
                        </a:rPr>
                        <a:t>  </a:t>
                      </a: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indent="0" algn="r">
                        <a:buFontTx/>
                        <a:buNone/>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2">
            <a:alphaModFix/>
          </a:blip>
          <a:stretch>
            <a:fillRect/>
          </a:stretch>
        </p:blipFill>
        <p:spPr>
          <a:xfrm rot="-351163" flipH="1">
            <a:off x="269363" y="6222392"/>
            <a:ext cx="456983" cy="511501"/>
          </a:xfrm>
          <a:prstGeom prst="rect">
            <a:avLst/>
          </a:prstGeom>
          <a:noFill/>
          <a:ln>
            <a:noFill/>
          </a:ln>
        </p:spPr>
      </p:pic>
      <p:sp>
        <p:nvSpPr>
          <p:cNvPr id="6" name="Freeform 6" descr="Tranthiphuvatlyk15@gmail.com">
            <a:extLst>
              <a:ext uri="{FF2B5EF4-FFF2-40B4-BE49-F238E27FC236}">
                <a16:creationId xmlns:a16="http://schemas.microsoft.com/office/drawing/2014/main" id="{D0D1550B-98CD-4ADD-86BA-99B4A54E215C}"/>
              </a:ext>
            </a:extLst>
          </p:cNvPr>
          <p:cNvSpPr/>
          <p:nvPr/>
        </p:nvSpPr>
        <p:spPr>
          <a:xfrm>
            <a:off x="7110228" y="2732353"/>
            <a:ext cx="4389120" cy="2145792"/>
          </a:xfrm>
          <a:custGeom>
            <a:avLst/>
            <a:gdLst/>
            <a:ahLst/>
            <a:cxnLst/>
            <a:rect l="l" t="t" r="r" b="b"/>
            <a:pathLst>
              <a:path w="4429463" h="4907740">
                <a:moveTo>
                  <a:pt x="0" y="0"/>
                </a:moveTo>
                <a:lnTo>
                  <a:pt x="4429463" y="0"/>
                </a:lnTo>
                <a:lnTo>
                  <a:pt x="4429463" y="4907740"/>
                </a:lnTo>
                <a:lnTo>
                  <a:pt x="0" y="4907740"/>
                </a:lnTo>
                <a:lnTo>
                  <a:pt x="0" y="0"/>
                </a:lnTo>
                <a:close/>
              </a:path>
            </a:pathLst>
          </a:custGeom>
          <a:blipFill>
            <a:blip r:embed="rId3"/>
            <a:stretch>
              <a:fillRect l="-763" r="-763"/>
            </a:stretch>
          </a:blipFill>
        </p:spPr>
        <p:txBody>
          <a:bodyPr/>
          <a:lstStyle/>
          <a:p>
            <a:endParaRPr lang="en-US" sz="2800">
              <a:latin typeface="Arial" panose="020B0604020202020204" pitchFamily="34" charset="0"/>
              <a:cs typeface="Arial" panose="020B0604020202020204" pitchFamily="34" charset="0"/>
            </a:endParaRPr>
          </a:p>
        </p:txBody>
      </p:sp>
      <p:sp>
        <p:nvSpPr>
          <p:cNvPr id="7" name="TextBox 8" descr="Tranthiphuvatlyk15@gmail.com">
            <a:extLst>
              <a:ext uri="{FF2B5EF4-FFF2-40B4-BE49-F238E27FC236}">
                <a16:creationId xmlns:a16="http://schemas.microsoft.com/office/drawing/2014/main" id="{4537D1B9-EC69-42D1-9A23-887EE34B97B6}"/>
              </a:ext>
            </a:extLst>
          </p:cNvPr>
          <p:cNvSpPr txBox="1"/>
          <p:nvPr/>
        </p:nvSpPr>
        <p:spPr>
          <a:xfrm>
            <a:off x="448588" y="1996560"/>
            <a:ext cx="11582639" cy="430887"/>
          </a:xfrm>
          <a:prstGeom prst="rect">
            <a:avLst/>
          </a:prstGeom>
        </p:spPr>
        <p:txBody>
          <a:bodyPr wrap="square" lIns="0" tIns="0" rIns="0" bIns="0" rtlCol="0" anchor="t">
            <a:spAutoFit/>
          </a:bodyPr>
          <a:lstStyle/>
          <a:p>
            <a:pPr algn="just"/>
            <a:r>
              <a:rPr lang="en-US" sz="2800" b="1" spc="-164" dirty="0" err="1">
                <a:latin typeface="Arial" panose="020B0604020202020204" pitchFamily="34" charset="0"/>
                <a:ea typeface="Arial Bold"/>
                <a:cs typeface="Arial" panose="020B0604020202020204" pitchFamily="34" charset="0"/>
                <a:sym typeface="Arial Bold"/>
              </a:rPr>
              <a:t>Dây</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đàn</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ghi</a:t>
            </a:r>
            <a:r>
              <a:rPr lang="en-US" sz="2800" b="1" spc="-164" dirty="0">
                <a:latin typeface="Arial" panose="020B0604020202020204" pitchFamily="34" charset="0"/>
                <a:ea typeface="Arial Bold"/>
                <a:cs typeface="Arial" panose="020B0604020202020204" pitchFamily="34" charset="0"/>
                <a:sym typeface="Arial Bold"/>
              </a:rPr>
              <a:t> ta </a:t>
            </a:r>
            <a:r>
              <a:rPr lang="en-US" sz="2800" b="1" spc="-164" dirty="0" err="1">
                <a:latin typeface="Arial" panose="020B0604020202020204" pitchFamily="34" charset="0"/>
                <a:ea typeface="Arial Bold"/>
                <a:cs typeface="Arial" panose="020B0604020202020204" pitchFamily="34" charset="0"/>
                <a:sym typeface="Arial Bold"/>
              </a:rPr>
              <a:t>điện</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cần</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làm</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bằng</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thép</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vì</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những</a:t>
            </a:r>
            <a:r>
              <a:rPr lang="en-US" sz="2800" b="1" spc="-164" dirty="0">
                <a:latin typeface="Arial" panose="020B0604020202020204" pitchFamily="34" charset="0"/>
                <a:ea typeface="Arial Bold"/>
                <a:cs typeface="Arial" panose="020B0604020202020204" pitchFamily="34" charset="0"/>
                <a:sym typeface="Arial Bold"/>
              </a:rPr>
              <a:t> </a:t>
            </a:r>
            <a:r>
              <a:rPr lang="en-US" sz="2800" b="1" spc="-164" dirty="0" err="1">
                <a:latin typeface="Arial" panose="020B0604020202020204" pitchFamily="34" charset="0"/>
                <a:ea typeface="Arial Bold"/>
                <a:cs typeface="Arial" panose="020B0604020202020204" pitchFamily="34" charset="0"/>
                <a:sym typeface="Arial Bold"/>
              </a:rPr>
              <a:t>lí</a:t>
            </a:r>
            <a:r>
              <a:rPr lang="en-US" sz="2800" b="1" spc="-164" dirty="0">
                <a:latin typeface="Arial" panose="020B0604020202020204" pitchFamily="34" charset="0"/>
                <a:ea typeface="Arial Bold"/>
                <a:cs typeface="Arial" panose="020B0604020202020204" pitchFamily="34" charset="0"/>
                <a:sym typeface="Arial Bold"/>
              </a:rPr>
              <a:t> do </a:t>
            </a:r>
            <a:r>
              <a:rPr lang="en-US" sz="2800" b="1" spc="-164" dirty="0" err="1">
                <a:latin typeface="Arial" panose="020B0604020202020204" pitchFamily="34" charset="0"/>
                <a:ea typeface="Arial Bold"/>
                <a:cs typeface="Arial" panose="020B0604020202020204" pitchFamily="34" charset="0"/>
                <a:sym typeface="Arial Bold"/>
              </a:rPr>
              <a:t>sau</a:t>
            </a:r>
            <a:r>
              <a:rPr lang="en-US" sz="2800" b="1" spc="-164" dirty="0">
                <a:latin typeface="Arial" panose="020B0604020202020204" pitchFamily="34" charset="0"/>
                <a:ea typeface="Arial Bold"/>
                <a:cs typeface="Arial" panose="020B0604020202020204" pitchFamily="34" charset="0"/>
                <a:sym typeface="Arial Bold"/>
              </a:rPr>
              <a:t>:</a:t>
            </a:r>
          </a:p>
        </p:txBody>
      </p:sp>
      <p:sp>
        <p:nvSpPr>
          <p:cNvPr id="8" name="TextBox 9" descr="Tranthiphuvatlyk15@gmail.com">
            <a:extLst>
              <a:ext uri="{FF2B5EF4-FFF2-40B4-BE49-F238E27FC236}">
                <a16:creationId xmlns:a16="http://schemas.microsoft.com/office/drawing/2014/main" id="{CBBE505D-E02E-445C-82EC-B928117BA816}"/>
              </a:ext>
            </a:extLst>
          </p:cNvPr>
          <p:cNvSpPr txBox="1"/>
          <p:nvPr/>
        </p:nvSpPr>
        <p:spPr>
          <a:xfrm>
            <a:off x="4425062" y="5243368"/>
            <a:ext cx="7449551" cy="1723549"/>
          </a:xfrm>
          <a:prstGeom prst="rect">
            <a:avLst/>
          </a:prstGeom>
        </p:spPr>
        <p:txBody>
          <a:bodyPr wrap="square" lIns="0" tIns="0" rIns="0" bIns="0" rtlCol="0" anchor="t">
            <a:spAutoFit/>
          </a:bodyPr>
          <a:lstStyle/>
          <a:p>
            <a:pPr algn="just"/>
            <a:r>
              <a:rPr lang="en-US" sz="2800" b="1" spc="-64" dirty="0" err="1">
                <a:latin typeface="Arial" panose="020B0604020202020204" pitchFamily="34" charset="0"/>
                <a:cs typeface="Arial" panose="020B0604020202020204" pitchFamily="34" charset="0"/>
              </a:rPr>
              <a:t>Phù</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hợp</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với</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nhiều</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phong</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cách</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âm</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nhạc</a:t>
            </a:r>
            <a:r>
              <a:rPr lang="en-US" sz="2800" b="1"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Dây</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thép</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phù</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hợp</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với</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nhiều</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phong</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cách</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âm</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nhạc</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đa</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dạng</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hơn</a:t>
            </a:r>
            <a:r>
              <a:rPr lang="en-US" sz="2800" spc="-64" dirty="0">
                <a:latin typeface="Arial" panose="020B0604020202020204" pitchFamily="34" charset="0"/>
                <a:cs typeface="Arial" panose="020B0604020202020204" pitchFamily="34" charset="0"/>
              </a:rPr>
              <a:t> so </a:t>
            </a:r>
            <a:r>
              <a:rPr lang="en-US" sz="2800" spc="-64" dirty="0" err="1">
                <a:latin typeface="Arial" panose="020B0604020202020204" pitchFamily="34" charset="0"/>
                <a:cs typeface="Arial" panose="020B0604020202020204" pitchFamily="34" charset="0"/>
              </a:rPr>
              <a:t>với</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dây</a:t>
            </a:r>
            <a:r>
              <a:rPr lang="en-US" sz="2800" spc="-64" dirty="0">
                <a:latin typeface="Arial" panose="020B0604020202020204" pitchFamily="34" charset="0"/>
                <a:cs typeface="Arial" panose="020B0604020202020204" pitchFamily="34" charset="0"/>
              </a:rPr>
              <a:t> nylon, </a:t>
            </a:r>
            <a:r>
              <a:rPr lang="en-US" sz="2800" spc="-64" dirty="0" err="1">
                <a:latin typeface="Arial" panose="020B0604020202020204" pitchFamily="34" charset="0"/>
                <a:cs typeface="Arial" panose="020B0604020202020204" pitchFamily="34" charset="0"/>
              </a:rPr>
              <a:t>từ</a:t>
            </a:r>
            <a:r>
              <a:rPr lang="en-US" sz="2800" spc="-64" dirty="0">
                <a:latin typeface="Arial" panose="020B0604020202020204" pitchFamily="34" charset="0"/>
                <a:cs typeface="Arial" panose="020B0604020202020204" pitchFamily="34" charset="0"/>
              </a:rPr>
              <a:t> rock, metal </a:t>
            </a:r>
            <a:r>
              <a:rPr lang="en-US" sz="2800" spc="-64" dirty="0" err="1">
                <a:latin typeface="Arial" panose="020B0604020202020204" pitchFamily="34" charset="0"/>
                <a:cs typeface="Arial" panose="020B0604020202020204" pitchFamily="34" charset="0"/>
              </a:rPr>
              <a:t>đến</a:t>
            </a:r>
            <a:r>
              <a:rPr lang="en-US" sz="2800" spc="-64" dirty="0">
                <a:latin typeface="Arial" panose="020B0604020202020204" pitchFamily="34" charset="0"/>
                <a:cs typeface="Arial" panose="020B0604020202020204" pitchFamily="34" charset="0"/>
              </a:rPr>
              <a:t> blues, jazz.</a:t>
            </a:r>
          </a:p>
        </p:txBody>
      </p:sp>
      <p:sp>
        <p:nvSpPr>
          <p:cNvPr id="9" name="TextBox 8" descr="Tranthiphuvatlyk15@gmail.com">
            <a:extLst>
              <a:ext uri="{FF2B5EF4-FFF2-40B4-BE49-F238E27FC236}">
                <a16:creationId xmlns:a16="http://schemas.microsoft.com/office/drawing/2014/main" id="{07E9F8BD-C583-496F-BFCE-E45AE4D32767}"/>
              </a:ext>
            </a:extLst>
          </p:cNvPr>
          <p:cNvSpPr txBox="1"/>
          <p:nvPr/>
        </p:nvSpPr>
        <p:spPr>
          <a:xfrm>
            <a:off x="283341" y="2740958"/>
            <a:ext cx="6669263" cy="1384995"/>
          </a:xfrm>
          <a:prstGeom prst="rect">
            <a:avLst/>
          </a:prstGeom>
          <a:noFill/>
        </p:spPr>
        <p:txBody>
          <a:bodyPr wrap="square" rtlCol="0">
            <a:spAutoFit/>
          </a:bodyPr>
          <a:lstStyle/>
          <a:p>
            <a:pPr algn="just"/>
            <a:r>
              <a:rPr lang="en-US" sz="2800" b="1" spc="-64" dirty="0" err="1">
                <a:latin typeface="Arial" panose="020B0604020202020204" pitchFamily="34" charset="0"/>
                <a:cs typeface="Arial" panose="020B0604020202020204" pitchFamily="34" charset="0"/>
              </a:rPr>
              <a:t>Ít</a:t>
            </a:r>
            <a:r>
              <a:rPr lang="en-US" sz="2800" b="1" spc="-64" dirty="0">
                <a:latin typeface="Arial" panose="020B0604020202020204" pitchFamily="34" charset="0"/>
                <a:cs typeface="Arial" panose="020B0604020202020204" pitchFamily="34" charset="0"/>
              </a:rPr>
              <a:t> </a:t>
            </a:r>
            <a:r>
              <a:rPr lang="en-US" sz="2800" b="1" spc="-64" dirty="0" err="1">
                <a:latin typeface="Arial" panose="020B0604020202020204" pitchFamily="34" charset="0"/>
                <a:cs typeface="Arial" panose="020B0604020202020204" pitchFamily="34" charset="0"/>
              </a:rPr>
              <a:t>nhiễu</a:t>
            </a:r>
            <a:r>
              <a:rPr lang="en-US" sz="2800" b="1"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Dây</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thép</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ít</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bị</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nhiễu</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bởi</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từ</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trường</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bên</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ngoài</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hơn</a:t>
            </a:r>
            <a:r>
              <a:rPr lang="en-US" sz="2800" spc="-64" dirty="0">
                <a:latin typeface="Arial" panose="020B0604020202020204" pitchFamily="34" charset="0"/>
                <a:cs typeface="Arial" panose="020B0604020202020204" pitchFamily="34" charset="0"/>
              </a:rPr>
              <a:t> so </a:t>
            </a:r>
            <a:r>
              <a:rPr lang="en-US" sz="2800" spc="-64" dirty="0" err="1">
                <a:latin typeface="Arial" panose="020B0604020202020204" pitchFamily="34" charset="0"/>
                <a:cs typeface="Arial" panose="020B0604020202020204" pitchFamily="34" charset="0"/>
              </a:rPr>
              <a:t>với</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dây</a:t>
            </a:r>
            <a:r>
              <a:rPr lang="en-US" sz="2800" spc="-64" dirty="0">
                <a:latin typeface="Arial" panose="020B0604020202020204" pitchFamily="34" charset="0"/>
                <a:cs typeface="Arial" panose="020B0604020202020204" pitchFamily="34" charset="0"/>
              </a:rPr>
              <a:t> nylon, </a:t>
            </a:r>
            <a:r>
              <a:rPr lang="en-US" sz="2800" spc="-64" dirty="0" err="1">
                <a:latin typeface="Arial" panose="020B0604020202020204" pitchFamily="34" charset="0"/>
                <a:cs typeface="Arial" panose="020B0604020202020204" pitchFamily="34" charset="0"/>
              </a:rPr>
              <a:t>giúp</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âm</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thanh</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rõ</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ràng</a:t>
            </a:r>
            <a:r>
              <a:rPr lang="en-US" sz="2800" spc="-64" dirty="0">
                <a:latin typeface="Arial" panose="020B0604020202020204" pitchFamily="34" charset="0"/>
                <a:cs typeface="Arial" panose="020B0604020202020204" pitchFamily="34" charset="0"/>
              </a:rPr>
              <a:t> </a:t>
            </a:r>
            <a:r>
              <a:rPr lang="en-US" sz="2800" spc="-64" dirty="0" err="1">
                <a:latin typeface="Arial" panose="020B0604020202020204" pitchFamily="34" charset="0"/>
                <a:cs typeface="Arial" panose="020B0604020202020204" pitchFamily="34" charset="0"/>
              </a:rPr>
              <a:t>hơn</a:t>
            </a:r>
            <a:r>
              <a:rPr lang="en-US" sz="2800" spc="-64" dirty="0">
                <a:latin typeface="Arial" panose="020B0604020202020204" pitchFamily="34" charset="0"/>
                <a:cs typeface="Arial" panose="020B0604020202020204" pitchFamily="34" charset="0"/>
              </a:rPr>
              <a:t>.</a:t>
            </a:r>
          </a:p>
        </p:txBody>
      </p:sp>
      <p:pic>
        <p:nvPicPr>
          <p:cNvPr id="10" name="Picture 9" descr="Tranthiphuvatlyk15@gmail.com">
            <a:extLst>
              <a:ext uri="{FF2B5EF4-FFF2-40B4-BE49-F238E27FC236}">
                <a16:creationId xmlns:a16="http://schemas.microsoft.com/office/drawing/2014/main" id="{08D1CF62-8D50-4B21-9B22-1270D25F4BE2}"/>
              </a:ext>
            </a:extLst>
          </p:cNvPr>
          <p:cNvPicPr>
            <a:picLocks noChangeAspect="1"/>
          </p:cNvPicPr>
          <p:nvPr/>
        </p:nvPicPr>
        <p:blipFill rotWithShape="1">
          <a:blip r:embed="rId4"/>
          <a:srcRect l="8807" t="19841"/>
          <a:stretch/>
        </p:blipFill>
        <p:spPr>
          <a:xfrm>
            <a:off x="402098" y="4345783"/>
            <a:ext cx="3645408" cy="21902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0542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22440159"/>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400050" indent="-400050" algn="r">
                        <a:buFontTx/>
                        <a:buAutoNum type="romanUcPeriod"/>
                      </a:pP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Google Shape;606;p59" descr="Tranthiphuvatlyk15@gmail.com">
            <a:extLst>
              <a:ext uri="{FF2B5EF4-FFF2-40B4-BE49-F238E27FC236}">
                <a16:creationId xmlns:a16="http://schemas.microsoft.com/office/drawing/2014/main" id="{71284652-DC1F-47BA-86C0-0641DA42BF20}"/>
              </a:ext>
            </a:extLst>
          </p:cNvPr>
          <p:cNvSpPr txBox="1">
            <a:spLocks/>
          </p:cNvSpPr>
          <p:nvPr/>
        </p:nvSpPr>
        <p:spPr>
          <a:xfrm>
            <a:off x="332614" y="1614401"/>
            <a:ext cx="11574356" cy="116574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186262" indent="0" algn="just">
              <a:buFont typeface="Wingdings" panose="05000000000000000000" pitchFamily="2" charset="2"/>
              <a:buNone/>
            </a:pPr>
            <a:r>
              <a:rPr lang="vi-VN" sz="2400" b="1">
                <a:solidFill>
                  <a:srgbClr val="C71D1A"/>
                </a:solidFill>
                <a:latin typeface="Arial" panose="020B0604020202020204" pitchFamily="34" charset="0"/>
                <a:cs typeface="Arial" panose="020B0604020202020204" pitchFamily="34" charset="0"/>
              </a:rPr>
              <a:t>2. Vì sao đàn ghi ta điện đặc và không có hộp cộng hưởng mà ta vẫn nghe được âm thanh phát ra từ dây đàn?</a:t>
            </a:r>
            <a:endParaRPr lang="vi-VN" sz="2400" b="1">
              <a:latin typeface="Arial" panose="020B0604020202020204" pitchFamily="34" charset="0"/>
              <a:cs typeface="Arial" panose="020B0604020202020204" pitchFamily="34" charset="0"/>
            </a:endParaRPr>
          </a:p>
          <a:p>
            <a:pPr marL="457189" indent="-457189">
              <a:buFont typeface="Wingdings" panose="05000000000000000000" pitchFamily="2" charset="2"/>
              <a:buAutoNum type="arabicPeriod"/>
            </a:pPr>
            <a:endParaRPr lang="vi-VN" sz="2400" b="1" dirty="0">
              <a:latin typeface="Arial" panose="020B0604020202020204" pitchFamily="34"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52457CA6-C21E-4FA4-B9B1-FE0EB8242CA5}"/>
              </a:ext>
            </a:extLst>
          </p:cNvPr>
          <p:cNvSpPr txBox="1"/>
          <p:nvPr/>
        </p:nvSpPr>
        <p:spPr>
          <a:xfrm>
            <a:off x="4547617" y="2925718"/>
            <a:ext cx="7469081" cy="3878754"/>
          </a:xfrm>
          <a:prstGeom prst="rect">
            <a:avLst/>
          </a:prstGeom>
          <a:noFill/>
        </p:spPr>
        <p:txBody>
          <a:bodyPr wrap="square">
            <a:spAutoFit/>
          </a:bodyPr>
          <a:lstStyle/>
          <a:p>
            <a:pPr algn="just">
              <a:lnSpc>
                <a:spcPct val="115000"/>
              </a:lnSpc>
            </a:pPr>
            <a:r>
              <a:rPr lang="en-US" sz="2400" dirty="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Cấu tạo đặc của đàn ghi ta điện giúp giảm thiểu tiếng ồn và phản hồi âm thanh không mong muốn. Điều này giúp âm thanh rõ ràng và chính xác hơn, đặc biệt khi chơi ở mức âm lượng cao.</a:t>
            </a:r>
            <a:endParaRPr lang="en-US"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Việc không có hộp cộng hưởng giúp đàn ghi ta điện có kích thước nhỏ gọn và di động hơn so với đàn ghi ta </a:t>
            </a:r>
            <a:r>
              <a:rPr lang="vi-VN" sz="2400" dirty="0" err="1">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acoustic</a:t>
            </a:r>
            <a:r>
              <a:rPr lang="vi-VN"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 Nó cũng giúp người chơi dễ dàng kiểm soát âm thanh hơn, phù hợp với nhiều phong cách âm nhạc khác nhau.</a:t>
            </a:r>
            <a:endParaRPr lang="en-US"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2" descr="Tranthiphuvatlyk15@gmail.com">
            <a:extLst>
              <a:ext uri="{FF2B5EF4-FFF2-40B4-BE49-F238E27FC236}">
                <a16:creationId xmlns:a16="http://schemas.microsoft.com/office/drawing/2014/main" id="{2220A3E0-08D5-48F9-BD5F-71E07ABF7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14" y="3431115"/>
            <a:ext cx="3946417" cy="2956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5736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9128837"/>
              </p:ext>
            </p:extLst>
          </p:nvPr>
        </p:nvGraphicFramePr>
        <p:xfrm>
          <a:off x="12000" y="402175"/>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AutoShape 2" descr="Tranthiphuvatlyk15@gmail.com">
            <a:extLst>
              <a:ext uri="{FF2B5EF4-FFF2-40B4-BE49-F238E27FC236}">
                <a16:creationId xmlns:a16="http://schemas.microsoft.com/office/drawing/2014/main" id="{71F52233-1932-4DA9-B77C-A4B07D9AD757}"/>
              </a:ext>
            </a:extLst>
          </p:cNvPr>
          <p:cNvSpPr/>
          <p:nvPr/>
        </p:nvSpPr>
        <p:spPr>
          <a:xfrm>
            <a:off x="2187275" y="5496281"/>
            <a:ext cx="7622379" cy="0"/>
          </a:xfrm>
          <a:prstGeom prst="line">
            <a:avLst/>
          </a:prstGeom>
          <a:ln w="38100" cap="rnd">
            <a:solidFill>
              <a:schemeClr val="accent2">
                <a:lumMod val="25000"/>
              </a:schemeClr>
            </a:solidFill>
            <a:prstDash val="sysDot"/>
            <a:headEnd type="none" w="sm" len="sm"/>
            <a:tailEnd type="none" w="sm" len="sm"/>
          </a:ln>
        </p:spPr>
        <p:txBody>
          <a:bodyPr/>
          <a:lstStyle/>
          <a:p>
            <a:endParaRPr lang="en-US" sz="2800">
              <a:solidFill>
                <a:schemeClr val="tx2"/>
              </a:solidFill>
              <a:latin typeface="Arial" panose="020B0604020202020204" pitchFamily="34" charset="0"/>
              <a:cs typeface="Arial" panose="020B0604020202020204" pitchFamily="34" charset="0"/>
            </a:endParaRPr>
          </a:p>
        </p:txBody>
      </p:sp>
      <p:grpSp>
        <p:nvGrpSpPr>
          <p:cNvPr id="7" name="Group 3" descr="Tranthiphuvatlyk15@gmail.com">
            <a:extLst>
              <a:ext uri="{FF2B5EF4-FFF2-40B4-BE49-F238E27FC236}">
                <a16:creationId xmlns:a16="http://schemas.microsoft.com/office/drawing/2014/main" id="{3F6C3EA0-9C1B-4EF5-BA88-85177965BEB6}"/>
              </a:ext>
            </a:extLst>
          </p:cNvPr>
          <p:cNvGrpSpPr/>
          <p:nvPr/>
        </p:nvGrpSpPr>
        <p:grpSpPr>
          <a:xfrm>
            <a:off x="2117684" y="5143608"/>
            <a:ext cx="139181" cy="139181"/>
            <a:chOff x="0" y="0"/>
            <a:chExt cx="6350000" cy="6350000"/>
          </a:xfrm>
        </p:grpSpPr>
        <p:sp>
          <p:nvSpPr>
            <p:cNvPr id="8" name="Freeform 4">
              <a:extLst>
                <a:ext uri="{FF2B5EF4-FFF2-40B4-BE49-F238E27FC236}">
                  <a16:creationId xmlns:a16="http://schemas.microsoft.com/office/drawing/2014/main" id="{1F75899C-94C7-47BD-81F2-E65F7F90D5C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22B23"/>
            </a:solidFill>
          </p:spPr>
          <p:txBody>
            <a:bodyPr/>
            <a:lstStyle/>
            <a:p>
              <a:endParaRPr lang="en-US" sz="2800">
                <a:solidFill>
                  <a:schemeClr val="tx2"/>
                </a:solidFill>
                <a:latin typeface="Arial" panose="020B0604020202020204" pitchFamily="34" charset="0"/>
                <a:cs typeface="Arial" panose="020B0604020202020204" pitchFamily="34" charset="0"/>
              </a:endParaRPr>
            </a:p>
          </p:txBody>
        </p:sp>
      </p:grpSp>
      <p:grpSp>
        <p:nvGrpSpPr>
          <p:cNvPr id="9" name="Group 5" descr="Tranthiphuvatlyk15@gmail.com">
            <a:extLst>
              <a:ext uri="{FF2B5EF4-FFF2-40B4-BE49-F238E27FC236}">
                <a16:creationId xmlns:a16="http://schemas.microsoft.com/office/drawing/2014/main" id="{710F213B-89B5-4A71-9E3E-B4E59D470B3B}"/>
              </a:ext>
            </a:extLst>
          </p:cNvPr>
          <p:cNvGrpSpPr/>
          <p:nvPr/>
        </p:nvGrpSpPr>
        <p:grpSpPr>
          <a:xfrm>
            <a:off x="5928874" y="5143608"/>
            <a:ext cx="139181" cy="139181"/>
            <a:chOff x="0" y="0"/>
            <a:chExt cx="6350000" cy="6350000"/>
          </a:xfrm>
        </p:grpSpPr>
        <p:sp>
          <p:nvSpPr>
            <p:cNvPr id="10" name="Freeform 6">
              <a:extLst>
                <a:ext uri="{FF2B5EF4-FFF2-40B4-BE49-F238E27FC236}">
                  <a16:creationId xmlns:a16="http://schemas.microsoft.com/office/drawing/2014/main" id="{3D21D037-D149-481C-AC0A-745B88164A5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22B23"/>
            </a:solidFill>
          </p:spPr>
          <p:txBody>
            <a:bodyPr/>
            <a:lstStyle/>
            <a:p>
              <a:endParaRPr lang="en-US" sz="2800">
                <a:solidFill>
                  <a:schemeClr val="tx2"/>
                </a:solidFill>
                <a:latin typeface="Arial" panose="020B0604020202020204" pitchFamily="34" charset="0"/>
                <a:cs typeface="Arial" panose="020B0604020202020204" pitchFamily="34" charset="0"/>
              </a:endParaRPr>
            </a:p>
          </p:txBody>
        </p:sp>
      </p:grpSp>
      <p:grpSp>
        <p:nvGrpSpPr>
          <p:cNvPr id="11" name="Group 7" descr="Tranthiphuvatlyk15@gmail.com">
            <a:extLst>
              <a:ext uri="{FF2B5EF4-FFF2-40B4-BE49-F238E27FC236}">
                <a16:creationId xmlns:a16="http://schemas.microsoft.com/office/drawing/2014/main" id="{4FBAD0BC-35A7-4987-8DEB-78E59EBE1702}"/>
              </a:ext>
            </a:extLst>
          </p:cNvPr>
          <p:cNvGrpSpPr/>
          <p:nvPr/>
        </p:nvGrpSpPr>
        <p:grpSpPr>
          <a:xfrm>
            <a:off x="9740063" y="5143608"/>
            <a:ext cx="139181" cy="139181"/>
            <a:chOff x="0" y="0"/>
            <a:chExt cx="6350000" cy="6350000"/>
          </a:xfrm>
        </p:grpSpPr>
        <p:sp>
          <p:nvSpPr>
            <p:cNvPr id="12" name="Freeform 8">
              <a:extLst>
                <a:ext uri="{FF2B5EF4-FFF2-40B4-BE49-F238E27FC236}">
                  <a16:creationId xmlns:a16="http://schemas.microsoft.com/office/drawing/2014/main" id="{7B09585C-EFF0-47D2-863E-3DD72DF8F6BE}"/>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22B23"/>
            </a:solidFill>
          </p:spPr>
          <p:txBody>
            <a:bodyPr/>
            <a:lstStyle/>
            <a:p>
              <a:endParaRPr lang="en-US" sz="2800">
                <a:solidFill>
                  <a:schemeClr val="tx2"/>
                </a:solidFill>
                <a:latin typeface="Arial" panose="020B0604020202020204" pitchFamily="34" charset="0"/>
                <a:cs typeface="Arial" panose="020B0604020202020204" pitchFamily="34" charset="0"/>
              </a:endParaRPr>
            </a:p>
          </p:txBody>
        </p:sp>
      </p:grpSp>
      <p:sp>
        <p:nvSpPr>
          <p:cNvPr id="13" name="TextBox 12" descr="Tranthiphuvatlyk15@gmail.com">
            <a:extLst>
              <a:ext uri="{FF2B5EF4-FFF2-40B4-BE49-F238E27FC236}">
                <a16:creationId xmlns:a16="http://schemas.microsoft.com/office/drawing/2014/main" id="{535FA097-6708-41EB-B457-28C3E3A195AD}"/>
              </a:ext>
            </a:extLst>
          </p:cNvPr>
          <p:cNvSpPr txBox="1"/>
          <p:nvPr/>
        </p:nvSpPr>
        <p:spPr>
          <a:xfrm>
            <a:off x="1344820" y="4056636"/>
            <a:ext cx="9307288" cy="468846"/>
          </a:xfrm>
          <a:prstGeom prst="rect">
            <a:avLst/>
          </a:prstGeom>
        </p:spPr>
        <p:txBody>
          <a:bodyPr lIns="0" tIns="0" rIns="0" bIns="0" rtlCol="0" anchor="t">
            <a:spAutoFit/>
          </a:bodyPr>
          <a:lstStyle/>
          <a:p>
            <a:pPr algn="ctr">
              <a:lnSpc>
                <a:spcPts val="4000"/>
              </a:lnSpc>
            </a:pP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Độ</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 to </a:t>
            </a: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của</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 </a:t>
            </a: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âm</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 </a:t>
            </a: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thanh</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 </a:t>
            </a: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phụ</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 </a:t>
            </a: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thuộc</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 </a:t>
            </a:r>
            <a:r>
              <a:rPr lang="en-US" sz="2800" b="1" dirty="0" err="1">
                <a:solidFill>
                  <a:schemeClr val="tx2"/>
                </a:solidFill>
                <a:latin typeface="Arial" panose="020B0604020202020204" pitchFamily="34" charset="0"/>
                <a:ea typeface="Saira ExtraCondensed Bold"/>
                <a:cs typeface="Arial" panose="020B0604020202020204" pitchFamily="34" charset="0"/>
                <a:sym typeface="Saira ExtraCondensed Bold"/>
              </a:rPr>
              <a:t>vào</a:t>
            </a:r>
            <a:r>
              <a:rPr lang="en-US" sz="2800" b="1" dirty="0">
                <a:solidFill>
                  <a:schemeClr val="tx2"/>
                </a:solidFill>
                <a:latin typeface="Arial" panose="020B0604020202020204" pitchFamily="34" charset="0"/>
                <a:ea typeface="Saira ExtraCondensed Bold"/>
                <a:cs typeface="Arial" panose="020B0604020202020204" pitchFamily="34" charset="0"/>
                <a:sym typeface="Saira ExtraCondensed Bold"/>
              </a:rPr>
              <a:t>:</a:t>
            </a:r>
          </a:p>
        </p:txBody>
      </p:sp>
      <p:sp>
        <p:nvSpPr>
          <p:cNvPr id="14" name="TextBox 13" descr="Tranthiphuvatlyk15@gmail.com">
            <a:extLst>
              <a:ext uri="{FF2B5EF4-FFF2-40B4-BE49-F238E27FC236}">
                <a16:creationId xmlns:a16="http://schemas.microsoft.com/office/drawing/2014/main" id="{9B1C44D1-82A3-4D0E-A06D-9869941DAC94}"/>
              </a:ext>
            </a:extLst>
          </p:cNvPr>
          <p:cNvSpPr txBox="1"/>
          <p:nvPr/>
        </p:nvSpPr>
        <p:spPr>
          <a:xfrm>
            <a:off x="1168682" y="5758068"/>
            <a:ext cx="2744321" cy="1292662"/>
          </a:xfrm>
          <a:prstGeom prst="rect">
            <a:avLst/>
          </a:prstGeom>
        </p:spPr>
        <p:txBody>
          <a:bodyPr wrap="square" lIns="0" tIns="0" rIns="0" bIns="0" rtlCol="0" anchor="t">
            <a:spAutoFit/>
          </a:bodyPr>
          <a:lstStyle/>
          <a:p>
            <a:pPr algn="just">
              <a:spcBef>
                <a:spcPct val="0"/>
              </a:spcBef>
            </a:pPr>
            <a:r>
              <a:rPr lang="en-US" sz="2800" dirty="0" err="1">
                <a:solidFill>
                  <a:schemeClr val="tx2"/>
                </a:solidFill>
                <a:latin typeface="Arial" panose="020B0604020202020204" pitchFamily="34" charset="0"/>
                <a:ea typeface="Montserrat"/>
                <a:cs typeface="Arial" panose="020B0604020202020204" pitchFamily="34" charset="0"/>
                <a:sym typeface="Montserrat"/>
              </a:rPr>
              <a:t>Biên</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độ</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dao</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động</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của</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dây</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đàn</a:t>
            </a:r>
            <a:endParaRPr lang="en-US" sz="2800" dirty="0">
              <a:solidFill>
                <a:schemeClr val="tx2"/>
              </a:solidFill>
              <a:latin typeface="Arial" panose="020B0604020202020204" pitchFamily="34" charset="0"/>
              <a:ea typeface="Montserrat"/>
              <a:cs typeface="Arial" panose="020B0604020202020204" pitchFamily="34" charset="0"/>
              <a:sym typeface="Montserrat"/>
            </a:endParaRPr>
          </a:p>
        </p:txBody>
      </p:sp>
      <p:sp>
        <p:nvSpPr>
          <p:cNvPr id="15" name="TextBox 14" descr="Tranthiphuvatlyk15@gmail.com">
            <a:extLst>
              <a:ext uri="{FF2B5EF4-FFF2-40B4-BE49-F238E27FC236}">
                <a16:creationId xmlns:a16="http://schemas.microsoft.com/office/drawing/2014/main" id="{8C932FF7-F852-43DF-939E-B7EAD8C7D5D7}"/>
              </a:ext>
            </a:extLst>
          </p:cNvPr>
          <p:cNvSpPr txBox="1"/>
          <p:nvPr/>
        </p:nvSpPr>
        <p:spPr>
          <a:xfrm>
            <a:off x="8507083" y="5580332"/>
            <a:ext cx="2744321" cy="1723549"/>
          </a:xfrm>
          <a:prstGeom prst="rect">
            <a:avLst/>
          </a:prstGeom>
        </p:spPr>
        <p:txBody>
          <a:bodyPr wrap="square" lIns="0" tIns="0" rIns="0" bIns="0" rtlCol="0" anchor="t">
            <a:spAutoFit/>
          </a:bodyPr>
          <a:lstStyle/>
          <a:p>
            <a:pPr algn="just">
              <a:spcBef>
                <a:spcPct val="0"/>
              </a:spcBef>
            </a:pPr>
            <a:r>
              <a:rPr lang="en-US" sz="2800" dirty="0" err="1">
                <a:solidFill>
                  <a:schemeClr val="tx2"/>
                </a:solidFill>
                <a:latin typeface="Arial" panose="020B0604020202020204" pitchFamily="34" charset="0"/>
                <a:ea typeface="Montserrat"/>
                <a:cs typeface="Arial" panose="020B0604020202020204" pitchFamily="34" charset="0"/>
                <a:sym typeface="Montserrat"/>
              </a:rPr>
              <a:t>Số</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vòng</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dây</a:t>
            </a:r>
            <a:r>
              <a:rPr lang="en-US" sz="2800" dirty="0">
                <a:solidFill>
                  <a:schemeClr val="tx2"/>
                </a:solidFill>
                <a:latin typeface="Arial" panose="020B0604020202020204" pitchFamily="34" charset="0"/>
                <a:ea typeface="Montserrat"/>
                <a:cs typeface="Arial" panose="020B0604020202020204" pitchFamily="34" charset="0"/>
                <a:sym typeface="Montserrat"/>
              </a:rPr>
              <a:t> N </a:t>
            </a:r>
            <a:r>
              <a:rPr lang="en-US" sz="2800" dirty="0" err="1">
                <a:solidFill>
                  <a:schemeClr val="tx2"/>
                </a:solidFill>
                <a:latin typeface="Arial" panose="020B0604020202020204" pitchFamily="34" charset="0"/>
                <a:ea typeface="Montserrat"/>
                <a:cs typeface="Arial" panose="020B0604020202020204" pitchFamily="34" charset="0"/>
                <a:sym typeface="Montserrat"/>
              </a:rPr>
              <a:t>và</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diện</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tích</a:t>
            </a:r>
            <a:r>
              <a:rPr lang="en-US" sz="2800" dirty="0">
                <a:solidFill>
                  <a:schemeClr val="tx2"/>
                </a:solidFill>
                <a:latin typeface="Arial" panose="020B0604020202020204" pitchFamily="34" charset="0"/>
                <a:ea typeface="Montserrat"/>
                <a:cs typeface="Arial" panose="020B0604020202020204" pitchFamily="34" charset="0"/>
                <a:sym typeface="Montserrat"/>
              </a:rPr>
              <a:t> S </a:t>
            </a:r>
            <a:r>
              <a:rPr lang="en-US" sz="2800" dirty="0" err="1">
                <a:solidFill>
                  <a:schemeClr val="tx2"/>
                </a:solidFill>
                <a:latin typeface="Arial" panose="020B0604020202020204" pitchFamily="34" charset="0"/>
                <a:ea typeface="Montserrat"/>
                <a:cs typeface="Arial" panose="020B0604020202020204" pitchFamily="34" charset="0"/>
                <a:sym typeface="Montserrat"/>
              </a:rPr>
              <a:t>của</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cuộn</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dây</a:t>
            </a:r>
            <a:r>
              <a:rPr lang="en-US" sz="2800" dirty="0">
                <a:solidFill>
                  <a:schemeClr val="tx2"/>
                </a:solidFill>
                <a:latin typeface="Arial" panose="020B0604020202020204" pitchFamily="34" charset="0"/>
                <a:ea typeface="Montserrat"/>
                <a:cs typeface="Arial" panose="020B0604020202020204" pitchFamily="34" charset="0"/>
                <a:sym typeface="Montserrat"/>
              </a:rPr>
              <a:t> pickup</a:t>
            </a:r>
          </a:p>
        </p:txBody>
      </p:sp>
      <p:sp>
        <p:nvSpPr>
          <p:cNvPr id="16" name="TextBox 15" descr="Tranthiphuvatlyk15@gmail.com">
            <a:extLst>
              <a:ext uri="{FF2B5EF4-FFF2-40B4-BE49-F238E27FC236}">
                <a16:creationId xmlns:a16="http://schemas.microsoft.com/office/drawing/2014/main" id="{EA48F415-2E90-4105-97EC-FC8AAFA0F438}"/>
              </a:ext>
            </a:extLst>
          </p:cNvPr>
          <p:cNvSpPr txBox="1"/>
          <p:nvPr/>
        </p:nvSpPr>
        <p:spPr>
          <a:xfrm>
            <a:off x="5056906" y="5709775"/>
            <a:ext cx="2980399" cy="430887"/>
          </a:xfrm>
          <a:prstGeom prst="rect">
            <a:avLst/>
          </a:prstGeom>
        </p:spPr>
        <p:txBody>
          <a:bodyPr lIns="0" tIns="0" rIns="0" bIns="0" rtlCol="0" anchor="t">
            <a:spAutoFit/>
          </a:bodyPr>
          <a:lstStyle/>
          <a:p>
            <a:pPr algn="just">
              <a:spcBef>
                <a:spcPct val="0"/>
              </a:spcBef>
            </a:pPr>
            <a:r>
              <a:rPr lang="en-US" sz="2800" dirty="0" err="1">
                <a:solidFill>
                  <a:schemeClr val="tx2"/>
                </a:solidFill>
                <a:latin typeface="Arial" panose="020B0604020202020204" pitchFamily="34" charset="0"/>
                <a:ea typeface="Montserrat"/>
                <a:cs typeface="Arial" panose="020B0604020202020204" pitchFamily="34" charset="0"/>
                <a:sym typeface="Montserrat"/>
              </a:rPr>
              <a:t>Cảm</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ứng</a:t>
            </a:r>
            <a:r>
              <a:rPr lang="en-US" sz="2800" dirty="0">
                <a:solidFill>
                  <a:schemeClr val="tx2"/>
                </a:solidFill>
                <a:latin typeface="Arial" panose="020B0604020202020204" pitchFamily="34" charset="0"/>
                <a:ea typeface="Montserrat"/>
                <a:cs typeface="Arial" panose="020B0604020202020204" pitchFamily="34" charset="0"/>
                <a:sym typeface="Montserrat"/>
              </a:rPr>
              <a:t> </a:t>
            </a:r>
            <a:r>
              <a:rPr lang="en-US" sz="2800" dirty="0" err="1">
                <a:solidFill>
                  <a:schemeClr val="tx2"/>
                </a:solidFill>
                <a:latin typeface="Arial" panose="020B0604020202020204" pitchFamily="34" charset="0"/>
                <a:ea typeface="Montserrat"/>
                <a:cs typeface="Arial" panose="020B0604020202020204" pitchFamily="34" charset="0"/>
                <a:sym typeface="Montserrat"/>
              </a:rPr>
              <a:t>từ</a:t>
            </a:r>
            <a:r>
              <a:rPr lang="en-US" sz="2800" dirty="0">
                <a:solidFill>
                  <a:schemeClr val="tx2"/>
                </a:solidFill>
                <a:latin typeface="Arial" panose="020B0604020202020204" pitchFamily="34" charset="0"/>
                <a:ea typeface="Montserrat"/>
                <a:cs typeface="Arial" panose="020B0604020202020204" pitchFamily="34" charset="0"/>
                <a:sym typeface="Montserrat"/>
              </a:rPr>
              <a:t> B</a:t>
            </a:r>
          </a:p>
        </p:txBody>
      </p:sp>
      <mc:AlternateContent xmlns:mc="http://schemas.openxmlformats.org/markup-compatibility/2006" xmlns:a14="http://schemas.microsoft.com/office/drawing/2010/main">
        <mc:Choice Requires="a14">
          <p:sp>
            <p:nvSpPr>
              <p:cNvPr id="17" name="TextBox 16" descr="Tranthiphuvatlyk15@gmail.com">
                <a:extLst>
                  <a:ext uri="{FF2B5EF4-FFF2-40B4-BE49-F238E27FC236}">
                    <a16:creationId xmlns:a16="http://schemas.microsoft.com/office/drawing/2014/main" id="{208B7E20-67C6-40FA-AF07-ADF2A000D353}"/>
                  </a:ext>
                </a:extLst>
              </p:cNvPr>
              <p:cNvSpPr txBox="1"/>
              <p:nvPr/>
            </p:nvSpPr>
            <p:spPr>
              <a:xfrm>
                <a:off x="453639" y="1804644"/>
                <a:ext cx="11228832" cy="1576457"/>
              </a:xfrm>
              <a:prstGeom prst="rect">
                <a:avLst/>
              </a:prstGeom>
              <a:noFill/>
            </p:spPr>
            <p:txBody>
              <a:bodyPr wrap="square" rtlCol="0">
                <a:spAutoFit/>
              </a:bodyPr>
              <a:lstStyle/>
              <a:p>
                <a:r>
                  <a:rPr lang="en-US" sz="2800" b="1" dirty="0">
                    <a:solidFill>
                      <a:schemeClr val="tx2"/>
                    </a:solidFill>
                    <a:latin typeface="Arial" panose="020B0604020202020204" pitchFamily="34" charset="0"/>
                    <a:cs typeface="Arial" panose="020B0604020202020204" pitchFamily="34" charset="0"/>
                  </a:rPr>
                  <a:t>3. </a:t>
                </a:r>
                <a:r>
                  <a:rPr lang="vi-VN" sz="2800" b="1" dirty="0" err="1">
                    <a:solidFill>
                      <a:schemeClr val="tx2"/>
                    </a:solidFill>
                    <a:latin typeface="Arial" panose="020B0604020202020204" pitchFamily="34" charset="0"/>
                    <a:cs typeface="Arial" panose="020B0604020202020204" pitchFamily="34" charset="0"/>
                  </a:rPr>
                  <a:t>Vậ</a:t>
                </a:r>
                <a:r>
                  <a:rPr lang="en-US" sz="2800" b="1" dirty="0">
                    <a:solidFill>
                      <a:schemeClr val="tx2"/>
                    </a:solidFill>
                    <a:latin typeface="Arial" panose="020B0604020202020204" pitchFamily="34" charset="0"/>
                    <a:cs typeface="Arial" panose="020B0604020202020204" pitchFamily="34" charset="0"/>
                  </a:rPr>
                  <a:t>n </a:t>
                </a:r>
                <a:r>
                  <a:rPr lang="en-US" sz="2800" b="1" dirty="0" err="1">
                    <a:solidFill>
                      <a:schemeClr val="tx2"/>
                    </a:solidFill>
                    <a:latin typeface="Arial" panose="020B0604020202020204" pitchFamily="34" charset="0"/>
                    <a:cs typeface="Arial" panose="020B0604020202020204" pitchFamily="34" charset="0"/>
                  </a:rPr>
                  <a:t>dụng</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biểu</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thức</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về</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suất</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điện</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động</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cảm</a:t>
                </a:r>
                <a:r>
                  <a:rPr lang="en-US" sz="2800" b="1" dirty="0">
                    <a:solidFill>
                      <a:schemeClr val="tx2"/>
                    </a:solidFill>
                    <a:latin typeface="Arial" panose="020B0604020202020204" pitchFamily="34" charset="0"/>
                    <a:cs typeface="Arial" panose="020B0604020202020204" pitchFamily="34" charset="0"/>
                  </a:rPr>
                  <a:t> </a:t>
                </a:r>
                <a:r>
                  <a:rPr lang="en-US" sz="2800" b="1" dirty="0" err="1">
                    <a:solidFill>
                      <a:schemeClr val="tx2"/>
                    </a:solidFill>
                    <a:latin typeface="Arial" panose="020B0604020202020204" pitchFamily="34" charset="0"/>
                    <a:cs typeface="Arial" panose="020B0604020202020204" pitchFamily="34" charset="0"/>
                  </a:rPr>
                  <a:t>ứng</a:t>
                </a:r>
                <a:r>
                  <a:rPr lang="en-US" sz="2800" b="1" dirty="0">
                    <a:solidFill>
                      <a:schemeClr val="tx2"/>
                    </a:solidFill>
                    <a:latin typeface="Arial" panose="020B0604020202020204" pitchFamily="34" charset="0"/>
                    <a:cs typeface="Arial" panose="020B0604020202020204" pitchFamily="34" charset="0"/>
                  </a:rPr>
                  <a:t>:</a:t>
                </a:r>
                <a:r>
                  <a:rPr lang="vi-VN" sz="2800" b="1" dirty="0">
                    <a:solidFill>
                      <a:schemeClr val="tx2"/>
                    </a:solidFill>
                    <a:latin typeface="Arial" panose="020B0604020202020204" pitchFamily="34" charset="0"/>
                    <a:cs typeface="Arial" panose="020B0604020202020204" pitchFamily="34" charset="0"/>
                  </a:rPr>
                  <a:t> </a:t>
                </a:r>
                <a14:m>
                  <m:oMath xmlns:m="http://schemas.openxmlformats.org/officeDocument/2006/math">
                    <m:sSub>
                      <m:sSubPr>
                        <m:ctrlPr>
                          <a:rPr lang="vi-VN" sz="2800" b="1" i="1">
                            <a:solidFill>
                              <a:schemeClr val="tx2"/>
                            </a:solidFill>
                            <a:latin typeface="Cambria Math" panose="02040503050406030204" pitchFamily="18" charset="0"/>
                          </a:rPr>
                        </m:ctrlPr>
                      </m:sSubPr>
                      <m:e>
                        <m:r>
                          <a:rPr lang="vi-VN" sz="2800" b="1" i="1">
                            <a:solidFill>
                              <a:schemeClr val="tx2"/>
                            </a:solidFill>
                            <a:latin typeface="Cambria Math" panose="02040503050406030204" pitchFamily="18" charset="0"/>
                          </a:rPr>
                          <m:t>𝒆</m:t>
                        </m:r>
                      </m:e>
                      <m:sub>
                        <m:r>
                          <a:rPr lang="vi-VN" sz="2800" b="1" i="1">
                            <a:solidFill>
                              <a:schemeClr val="tx2"/>
                            </a:solidFill>
                            <a:latin typeface="Cambria Math" panose="02040503050406030204" pitchFamily="18" charset="0"/>
                          </a:rPr>
                          <m:t>𝒄</m:t>
                        </m:r>
                      </m:sub>
                    </m:sSub>
                    <m:r>
                      <a:rPr lang="vi-VN" sz="2800" b="1" i="1">
                        <a:solidFill>
                          <a:schemeClr val="tx2"/>
                        </a:solidFill>
                        <a:latin typeface="Cambria Math" panose="02040503050406030204" pitchFamily="18" charset="0"/>
                      </a:rPr>
                      <m:t>=−</m:t>
                    </m:r>
                    <m:r>
                      <a:rPr lang="vi-VN" sz="2800" b="1" i="1">
                        <a:solidFill>
                          <a:schemeClr val="tx2"/>
                        </a:solidFill>
                        <a:latin typeface="Cambria Math" panose="02040503050406030204" pitchFamily="18" charset="0"/>
                      </a:rPr>
                      <m:t>𝑵</m:t>
                    </m:r>
                    <m:f>
                      <m:fPr>
                        <m:ctrlPr>
                          <a:rPr lang="vi-VN" sz="2800" b="1" i="1">
                            <a:solidFill>
                              <a:schemeClr val="tx2"/>
                            </a:solidFill>
                            <a:latin typeface="Cambria Math" panose="02040503050406030204" pitchFamily="18" charset="0"/>
                          </a:rPr>
                        </m:ctrlPr>
                      </m:fPr>
                      <m:num>
                        <m:r>
                          <a:rPr lang="vi-VN" sz="2800" b="1" i="1">
                            <a:solidFill>
                              <a:schemeClr val="tx2"/>
                            </a:solidFill>
                            <a:latin typeface="Cambria Math" panose="02040503050406030204" pitchFamily="18" charset="0"/>
                            <a:ea typeface="Cambria Math" panose="02040503050406030204" pitchFamily="18" charset="0"/>
                          </a:rPr>
                          <m:t>∆</m:t>
                        </m:r>
                        <m:r>
                          <a:rPr lang="el-GR" sz="2800" b="1" i="1">
                            <a:solidFill>
                              <a:schemeClr val="tx2"/>
                            </a:solidFill>
                            <a:latin typeface="Cambria Math" panose="02040503050406030204" pitchFamily="18" charset="0"/>
                            <a:ea typeface="Cambria Math" panose="02040503050406030204" pitchFamily="18" charset="0"/>
                          </a:rPr>
                          <m:t>𝜱</m:t>
                        </m:r>
                      </m:num>
                      <m:den>
                        <m:r>
                          <a:rPr lang="vi-VN" sz="2800" b="1" i="1">
                            <a:solidFill>
                              <a:schemeClr val="tx2"/>
                            </a:solidFill>
                            <a:latin typeface="Cambria Math" panose="02040503050406030204" pitchFamily="18" charset="0"/>
                            <a:ea typeface="Cambria Math" panose="02040503050406030204" pitchFamily="18" charset="0"/>
                          </a:rPr>
                          <m:t>∆</m:t>
                        </m:r>
                        <m:r>
                          <a:rPr lang="vi-VN" sz="2800" b="1" i="1">
                            <a:solidFill>
                              <a:schemeClr val="tx2"/>
                            </a:solidFill>
                            <a:latin typeface="Cambria Math" panose="02040503050406030204" pitchFamily="18" charset="0"/>
                            <a:ea typeface="Cambria Math" panose="02040503050406030204" pitchFamily="18" charset="0"/>
                          </a:rPr>
                          <m:t>𝒕</m:t>
                        </m:r>
                      </m:den>
                    </m:f>
                  </m:oMath>
                </a14:m>
                <a:r>
                  <a:rPr lang="vi-VN"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 H</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ãy</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giải</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thích</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vì</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sao</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khi</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gảy</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dây</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đàn</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mạnh</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hoặc</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nhẹ</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thì</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to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của</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âm</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thay</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đổi</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tương</a:t>
                </a:r>
                <a:r>
                  <a:rPr lang="en-US" sz="28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ứng</a:t>
                </a:r>
                <a:endParaRPr lang="en-US" sz="2800" b="1" dirty="0">
                  <a:solidFill>
                    <a:schemeClr val="tx2"/>
                  </a:solidFill>
                  <a:latin typeface="Arial" panose="020B0604020202020204" pitchFamily="34" charset="0"/>
                  <a:cs typeface="Arial" panose="020B0604020202020204" pitchFamily="34" charset="0"/>
                </a:endParaRPr>
              </a:p>
            </p:txBody>
          </p:sp>
        </mc:Choice>
        <mc:Fallback xmlns="">
          <p:sp>
            <p:nvSpPr>
              <p:cNvPr id="17" name="TextBox 16" descr="Tranthiphuvatlyk15@gmail.com">
                <a:extLst>
                  <a:ext uri="{FF2B5EF4-FFF2-40B4-BE49-F238E27FC236}">
                    <a16:creationId xmlns:a16="http://schemas.microsoft.com/office/drawing/2014/main" id="{208B7E20-67C6-40FA-AF07-ADF2A000D353}"/>
                  </a:ext>
                </a:extLst>
              </p:cNvPr>
              <p:cNvSpPr txBox="1">
                <a:spLocks noRot="1" noChangeAspect="1" noMove="1" noResize="1" noEditPoints="1" noAdjustHandles="1" noChangeArrowheads="1" noChangeShapeType="1" noTextEdit="1"/>
              </p:cNvSpPr>
              <p:nvPr/>
            </p:nvSpPr>
            <p:spPr>
              <a:xfrm>
                <a:off x="453639" y="1804644"/>
                <a:ext cx="11228832" cy="1576457"/>
              </a:xfrm>
              <a:prstGeom prst="rect">
                <a:avLst/>
              </a:prstGeom>
              <a:blipFill>
                <a:blip r:embed="rId2"/>
                <a:stretch>
                  <a:fillRect l="-1086" b="-9653"/>
                </a:stretch>
              </a:blipFill>
            </p:spPr>
            <p:txBody>
              <a:bodyPr/>
              <a:lstStyle/>
              <a:p>
                <a:r>
                  <a:rPr lang="en-US">
                    <a:noFill/>
                  </a:rPr>
                  <a:t> </a:t>
                </a:r>
              </a:p>
            </p:txBody>
          </p:sp>
        </mc:Fallback>
      </mc:AlternateContent>
    </p:spTree>
    <p:extLst>
      <p:ext uri="{BB962C8B-B14F-4D97-AF65-F5344CB8AC3E}">
        <p14:creationId xmlns:p14="http://schemas.microsoft.com/office/powerpoint/2010/main" val="422089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58100563"/>
              </p:ext>
            </p:extLst>
          </p:nvPr>
        </p:nvGraphicFramePr>
        <p:xfrm>
          <a:off x="24000" y="49569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605;p59" descr="Tranthiphuvatlyk15@gmail.com">
            <a:extLst>
              <a:ext uri="{FF2B5EF4-FFF2-40B4-BE49-F238E27FC236}">
                <a16:creationId xmlns:a16="http://schemas.microsoft.com/office/drawing/2014/main" id="{8D094348-9615-4F59-98AF-3B7EC8CE451B}"/>
              </a:ext>
            </a:extLst>
          </p:cNvPr>
          <p:cNvSpPr txBox="1">
            <a:spLocks noGrp="1"/>
          </p:cNvSpPr>
          <p:nvPr>
            <p:ph type="title"/>
          </p:nvPr>
        </p:nvSpPr>
        <p:spPr>
          <a:xfrm>
            <a:off x="1366983" y="1777076"/>
            <a:ext cx="10825017" cy="795600"/>
          </a:xfrm>
          <a:prstGeom prst="rect">
            <a:avLst/>
          </a:prstGeom>
        </p:spPr>
        <p:txBody>
          <a:bodyPr spcFirstLastPara="1" vert="horz" wrap="square" lIns="121900" tIns="121900" rIns="121900" bIns="121900" rtlCol="0" anchor="t" anchorCtr="0">
            <a:noAutofit/>
          </a:bodyPr>
          <a:lstStyle/>
          <a:p>
            <a:pPr lvl="0"/>
            <a:r>
              <a:rPr lang="vi-VN" sz="2400" dirty="0">
                <a:solidFill>
                  <a:schemeClr val="tx2"/>
                </a:solidFill>
                <a:latin typeface="Arial" panose="020B0604020202020204" pitchFamily="34" charset="0"/>
                <a:cs typeface="Arial" panose="020B0604020202020204" pitchFamily="34" charset="0"/>
              </a:rPr>
              <a:t>Độ to của âm thanh phụ thuộc vào:</a:t>
            </a:r>
            <a:endParaRPr sz="2400" dirty="0">
              <a:solidFill>
                <a:schemeClr val="tx2"/>
              </a:solidFill>
              <a:latin typeface="Arial" panose="020B0604020202020204" pitchFamily="34" charset="0"/>
              <a:cs typeface="Arial" panose="020B0604020202020204" pitchFamily="34" charset="0"/>
            </a:endParaRPr>
          </a:p>
        </p:txBody>
      </p:sp>
      <p:sp>
        <p:nvSpPr>
          <p:cNvPr id="4" name="TextBox 3" descr="Tranthiphuvatlyk15@gmail.com">
            <a:extLst>
              <a:ext uri="{FF2B5EF4-FFF2-40B4-BE49-F238E27FC236}">
                <a16:creationId xmlns:a16="http://schemas.microsoft.com/office/drawing/2014/main" id="{FBFEDD92-84F1-43AD-BC2F-ADFB16ABBDBC}"/>
              </a:ext>
            </a:extLst>
          </p:cNvPr>
          <p:cNvSpPr txBox="1"/>
          <p:nvPr/>
        </p:nvSpPr>
        <p:spPr>
          <a:xfrm>
            <a:off x="421863" y="4676056"/>
            <a:ext cx="3450716" cy="2181944"/>
          </a:xfrm>
          <a:prstGeom prst="rect">
            <a:avLst/>
          </a:prstGeom>
          <a:noFill/>
        </p:spPr>
        <p:txBody>
          <a:bodyPr wrap="square">
            <a:spAutoFit/>
          </a:bodyPr>
          <a:lstStyle/>
          <a:p>
            <a:pPr algn="just">
              <a:lnSpc>
                <a:spcPct val="115000"/>
              </a:lnSpc>
            </a:pPr>
            <a:r>
              <a:rPr lang="vi-VN" sz="2400" b="1"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Số vòng dây N và diện tích S của cuộn dây pickup:</a:t>
            </a:r>
            <a:r>
              <a:rPr lang="vi-VN"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 N và S càng lớn, e càng lớn, âm thanh càng to.</a:t>
            </a:r>
            <a:endParaRPr lang="en-US"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2" descr="Tranthiphuvatlyk15@gmail.com">
            <a:extLst>
              <a:ext uri="{FF2B5EF4-FFF2-40B4-BE49-F238E27FC236}">
                <a16:creationId xmlns:a16="http://schemas.microsoft.com/office/drawing/2014/main" id="{D52081CB-4C0A-4210-A665-FDE62F595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734" y="4158206"/>
            <a:ext cx="3472325" cy="2699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descr="Tranthiphuvatlyk15@gmail.com">
            <a:extLst>
              <a:ext uri="{FF2B5EF4-FFF2-40B4-BE49-F238E27FC236}">
                <a16:creationId xmlns:a16="http://schemas.microsoft.com/office/drawing/2014/main" id="{6196798A-25F6-4DD8-B709-CE1D5DB7AAFB}"/>
              </a:ext>
            </a:extLst>
          </p:cNvPr>
          <p:cNvSpPr txBox="1"/>
          <p:nvPr/>
        </p:nvSpPr>
        <p:spPr>
          <a:xfrm>
            <a:off x="4183095" y="2893267"/>
            <a:ext cx="4218432" cy="1569660"/>
          </a:xfrm>
          <a:prstGeom prst="rect">
            <a:avLst/>
          </a:prstGeom>
          <a:noFill/>
        </p:spPr>
        <p:txBody>
          <a:bodyPr wrap="square" rtlCol="0">
            <a:spAutoFit/>
          </a:bodyPr>
          <a:lstStyle/>
          <a:p>
            <a:pPr algn="just"/>
            <a:r>
              <a:rPr lang="vi-VN" sz="2400" b="1"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Biên độ dao động của dây đàn: </a:t>
            </a:r>
            <a:r>
              <a:rPr lang="vi-VN"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Biên độ dao động càng lớn, e càng lớn, âm thanh càng to.</a:t>
            </a:r>
            <a:endParaRPr lang="en-US"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descr="Tranthiphuvatlyk15@gmail.com">
            <a:extLst>
              <a:ext uri="{FF2B5EF4-FFF2-40B4-BE49-F238E27FC236}">
                <a16:creationId xmlns:a16="http://schemas.microsoft.com/office/drawing/2014/main" id="{895BBB23-0974-4552-AB5E-FE4B736EFD57}"/>
              </a:ext>
            </a:extLst>
          </p:cNvPr>
          <p:cNvSpPr txBox="1"/>
          <p:nvPr/>
        </p:nvSpPr>
        <p:spPr>
          <a:xfrm>
            <a:off x="8668513" y="5191328"/>
            <a:ext cx="2951033" cy="1569660"/>
          </a:xfrm>
          <a:prstGeom prst="rect">
            <a:avLst/>
          </a:prstGeom>
          <a:noFill/>
        </p:spPr>
        <p:txBody>
          <a:bodyPr wrap="square" rtlCol="0">
            <a:spAutoFit/>
          </a:bodyPr>
          <a:lstStyle/>
          <a:p>
            <a:pPr algn="just"/>
            <a:r>
              <a:rPr lang="vi-VN" sz="2400" b="1"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Cảm ứng từ B: </a:t>
            </a:r>
            <a:r>
              <a:rPr lang="vi-VN"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B càng lớn, e càng lớn, âm thanh càng to.</a:t>
            </a:r>
            <a:endParaRPr lang="en-US" sz="24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Tranthiphuvatlyk15@gmail.com">
            <a:extLst>
              <a:ext uri="{FF2B5EF4-FFF2-40B4-BE49-F238E27FC236}">
                <a16:creationId xmlns:a16="http://schemas.microsoft.com/office/drawing/2014/main" id="{7B3F5A28-259B-43B5-84B2-BECCB1B922F1}"/>
              </a:ext>
            </a:extLst>
          </p:cNvPr>
          <p:cNvPicPr>
            <a:picLocks noChangeAspect="1"/>
          </p:cNvPicPr>
          <p:nvPr/>
        </p:nvPicPr>
        <p:blipFill rotWithShape="1">
          <a:blip r:embed="rId3"/>
          <a:srcRect l="2695" t="3375" r="2139" b="17035"/>
          <a:stretch/>
        </p:blipFill>
        <p:spPr>
          <a:xfrm>
            <a:off x="421863" y="2310808"/>
            <a:ext cx="3368612" cy="2365248"/>
          </a:xfrm>
          <a:prstGeom prst="rect">
            <a:avLst/>
          </a:prstGeom>
        </p:spPr>
      </p:pic>
      <p:pic>
        <p:nvPicPr>
          <p:cNvPr id="9" name="Picture 8" descr="Tranthiphuvatlyk15@gmail.com">
            <a:extLst>
              <a:ext uri="{FF2B5EF4-FFF2-40B4-BE49-F238E27FC236}">
                <a16:creationId xmlns:a16="http://schemas.microsoft.com/office/drawing/2014/main" id="{408549BC-4D8D-4A81-A6DB-AB145CE47323}"/>
              </a:ext>
            </a:extLst>
          </p:cNvPr>
          <p:cNvPicPr>
            <a:picLocks noChangeAspect="1"/>
          </p:cNvPicPr>
          <p:nvPr/>
        </p:nvPicPr>
        <p:blipFill>
          <a:blip r:embed="rId4"/>
          <a:stretch>
            <a:fillRect/>
          </a:stretch>
        </p:blipFill>
        <p:spPr>
          <a:xfrm>
            <a:off x="8668513" y="2634989"/>
            <a:ext cx="2951033" cy="2395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050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85046201"/>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extBox 5" descr="Tranthiphuvatlyk15@gmail.com">
            <a:extLst>
              <a:ext uri="{FF2B5EF4-FFF2-40B4-BE49-F238E27FC236}">
                <a16:creationId xmlns:a16="http://schemas.microsoft.com/office/drawing/2014/main" id="{0A974006-A9E0-422B-B522-702C95ACBFE6}"/>
              </a:ext>
            </a:extLst>
          </p:cNvPr>
          <p:cNvSpPr txBox="1"/>
          <p:nvPr/>
        </p:nvSpPr>
        <p:spPr>
          <a:xfrm>
            <a:off x="612494" y="2731440"/>
            <a:ext cx="6788257" cy="3785652"/>
          </a:xfrm>
          <a:prstGeom prst="rect">
            <a:avLst/>
          </a:prstGeom>
          <a:noFill/>
        </p:spPr>
        <p:txBody>
          <a:bodyPr wrap="square">
            <a:spAutoFit/>
          </a:bodyPr>
          <a:lstStyle/>
          <a:p>
            <a:pPr algn="just"/>
            <a:r>
              <a:rPr lang="vi-VN" sz="3000" b="1" u="sng"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Vì vậy:</a:t>
            </a:r>
            <a:endParaRPr lang="en-US" sz="3000" u="sng"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30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 Khi gảy dây đàn mạnh, biên độ dao động của dây đàn sẽ lớn hơn, dẫn đến e lớn hơn và âm thanh to hơn.</a:t>
            </a:r>
            <a:endParaRPr lang="en-US" sz="30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30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rPr>
              <a:t>- Ngược lại, khi gảy dây đàn nhẹ, biên độ dao động của dây đàn sẽ nhỏ hơn, dẫn đến e nhỏ hơn và âm thanh nhỏ hơn.</a:t>
            </a:r>
            <a:endParaRPr lang="en-US" sz="3000" dirty="0">
              <a:solidFill>
                <a:schemeClr val="accent1">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2" descr="Tranthiphuvatlyk15@gmail.com">
            <a:extLst>
              <a:ext uri="{FF2B5EF4-FFF2-40B4-BE49-F238E27FC236}">
                <a16:creationId xmlns:a16="http://schemas.microsoft.com/office/drawing/2014/main" id="{303256A6-6FF6-4665-BF6C-8B5F45E2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022" y="3037631"/>
            <a:ext cx="4067173" cy="3396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605;p59" descr="Tranthiphuvatlyk15@gmail.com">
            <a:extLst>
              <a:ext uri="{FF2B5EF4-FFF2-40B4-BE49-F238E27FC236}">
                <a16:creationId xmlns:a16="http://schemas.microsoft.com/office/drawing/2014/main" id="{F9EF40EA-20D5-488C-82A8-B1D88B3F0C4C}"/>
              </a:ext>
            </a:extLst>
          </p:cNvPr>
          <p:cNvSpPr txBox="1">
            <a:spLocks noGrp="1"/>
          </p:cNvSpPr>
          <p:nvPr>
            <p:ph type="title"/>
          </p:nvPr>
        </p:nvSpPr>
        <p:spPr>
          <a:xfrm>
            <a:off x="612494" y="2034587"/>
            <a:ext cx="10825017" cy="795600"/>
          </a:xfrm>
          <a:prstGeom prst="rect">
            <a:avLst/>
          </a:prstGeom>
        </p:spPr>
        <p:txBody>
          <a:bodyPr spcFirstLastPara="1" vert="horz" wrap="square" lIns="121900" tIns="121900" rIns="121900" bIns="121900" rtlCol="0" anchor="t" anchorCtr="0">
            <a:noAutofit/>
          </a:bodyPr>
          <a:lstStyle/>
          <a:p>
            <a:pPr lvl="0"/>
            <a:r>
              <a:rPr lang="vi-VN" dirty="0">
                <a:solidFill>
                  <a:schemeClr val="tx2"/>
                </a:solidFill>
                <a:latin typeface="Arial" panose="020B0604020202020204" pitchFamily="34" charset="0"/>
                <a:cs typeface="Arial" panose="020B0604020202020204" pitchFamily="34" charset="0"/>
              </a:rPr>
              <a:t>Độ to của âm thanh phụ thuộc vào:</a:t>
            </a:r>
            <a:endParaRPr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88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BD3ED-6208-6195-CD6B-DE29DFD62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CF243-FAD4-8CC3-2417-6D90AE81A9E3}"/>
              </a:ext>
            </a:extLst>
          </p:cNvPr>
          <p:cNvSpPr>
            <a:spLocks noGrp="1"/>
          </p:cNvSpPr>
          <p:nvPr>
            <p:ph type="title"/>
          </p:nvPr>
        </p:nvSpPr>
        <p:spPr>
          <a:xfrm>
            <a:off x="600394" y="518122"/>
            <a:ext cx="9628632" cy="1362113"/>
          </a:xfrm>
        </p:spPr>
        <p:txBody>
          <a:bodyPr>
            <a:normAutofit/>
          </a:bodyPr>
          <a:lstStyle/>
          <a:p>
            <a:r>
              <a:rPr lang="en-US" sz="3600" dirty="0">
                <a:latin typeface="Arial" panose="020B0604020202020204" pitchFamily="34" charset="0"/>
                <a:ea typeface="Tahoma" panose="020B0604030504040204" pitchFamily="34" charset="0"/>
                <a:cs typeface="Arial" panose="020B0604020202020204" pitchFamily="34" charset="0"/>
              </a:rPr>
              <a:t>KHỞI ĐỘNG</a:t>
            </a:r>
          </a:p>
        </p:txBody>
      </p:sp>
      <p:grpSp>
        <p:nvGrpSpPr>
          <p:cNvPr id="8" name="Nhóm 2">
            <a:extLst>
              <a:ext uri="{FF2B5EF4-FFF2-40B4-BE49-F238E27FC236}">
                <a16:creationId xmlns:a16="http://schemas.microsoft.com/office/drawing/2014/main" id="{48655106-A534-EEBF-F383-4D98B81F7BD2}"/>
              </a:ext>
            </a:extLst>
          </p:cNvPr>
          <p:cNvGrpSpPr/>
          <p:nvPr/>
        </p:nvGrpSpPr>
        <p:grpSpPr>
          <a:xfrm>
            <a:off x="305054" y="210015"/>
            <a:ext cx="11988800" cy="341264"/>
            <a:chOff x="285750" y="223886"/>
            <a:chExt cx="11920538" cy="339623"/>
          </a:xfrm>
        </p:grpSpPr>
        <p:cxnSp>
          <p:nvCxnSpPr>
            <p:cNvPr id="10" name="Đường nối Thẳng 4">
              <a:extLst>
                <a:ext uri="{FF2B5EF4-FFF2-40B4-BE49-F238E27FC236}">
                  <a16:creationId xmlns:a16="http://schemas.microsoft.com/office/drawing/2014/main" id="{83AA34A0-8176-DBA3-F48F-467C45ED4C41}"/>
                </a:ext>
              </a:extLst>
            </p:cNvPr>
            <p:cNvCxnSpPr/>
            <p:nvPr/>
          </p:nvCxnSpPr>
          <p:spPr>
            <a:xfrm>
              <a:off x="285750" y="563509"/>
              <a:ext cx="1183957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grpSp>
          <p:nvGrpSpPr>
            <p:cNvPr id="11" name="Nhóm 5">
              <a:extLst>
                <a:ext uri="{FF2B5EF4-FFF2-40B4-BE49-F238E27FC236}">
                  <a16:creationId xmlns:a16="http://schemas.microsoft.com/office/drawing/2014/main" id="{A9E7D0B5-9B47-63A3-B8E4-84935B433318}"/>
                </a:ext>
              </a:extLst>
            </p:cNvPr>
            <p:cNvGrpSpPr/>
            <p:nvPr/>
          </p:nvGrpSpPr>
          <p:grpSpPr>
            <a:xfrm>
              <a:off x="11223623" y="223886"/>
              <a:ext cx="982665" cy="333301"/>
              <a:chOff x="11182348" y="227061"/>
              <a:chExt cx="982665" cy="333301"/>
            </a:xfrm>
          </p:grpSpPr>
          <p:sp>
            <p:nvSpPr>
              <p:cNvPr id="12" name="Hình tự do: Hình 6">
                <a:extLst>
                  <a:ext uri="{FF2B5EF4-FFF2-40B4-BE49-F238E27FC236}">
                    <a16:creationId xmlns:a16="http://schemas.microsoft.com/office/drawing/2014/main" id="{BBE834EB-110B-04E6-D695-D3EEEA60CBBB}"/>
                  </a:ext>
                </a:extLst>
              </p:cNvPr>
              <p:cNvSpPr/>
              <p:nvPr/>
            </p:nvSpPr>
            <p:spPr>
              <a:xfrm rot="21154017">
                <a:off x="11189699" y="308677"/>
                <a:ext cx="917146" cy="173209"/>
              </a:xfrm>
              <a:custGeom>
                <a:avLst/>
                <a:gdLst>
                  <a:gd name="connsiteX0" fmla="*/ 941401 w 942977"/>
                  <a:gd name="connsiteY0" fmla="*/ 0 h 182543"/>
                  <a:gd name="connsiteX1" fmla="*/ 942542 w 942977"/>
                  <a:gd name="connsiteY1" fmla="*/ 114038 h 182543"/>
                  <a:gd name="connsiteX2" fmla="*/ 942977 w 942977"/>
                  <a:gd name="connsiteY2" fmla="*/ 115088 h 182543"/>
                  <a:gd name="connsiteX3" fmla="*/ 942976 w 942977"/>
                  <a:gd name="connsiteY3" fmla="*/ 157458 h 182543"/>
                  <a:gd name="connsiteX4" fmla="*/ 942977 w 942977"/>
                  <a:gd name="connsiteY4" fmla="*/ 157521 h 182543"/>
                  <a:gd name="connsiteX5" fmla="*/ 942976 w 942977"/>
                  <a:gd name="connsiteY5" fmla="*/ 157521 h 182543"/>
                  <a:gd name="connsiteX6" fmla="*/ 942976 w 942977"/>
                  <a:gd name="connsiteY6" fmla="*/ 182543 h 182543"/>
                  <a:gd name="connsiteX7" fmla="*/ 0 w 942977"/>
                  <a:gd name="connsiteY7" fmla="*/ 182543 h 182543"/>
                  <a:gd name="connsiteX8" fmla="*/ 0 w 942977"/>
                  <a:gd name="connsiteY8" fmla="*/ 115088 h 182543"/>
                  <a:gd name="connsiteX9" fmla="*/ 41199 w 942977"/>
                  <a:gd name="connsiteY9" fmla="*/ 52933 h 182543"/>
                  <a:gd name="connsiteX10" fmla="*/ 59233 w 942977"/>
                  <a:gd name="connsiteY10" fmla="*/ 49292 h 182543"/>
                  <a:gd name="connsiteX11" fmla="*/ 59636 w 942977"/>
                  <a:gd name="connsiteY11" fmla="*/ 48286 h 182543"/>
                  <a:gd name="connsiteX12" fmla="*/ 65921 w 942977"/>
                  <a:gd name="connsiteY12" fmla="*/ 47942 h 182543"/>
                  <a:gd name="connsiteX13" fmla="*/ 67456 w 942977"/>
                  <a:gd name="connsiteY13" fmla="*/ 47632 h 182543"/>
                  <a:gd name="connsiteX14" fmla="*/ 71579 w 942977"/>
                  <a:gd name="connsiteY14" fmla="*/ 47632 h 1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977" h="182543">
                    <a:moveTo>
                      <a:pt x="941401" y="0"/>
                    </a:moveTo>
                    <a:lnTo>
                      <a:pt x="942542" y="114038"/>
                    </a:lnTo>
                    <a:lnTo>
                      <a:pt x="942977" y="115088"/>
                    </a:lnTo>
                    <a:lnTo>
                      <a:pt x="942976" y="157458"/>
                    </a:lnTo>
                    <a:lnTo>
                      <a:pt x="942977" y="157521"/>
                    </a:lnTo>
                    <a:lnTo>
                      <a:pt x="942976" y="157521"/>
                    </a:lnTo>
                    <a:lnTo>
                      <a:pt x="942976" y="182543"/>
                    </a:lnTo>
                    <a:lnTo>
                      <a:pt x="0" y="182543"/>
                    </a:lnTo>
                    <a:lnTo>
                      <a:pt x="0" y="115088"/>
                    </a:lnTo>
                    <a:cubicBezTo>
                      <a:pt x="0" y="87147"/>
                      <a:pt x="16988" y="63173"/>
                      <a:pt x="41199" y="52933"/>
                    </a:cubicBezTo>
                    <a:lnTo>
                      <a:pt x="59233" y="49292"/>
                    </a:lnTo>
                    <a:lnTo>
                      <a:pt x="59636" y="48286"/>
                    </a:lnTo>
                    <a:lnTo>
                      <a:pt x="65921" y="47942"/>
                    </a:lnTo>
                    <a:lnTo>
                      <a:pt x="67456" y="47632"/>
                    </a:lnTo>
                    <a:lnTo>
                      <a:pt x="71579" y="47632"/>
                    </a:lnTo>
                    <a:close/>
                  </a:path>
                </a:pathLst>
              </a:custGeom>
              <a:solidFill>
                <a:srgbClr val="CBD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latin typeface="Arial" panose="020B0604020202020204" pitchFamily="34" charset="0"/>
                  <a:ea typeface="Tahoma" panose="020B0604030504040204" pitchFamily="34" charset="0"/>
                  <a:cs typeface="Arial" panose="020B0604020202020204" pitchFamily="34" charset="0"/>
                </a:endParaRPr>
              </a:p>
            </p:txBody>
          </p:sp>
          <p:sp>
            <p:nvSpPr>
              <p:cNvPr id="13" name="Hình tự do: Hình 7">
                <a:extLst>
                  <a:ext uri="{FF2B5EF4-FFF2-40B4-BE49-F238E27FC236}">
                    <a16:creationId xmlns:a16="http://schemas.microsoft.com/office/drawing/2014/main" id="{805985BB-5A72-F8A0-699E-21346A212C8C}"/>
                  </a:ext>
                </a:extLst>
              </p:cNvPr>
              <p:cNvSpPr/>
              <p:nvPr/>
            </p:nvSpPr>
            <p:spPr>
              <a:xfrm>
                <a:off x="11182348" y="377819"/>
                <a:ext cx="942977" cy="182543"/>
              </a:xfrm>
              <a:custGeom>
                <a:avLst/>
                <a:gdLst>
                  <a:gd name="connsiteX0" fmla="*/ 941401 w 942977"/>
                  <a:gd name="connsiteY0" fmla="*/ 0 h 182543"/>
                  <a:gd name="connsiteX1" fmla="*/ 942542 w 942977"/>
                  <a:gd name="connsiteY1" fmla="*/ 114038 h 182543"/>
                  <a:gd name="connsiteX2" fmla="*/ 942977 w 942977"/>
                  <a:gd name="connsiteY2" fmla="*/ 115088 h 182543"/>
                  <a:gd name="connsiteX3" fmla="*/ 942976 w 942977"/>
                  <a:gd name="connsiteY3" fmla="*/ 157458 h 182543"/>
                  <a:gd name="connsiteX4" fmla="*/ 942977 w 942977"/>
                  <a:gd name="connsiteY4" fmla="*/ 157521 h 182543"/>
                  <a:gd name="connsiteX5" fmla="*/ 942976 w 942977"/>
                  <a:gd name="connsiteY5" fmla="*/ 157521 h 182543"/>
                  <a:gd name="connsiteX6" fmla="*/ 942976 w 942977"/>
                  <a:gd name="connsiteY6" fmla="*/ 182543 h 182543"/>
                  <a:gd name="connsiteX7" fmla="*/ 0 w 942977"/>
                  <a:gd name="connsiteY7" fmla="*/ 182543 h 182543"/>
                  <a:gd name="connsiteX8" fmla="*/ 0 w 942977"/>
                  <a:gd name="connsiteY8" fmla="*/ 115088 h 182543"/>
                  <a:gd name="connsiteX9" fmla="*/ 41199 w 942977"/>
                  <a:gd name="connsiteY9" fmla="*/ 52933 h 182543"/>
                  <a:gd name="connsiteX10" fmla="*/ 59233 w 942977"/>
                  <a:gd name="connsiteY10" fmla="*/ 49292 h 182543"/>
                  <a:gd name="connsiteX11" fmla="*/ 59636 w 942977"/>
                  <a:gd name="connsiteY11" fmla="*/ 48286 h 182543"/>
                  <a:gd name="connsiteX12" fmla="*/ 65921 w 942977"/>
                  <a:gd name="connsiteY12" fmla="*/ 47942 h 182543"/>
                  <a:gd name="connsiteX13" fmla="*/ 67456 w 942977"/>
                  <a:gd name="connsiteY13" fmla="*/ 47632 h 182543"/>
                  <a:gd name="connsiteX14" fmla="*/ 71579 w 942977"/>
                  <a:gd name="connsiteY14" fmla="*/ 47632 h 1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977" h="182543">
                    <a:moveTo>
                      <a:pt x="941401" y="0"/>
                    </a:moveTo>
                    <a:lnTo>
                      <a:pt x="942542" y="114038"/>
                    </a:lnTo>
                    <a:lnTo>
                      <a:pt x="942977" y="115088"/>
                    </a:lnTo>
                    <a:lnTo>
                      <a:pt x="942976" y="157458"/>
                    </a:lnTo>
                    <a:lnTo>
                      <a:pt x="942977" y="157521"/>
                    </a:lnTo>
                    <a:lnTo>
                      <a:pt x="942976" y="157521"/>
                    </a:lnTo>
                    <a:lnTo>
                      <a:pt x="942976" y="182543"/>
                    </a:lnTo>
                    <a:lnTo>
                      <a:pt x="0" y="182543"/>
                    </a:lnTo>
                    <a:lnTo>
                      <a:pt x="0" y="115088"/>
                    </a:lnTo>
                    <a:cubicBezTo>
                      <a:pt x="0" y="87147"/>
                      <a:pt x="16988" y="63173"/>
                      <a:pt x="41199" y="52933"/>
                    </a:cubicBezTo>
                    <a:lnTo>
                      <a:pt x="59233" y="49292"/>
                    </a:lnTo>
                    <a:lnTo>
                      <a:pt x="59636" y="48286"/>
                    </a:lnTo>
                    <a:lnTo>
                      <a:pt x="65921" y="47942"/>
                    </a:lnTo>
                    <a:lnTo>
                      <a:pt x="67456" y="47632"/>
                    </a:lnTo>
                    <a:lnTo>
                      <a:pt x="71579" y="476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latin typeface="Arial" panose="020B0604020202020204" pitchFamily="34" charset="0"/>
                  <a:ea typeface="Tahoma" panose="020B0604030504040204" pitchFamily="34" charset="0"/>
                  <a:cs typeface="Arial" panose="020B0604020202020204" pitchFamily="34" charset="0"/>
                </a:endParaRPr>
              </a:p>
            </p:txBody>
          </p:sp>
          <p:sp>
            <p:nvSpPr>
              <p:cNvPr id="14" name="Hình chữ nhật 8">
                <a:extLst>
                  <a:ext uri="{FF2B5EF4-FFF2-40B4-BE49-F238E27FC236}">
                    <a16:creationId xmlns:a16="http://schemas.microsoft.com/office/drawing/2014/main" id="{768E3E79-557B-4F7F-C411-77A904A36725}"/>
                  </a:ext>
                </a:extLst>
              </p:cNvPr>
              <p:cNvSpPr/>
              <p:nvPr/>
            </p:nvSpPr>
            <p:spPr>
              <a:xfrm>
                <a:off x="12090400" y="227061"/>
                <a:ext cx="74613" cy="333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ea typeface="Tahoma" panose="020B0604030504040204" pitchFamily="34" charset="0"/>
                  <a:cs typeface="Arial" panose="020B0604020202020204" pitchFamily="34" charset="0"/>
                </a:endParaRPr>
              </a:p>
            </p:txBody>
          </p:sp>
        </p:grpSp>
      </p:grpSp>
      <p:pic>
        <p:nvPicPr>
          <p:cNvPr id="3" name="y2mate.com - How wireless Mobile charger Works_1080p">
            <a:hlinkClick r:id="" action="ppaction://media"/>
            <a:extLst>
              <a:ext uri="{FF2B5EF4-FFF2-40B4-BE49-F238E27FC236}">
                <a16:creationId xmlns:a16="http://schemas.microsoft.com/office/drawing/2014/main" id="{68B6220E-B3C4-F7D1-7F09-824D722443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0474" y="1880234"/>
            <a:ext cx="10587961" cy="4977765"/>
          </a:xfrm>
          <a:prstGeom prst="rect">
            <a:avLst/>
          </a:prstGeom>
        </p:spPr>
      </p:pic>
    </p:spTree>
    <p:extLst>
      <p:ext uri="{BB962C8B-B14F-4D97-AF65-F5344CB8AC3E}">
        <p14:creationId xmlns:p14="http://schemas.microsoft.com/office/powerpoint/2010/main" val="328262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75077815"/>
              </p:ext>
            </p:extLst>
          </p:nvPr>
        </p:nvGraphicFramePr>
        <p:xfrm>
          <a:off x="12000" y="304800"/>
          <a:ext cx="12168000" cy="1522343"/>
        </p:xfrm>
        <a:graphic>
          <a:graphicData uri="http://schemas.openxmlformats.org/drawingml/2006/table">
            <a:tbl>
              <a:tblPr firstRow="1" bandRow="1">
                <a:tableStyleId>{3B4B98B0-60AC-42C2-AFA5-B58CD77FA1E5}</a:tableStyleId>
              </a:tblPr>
              <a:tblGrid>
                <a:gridCol w="5939621">
                  <a:extLst>
                    <a:ext uri="{9D8B030D-6E8A-4147-A177-3AD203B41FA5}">
                      <a16:colId xmlns:a16="http://schemas.microsoft.com/office/drawing/2014/main" val="20000"/>
                    </a:ext>
                  </a:extLst>
                </a:gridCol>
                <a:gridCol w="6228379">
                  <a:extLst>
                    <a:ext uri="{9D8B030D-6E8A-4147-A177-3AD203B41FA5}">
                      <a16:colId xmlns:a16="http://schemas.microsoft.com/office/drawing/2014/main" val="20001"/>
                    </a:ext>
                  </a:extLst>
                </a:gridCol>
              </a:tblGrid>
              <a:tr h="1522343">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2"/>
                          </a:solidFill>
                          <a:latin typeface="Arial" panose="020B0604020202020204" pitchFamily="34" charset="0"/>
                          <a:cs typeface="Arial" panose="020B0604020202020204" pitchFamily="34" charset="0"/>
                        </a:rPr>
                        <a:t>II.</a:t>
                      </a:r>
                      <a:r>
                        <a:rPr lang="en-US" dirty="0">
                          <a:solidFill>
                            <a:schemeClr val="bg2"/>
                          </a:solidFill>
                          <a:latin typeface="Arial" panose="020B0604020202020204" pitchFamily="34" charset="0"/>
                          <a:cs typeface="Arial" panose="020B0604020202020204" pitchFamily="34" charset="0"/>
                        </a:rPr>
                        <a:t>ĐÀN GHI TA ĐIỆN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 name="Google Shape;243;p36" descr="Tranthiphuvatlyk15@gmail.com">
            <a:extLst>
              <a:ext uri="{FF2B5EF4-FFF2-40B4-BE49-F238E27FC236}">
                <a16:creationId xmlns:a16="http://schemas.microsoft.com/office/drawing/2014/main" id="{CD7FBDD4-391E-40C1-B45F-3E73ED9177D1}"/>
              </a:ext>
            </a:extLst>
          </p:cNvPr>
          <p:cNvPicPr preferRelativeResize="0"/>
          <p:nvPr/>
        </p:nvPicPr>
        <p:blipFill>
          <a:blip r:embed="rId2">
            <a:alphaModFix/>
          </a:blip>
          <a:stretch>
            <a:fillRect/>
          </a:stretch>
        </p:blipFill>
        <p:spPr>
          <a:xfrm rot="-351163" flipH="1">
            <a:off x="11446480" y="7929772"/>
            <a:ext cx="456983" cy="465883"/>
          </a:xfrm>
          <a:prstGeom prst="rect">
            <a:avLst/>
          </a:prstGeom>
          <a:noFill/>
          <a:ln>
            <a:noFill/>
          </a:ln>
        </p:spPr>
      </p:pic>
      <p:sp>
        <p:nvSpPr>
          <p:cNvPr id="5" name="TextBox 4" descr="Tranthiphuvatlyk15@gmail.com">
            <a:extLst>
              <a:ext uri="{FF2B5EF4-FFF2-40B4-BE49-F238E27FC236}">
                <a16:creationId xmlns:a16="http://schemas.microsoft.com/office/drawing/2014/main" id="{584E0DFE-8E04-42B9-8388-85300E8B6C5E}"/>
              </a:ext>
            </a:extLst>
          </p:cNvPr>
          <p:cNvSpPr txBox="1"/>
          <p:nvPr/>
        </p:nvSpPr>
        <p:spPr>
          <a:xfrm>
            <a:off x="392256" y="2269347"/>
            <a:ext cx="8420377" cy="2246769"/>
          </a:xfrm>
          <a:prstGeom prst="rect">
            <a:avLst/>
          </a:prstGeom>
          <a:noFill/>
        </p:spPr>
        <p:txBody>
          <a:bodyPr wrap="square" rtlCol="0">
            <a:spAutoFit/>
          </a:bodyPr>
          <a:lstStyle/>
          <a:p>
            <a:pPr algn="just"/>
            <a:r>
              <a:rPr lang="vi-VN" sz="2800" dirty="0">
                <a:solidFill>
                  <a:schemeClr val="tx2"/>
                </a:solidFill>
                <a:latin typeface="Arial" panose="020B0604020202020204" pitchFamily="34" charset="0"/>
                <a:ea typeface="Cambria" panose="02040503050406030204" pitchFamily="18" charset="0"/>
                <a:cs typeface="Arial" panose="020B0604020202020204" pitchFamily="34" charset="0"/>
              </a:rPr>
              <a:t>Ba bộ phận chính của đàn guitar điện là thùng đàn, cần đàn và đầu đàn được làm bằng gỗ. Tùy thuộc vào yêu cầu, âm thanh cũng như đặc điểm thiết kế của từng cây đàn mà loại gỗ sử dụng cho các bộ phận cũng khác nhau.</a:t>
            </a:r>
          </a:p>
        </p:txBody>
      </p:sp>
      <p:sp>
        <p:nvSpPr>
          <p:cNvPr id="6" name="Google Shape;240;p36" descr="Tranthiphuvatlyk15@gmail.com">
            <a:extLst>
              <a:ext uri="{FF2B5EF4-FFF2-40B4-BE49-F238E27FC236}">
                <a16:creationId xmlns:a16="http://schemas.microsoft.com/office/drawing/2014/main" id="{69CED5F8-6958-427E-999D-31A37E09D441}"/>
              </a:ext>
            </a:extLst>
          </p:cNvPr>
          <p:cNvSpPr txBox="1">
            <a:spLocks/>
          </p:cNvSpPr>
          <p:nvPr/>
        </p:nvSpPr>
        <p:spPr>
          <a:xfrm>
            <a:off x="371451" y="1710261"/>
            <a:ext cx="8081731" cy="771136"/>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r>
              <a:rPr lang="vi-VN" sz="2800" b="1" dirty="0">
                <a:solidFill>
                  <a:schemeClr val="tx2"/>
                </a:solidFill>
                <a:latin typeface="Arial" panose="020B0604020202020204" pitchFamily="34" charset="0"/>
                <a:cs typeface="Arial" panose="020B0604020202020204" pitchFamily="34" charset="0"/>
              </a:rPr>
              <a:t>Cấu tạo của đàn ghita điện.</a:t>
            </a:r>
          </a:p>
        </p:txBody>
      </p:sp>
      <p:sp>
        <p:nvSpPr>
          <p:cNvPr id="8" name="TextBox 7" descr="Tranthiphuvatlyk15@gmail.com">
            <a:extLst>
              <a:ext uri="{FF2B5EF4-FFF2-40B4-BE49-F238E27FC236}">
                <a16:creationId xmlns:a16="http://schemas.microsoft.com/office/drawing/2014/main" id="{6FABAA92-E187-49EE-947E-360A82E4FDA9}"/>
              </a:ext>
            </a:extLst>
          </p:cNvPr>
          <p:cNvSpPr txBox="1"/>
          <p:nvPr/>
        </p:nvSpPr>
        <p:spPr>
          <a:xfrm>
            <a:off x="371451" y="5168205"/>
            <a:ext cx="11538421" cy="1384995"/>
          </a:xfrm>
          <a:prstGeom prst="rect">
            <a:avLst/>
          </a:prstGeom>
          <a:noFill/>
        </p:spPr>
        <p:txBody>
          <a:bodyPr wrap="square" rtlCol="0">
            <a:spAutoFit/>
          </a:bodyPr>
          <a:lstStyle/>
          <a:p>
            <a:pPr algn="just"/>
            <a:r>
              <a:rPr lang="vi-VN" sz="2800" dirty="0">
                <a:solidFill>
                  <a:schemeClr val="tx2"/>
                </a:solidFill>
                <a:latin typeface="Arial" panose="020B0604020202020204" pitchFamily="34" charset="0"/>
                <a:ea typeface="Cambria" panose="02040503050406030204" pitchFamily="18" charset="0"/>
                <a:cs typeface="Arial" panose="020B0604020202020204" pitchFamily="34" charset="0"/>
              </a:rPr>
              <a:t>Guitar điện hoạt động dựa trên nguyên lý chuyển đổi âm thanh thành các tín hiệu điện. Khi dây đàn rung, nó tạo ra sóng âm, và các pickup trên guitar sẽ bắt tín hiệu này và chuyển đổi nó thành tín hiệu điện.</a:t>
            </a:r>
          </a:p>
        </p:txBody>
      </p:sp>
      <p:pic>
        <p:nvPicPr>
          <p:cNvPr id="9" name="Picture 8" descr="Tranthiphuvatlyk15@gmail.com">
            <a:extLst>
              <a:ext uri="{FF2B5EF4-FFF2-40B4-BE49-F238E27FC236}">
                <a16:creationId xmlns:a16="http://schemas.microsoft.com/office/drawing/2014/main" id="{86D02883-078C-4E43-9CD9-985ADB920075}"/>
              </a:ext>
            </a:extLst>
          </p:cNvPr>
          <p:cNvPicPr>
            <a:picLocks noChangeAspect="1"/>
          </p:cNvPicPr>
          <p:nvPr/>
        </p:nvPicPr>
        <p:blipFill>
          <a:blip r:embed="rId3"/>
          <a:stretch>
            <a:fillRect/>
          </a:stretch>
        </p:blipFill>
        <p:spPr>
          <a:xfrm>
            <a:off x="8812633" y="2627351"/>
            <a:ext cx="3331281" cy="1740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Google Shape;240;p36" descr="Tranthiphuvatlyk15@gmail.com">
            <a:extLst>
              <a:ext uri="{FF2B5EF4-FFF2-40B4-BE49-F238E27FC236}">
                <a16:creationId xmlns:a16="http://schemas.microsoft.com/office/drawing/2014/main" id="{C47DA4EC-EC1B-41BE-930D-7FC4EFF73D86}"/>
              </a:ext>
            </a:extLst>
          </p:cNvPr>
          <p:cNvSpPr txBox="1">
            <a:spLocks/>
          </p:cNvSpPr>
          <p:nvPr/>
        </p:nvSpPr>
        <p:spPr>
          <a:xfrm>
            <a:off x="392256" y="4561605"/>
            <a:ext cx="12036056" cy="793429"/>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6000"/>
              <a:buNone/>
              <a:defRPr sz="8000" kern="1200">
                <a:solidFill>
                  <a:schemeClr val="tx1"/>
                </a:solidFill>
                <a:latin typeface="Cambria" panose="02040503050406030204" pitchFamily="18" charset="0"/>
                <a:ea typeface="Cambria" panose="02040503050406030204" pitchFamily="18" charset="0"/>
                <a:cs typeface="+mj-c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pPr algn="just"/>
            <a:r>
              <a:rPr lang="vi-VN" sz="2800" b="1" dirty="0">
                <a:solidFill>
                  <a:schemeClr val="tx2"/>
                </a:solidFill>
                <a:latin typeface="Arial" panose="020B0604020202020204" pitchFamily="34" charset="0"/>
                <a:cs typeface="Arial" panose="020B0604020202020204" pitchFamily="34" charset="0"/>
              </a:rPr>
              <a:t>Nguyên tắc hoạt động của đàn ghita điện.</a:t>
            </a:r>
          </a:p>
        </p:txBody>
      </p:sp>
    </p:spTree>
    <p:extLst>
      <p:ext uri="{BB962C8B-B14F-4D97-AF65-F5344CB8AC3E}">
        <p14:creationId xmlns:p14="http://schemas.microsoft.com/office/powerpoint/2010/main" val="266322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3521756"/>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51;p65" descr="Tranthiphuvatlyk15@gmail.com">
            <a:extLst>
              <a:ext uri="{FF2B5EF4-FFF2-40B4-BE49-F238E27FC236}">
                <a16:creationId xmlns:a16="http://schemas.microsoft.com/office/drawing/2014/main" id="{BD58ED26-1182-495B-9B66-82C9245B7322}"/>
              </a:ext>
            </a:extLst>
          </p:cNvPr>
          <p:cNvSpPr txBox="1">
            <a:spLocks noGrp="1"/>
          </p:cNvSpPr>
          <p:nvPr>
            <p:ph type="title"/>
          </p:nvPr>
        </p:nvSpPr>
        <p:spPr>
          <a:xfrm>
            <a:off x="1516395" y="1840080"/>
            <a:ext cx="9536615" cy="1748206"/>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 sát hình ảnh, cho biết tên của những thiết bị, dụng cụ. Từ đó, vận dụng kiến thức về hiện tượng cảm ứng điện từ để trình bày sơ lược về nguyên tắc hoạt động của chúng</a:t>
            </a:r>
            <a:endParaRPr sz="2800" b="1" dirty="0">
              <a:solidFill>
                <a:schemeClr val="tx1"/>
              </a:solidFill>
              <a:latin typeface="Arial" panose="020B0604020202020204" pitchFamily="34" charset="0"/>
              <a:cs typeface="Arial" panose="020B0604020202020204" pitchFamily="34" charset="0"/>
            </a:endParaRPr>
          </a:p>
        </p:txBody>
      </p:sp>
      <p:pic>
        <p:nvPicPr>
          <p:cNvPr id="4" name="Picture 3" descr="Tranthiphuvatlyk15@gmail.com">
            <a:extLst>
              <a:ext uri="{FF2B5EF4-FFF2-40B4-BE49-F238E27FC236}">
                <a16:creationId xmlns:a16="http://schemas.microsoft.com/office/drawing/2014/main" id="{9DA9829E-8BC0-4A73-B617-5867F4D314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6396" y="3588286"/>
            <a:ext cx="1870075" cy="1219200"/>
          </a:xfrm>
          <a:prstGeom prst="rect">
            <a:avLst/>
          </a:prstGeom>
          <a:ln>
            <a:noFill/>
          </a:ln>
          <a:effectLst>
            <a:softEdge rad="112500"/>
          </a:effectLst>
        </p:spPr>
      </p:pic>
      <p:pic>
        <p:nvPicPr>
          <p:cNvPr id="5" name="Picture 4" descr="Tranthiphuvatlyk15@gmail.com">
            <a:extLst>
              <a:ext uri="{FF2B5EF4-FFF2-40B4-BE49-F238E27FC236}">
                <a16:creationId xmlns:a16="http://schemas.microsoft.com/office/drawing/2014/main" id="{1ED3F6FE-C210-40BE-B8C5-4A675C89D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0034" y="3588286"/>
            <a:ext cx="1362075" cy="1239520"/>
          </a:xfrm>
          <a:prstGeom prst="rect">
            <a:avLst/>
          </a:prstGeom>
          <a:ln>
            <a:noFill/>
          </a:ln>
          <a:effectLst>
            <a:softEdge rad="112500"/>
          </a:effectLst>
        </p:spPr>
      </p:pic>
      <p:pic>
        <p:nvPicPr>
          <p:cNvPr id="6" name="Picture 5" descr="Tranthiphuvatlyk15@gmail.com">
            <a:extLst>
              <a:ext uri="{FF2B5EF4-FFF2-40B4-BE49-F238E27FC236}">
                <a16:creationId xmlns:a16="http://schemas.microsoft.com/office/drawing/2014/main" id="{4B91B6B9-DC9E-4B0C-9385-DA0EC8763F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1576" y="3435886"/>
            <a:ext cx="1489075" cy="1524000"/>
          </a:xfrm>
          <a:prstGeom prst="rect">
            <a:avLst/>
          </a:prstGeom>
          <a:ln>
            <a:noFill/>
          </a:ln>
          <a:effectLst>
            <a:softEdge rad="112500"/>
          </a:effectLst>
        </p:spPr>
      </p:pic>
      <p:pic>
        <p:nvPicPr>
          <p:cNvPr id="7" name="Picture 6" descr="Tranthiphuvatlyk15@gmail.com">
            <a:extLst>
              <a:ext uri="{FF2B5EF4-FFF2-40B4-BE49-F238E27FC236}">
                <a16:creationId xmlns:a16="http://schemas.microsoft.com/office/drawing/2014/main" id="{EF8BBBAE-14F1-4F04-B3CD-487ECCDE52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1962" y="3435886"/>
            <a:ext cx="2146935" cy="1260475"/>
          </a:xfrm>
          <a:prstGeom prst="rect">
            <a:avLst/>
          </a:prstGeom>
          <a:ln>
            <a:noFill/>
          </a:ln>
          <a:effectLst>
            <a:softEdge rad="112500"/>
          </a:effectLst>
        </p:spPr>
      </p:pic>
      <p:pic>
        <p:nvPicPr>
          <p:cNvPr id="8" name="Picture 7" descr="Tranthiphuvatlyk15@gmail.com">
            <a:extLst>
              <a:ext uri="{FF2B5EF4-FFF2-40B4-BE49-F238E27FC236}">
                <a16:creationId xmlns:a16="http://schemas.microsoft.com/office/drawing/2014/main" id="{F0B189F6-6D89-4AFE-8E22-E458CE22DA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99582" y="4807486"/>
            <a:ext cx="1703705" cy="1703705"/>
          </a:xfrm>
          <a:prstGeom prst="rect">
            <a:avLst/>
          </a:prstGeom>
          <a:ln>
            <a:noFill/>
          </a:ln>
          <a:effectLst>
            <a:softEdge rad="112500"/>
          </a:effectLst>
        </p:spPr>
      </p:pic>
      <p:pic>
        <p:nvPicPr>
          <p:cNvPr id="9" name="Picture 8" descr="Tranthiphuvatlyk15@gmail.com">
            <a:extLst>
              <a:ext uri="{FF2B5EF4-FFF2-40B4-BE49-F238E27FC236}">
                <a16:creationId xmlns:a16="http://schemas.microsoft.com/office/drawing/2014/main" id="{FD335075-A3E9-4F94-87BC-B5BF53F7E7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60182" y="4925278"/>
            <a:ext cx="1468120" cy="1468120"/>
          </a:xfrm>
          <a:prstGeom prst="rect">
            <a:avLst/>
          </a:prstGeom>
          <a:ln>
            <a:noFill/>
          </a:ln>
          <a:effectLst>
            <a:softEdge rad="112500"/>
          </a:effectLst>
        </p:spPr>
      </p:pic>
      <p:pic>
        <p:nvPicPr>
          <p:cNvPr id="10" name="Picture 9" descr="Tranthiphuvatlyk15@gmail.com">
            <a:extLst>
              <a:ext uri="{FF2B5EF4-FFF2-40B4-BE49-F238E27FC236}">
                <a16:creationId xmlns:a16="http://schemas.microsoft.com/office/drawing/2014/main" id="{640440EC-18DA-4D11-A08E-83DD95A070C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93145" y="4768433"/>
            <a:ext cx="1765935" cy="1765935"/>
          </a:xfrm>
          <a:prstGeom prst="rect">
            <a:avLst/>
          </a:prstGeom>
          <a:ln>
            <a:noFill/>
          </a:ln>
          <a:effectLst>
            <a:softEdge rad="112500"/>
          </a:effectLst>
        </p:spPr>
      </p:pic>
      <p:pic>
        <p:nvPicPr>
          <p:cNvPr id="11" name="Picture 10" descr="Tranthiphuvatlyk15@gmail.com">
            <a:extLst>
              <a:ext uri="{FF2B5EF4-FFF2-40B4-BE49-F238E27FC236}">
                <a16:creationId xmlns:a16="http://schemas.microsoft.com/office/drawing/2014/main" id="{1B981C66-3894-4D19-A3DC-F2ECBEB7B80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77229" y="4857968"/>
            <a:ext cx="1676400" cy="1676400"/>
          </a:xfrm>
          <a:prstGeom prst="rect">
            <a:avLst/>
          </a:prstGeom>
          <a:noFill/>
          <a:ln>
            <a:noFill/>
          </a:ln>
        </p:spPr>
      </p:pic>
    </p:spTree>
    <p:extLst>
      <p:ext uri="{BB962C8B-B14F-4D97-AF65-F5344CB8AC3E}">
        <p14:creationId xmlns:p14="http://schemas.microsoft.com/office/powerpoint/2010/main" val="397844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2150284"/>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4" name="Google Shape;718;p63" descr="Tranthiphuvatlyk15@gmail.com">
            <a:extLst>
              <a:ext uri="{FF2B5EF4-FFF2-40B4-BE49-F238E27FC236}">
                <a16:creationId xmlns:a16="http://schemas.microsoft.com/office/drawing/2014/main" id="{F33C0898-25C1-4F92-8B1B-E6B3CA95E841}"/>
              </a:ext>
            </a:extLst>
          </p:cNvPr>
          <p:cNvSpPr/>
          <p:nvPr/>
        </p:nvSpPr>
        <p:spPr>
          <a:xfrm>
            <a:off x="5509904" y="2474303"/>
            <a:ext cx="6393338" cy="4215256"/>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 name="Google Shape;719;p63" descr="Tranthiphuvatlyk15@gmail.com">
            <a:extLst>
              <a:ext uri="{FF2B5EF4-FFF2-40B4-BE49-F238E27FC236}">
                <a16:creationId xmlns:a16="http://schemas.microsoft.com/office/drawing/2014/main" id="{2981835E-F547-46C5-92EC-12B34889A0FB}"/>
              </a:ext>
            </a:extLst>
          </p:cNvPr>
          <p:cNvSpPr txBox="1">
            <a:spLocks noGrp="1"/>
          </p:cNvSpPr>
          <p:nvPr>
            <p:ph type="title"/>
          </p:nvPr>
        </p:nvSpPr>
        <p:spPr>
          <a:xfrm>
            <a:off x="3862637" y="1827143"/>
            <a:ext cx="4466725" cy="6968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MÁY PHÁT ĐIỆN</a:t>
            </a:r>
            <a:endParaRPr sz="4000" b="1" dirty="0">
              <a:solidFill>
                <a:schemeClr val="tx1"/>
              </a:solidFill>
              <a:latin typeface="Arial" panose="020B0604020202020204" pitchFamily="34" charset="0"/>
              <a:cs typeface="Arial" panose="020B0604020202020204" pitchFamily="34" charset="0"/>
            </a:endParaRPr>
          </a:p>
        </p:txBody>
      </p:sp>
      <p:sp>
        <p:nvSpPr>
          <p:cNvPr id="16" name="Google Shape;720;p63" descr="Tranthiphuvatlyk15@gmail.com">
            <a:extLst>
              <a:ext uri="{FF2B5EF4-FFF2-40B4-BE49-F238E27FC236}">
                <a16:creationId xmlns:a16="http://schemas.microsoft.com/office/drawing/2014/main" id="{0A8EED63-43C4-467C-8923-C37313D51F0F}"/>
              </a:ext>
            </a:extLst>
          </p:cNvPr>
          <p:cNvSpPr txBox="1">
            <a:spLocks/>
          </p:cNvSpPr>
          <p:nvPr/>
        </p:nvSpPr>
        <p:spPr>
          <a:xfrm>
            <a:off x="5371680" y="2261937"/>
            <a:ext cx="6393337" cy="4596063"/>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algn="just">
              <a:lnSpc>
                <a:spcPct val="115000"/>
              </a:lnSpc>
            </a:pP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Máy phát điện sử dụng hiện tượng cảm ứng điện từ để chuyển đổi năng lượng cơ học (từ turbine) thành năng lượng điện.</a:t>
            </a:r>
          </a:p>
          <a:p>
            <a:pPr algn="just">
              <a:lnSpc>
                <a:spcPct val="115000"/>
              </a:lnSpc>
            </a:pP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Máy phát điện có nhiều ứng dụng trong sinh hoạt và sản xuất như cung cấp điện cho nhà cửa, xí nghiệp, bệnh viện, ...</a:t>
            </a:r>
          </a:p>
          <a:p>
            <a:pPr marL="0" indent="0">
              <a:spcBef>
                <a:spcPts val="0"/>
              </a:spcBef>
              <a:buFont typeface="Wingdings" panose="05000000000000000000" pitchFamily="2" charset="2"/>
              <a:buNone/>
            </a:pPr>
            <a:endParaRPr lang="vi-VN" sz="2800" dirty="0">
              <a:solidFill>
                <a:schemeClr val="bg2"/>
              </a:solidFill>
              <a:latin typeface="Arial" panose="020B0604020202020204" pitchFamily="34" charset="0"/>
              <a:cs typeface="Arial" panose="020B0604020202020204" pitchFamily="34" charset="0"/>
            </a:endParaRPr>
          </a:p>
        </p:txBody>
      </p:sp>
      <p:pic>
        <p:nvPicPr>
          <p:cNvPr id="17" name="Picture 16" descr="Tranthiphuvatlyk15@gmail.com">
            <a:extLst>
              <a:ext uri="{FF2B5EF4-FFF2-40B4-BE49-F238E27FC236}">
                <a16:creationId xmlns:a16="http://schemas.microsoft.com/office/drawing/2014/main" id="{B54DAF26-BF3D-4562-9D7F-38567CC36D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537" y="2877467"/>
            <a:ext cx="3983381" cy="2596975"/>
          </a:xfrm>
          <a:prstGeom prst="rect">
            <a:avLst/>
          </a:prstGeom>
          <a:ln>
            <a:noFill/>
          </a:ln>
          <a:effectLst>
            <a:softEdge rad="112500"/>
          </a:effectLst>
        </p:spPr>
      </p:pic>
    </p:spTree>
    <p:extLst>
      <p:ext uri="{BB962C8B-B14F-4D97-AF65-F5344CB8AC3E}">
        <p14:creationId xmlns:p14="http://schemas.microsoft.com/office/powerpoint/2010/main" val="127010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52580182"/>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18;p63" descr="Tranthiphuvatlyk15@gmail.com">
            <a:extLst>
              <a:ext uri="{FF2B5EF4-FFF2-40B4-BE49-F238E27FC236}">
                <a16:creationId xmlns:a16="http://schemas.microsoft.com/office/drawing/2014/main" id="{902F8880-D1BD-4D18-B4BD-23B71DE8A33E}"/>
              </a:ext>
            </a:extLst>
          </p:cNvPr>
          <p:cNvSpPr/>
          <p:nvPr/>
        </p:nvSpPr>
        <p:spPr>
          <a:xfrm>
            <a:off x="4273546" y="2488609"/>
            <a:ext cx="7741991" cy="367155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719;p63" descr="Tranthiphuvatlyk15@gmail.com">
            <a:extLst>
              <a:ext uri="{FF2B5EF4-FFF2-40B4-BE49-F238E27FC236}">
                <a16:creationId xmlns:a16="http://schemas.microsoft.com/office/drawing/2014/main" id="{6E33120F-61FE-4C0E-9173-4B4C3F1319A3}"/>
              </a:ext>
            </a:extLst>
          </p:cNvPr>
          <p:cNvSpPr txBox="1">
            <a:spLocks noGrp="1"/>
          </p:cNvSpPr>
          <p:nvPr>
            <p:ph type="title"/>
          </p:nvPr>
        </p:nvSpPr>
        <p:spPr>
          <a:xfrm>
            <a:off x="3639662" y="1827143"/>
            <a:ext cx="4108674" cy="8849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LÒ VI SÓNG</a:t>
            </a:r>
            <a:endParaRPr sz="4000" b="1" dirty="0">
              <a:solidFill>
                <a:schemeClr val="tx1"/>
              </a:solidFill>
              <a:latin typeface="Arial" panose="020B0604020202020204" pitchFamily="34" charset="0"/>
              <a:cs typeface="Arial" panose="020B0604020202020204" pitchFamily="34" charset="0"/>
            </a:endParaRPr>
          </a:p>
        </p:txBody>
      </p:sp>
      <p:sp>
        <p:nvSpPr>
          <p:cNvPr id="5" name="Google Shape;720;p63" descr="Tranthiphuvatlyk15@gmail.com">
            <a:extLst>
              <a:ext uri="{FF2B5EF4-FFF2-40B4-BE49-F238E27FC236}">
                <a16:creationId xmlns:a16="http://schemas.microsoft.com/office/drawing/2014/main" id="{EEB8237A-371D-42EF-B21D-87950DF9C079}"/>
              </a:ext>
            </a:extLst>
          </p:cNvPr>
          <p:cNvSpPr txBox="1">
            <a:spLocks/>
          </p:cNvSpPr>
          <p:nvPr/>
        </p:nvSpPr>
        <p:spPr>
          <a:xfrm>
            <a:off x="4217952" y="2664663"/>
            <a:ext cx="7488258" cy="314627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algn="just">
              <a:lnSpc>
                <a:spcPct val="115000"/>
              </a:lnSpc>
            </a:pP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Lò vi sóng sử</a:t>
            </a:r>
            <a:r>
              <a:rPr lang="en-US" sz="28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magnetron</a:t>
            </a:r>
            <a:r>
              <a:rPr lang="en-US" sz="28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tạo ra từ trường biến thiên, từ đó gây ra hiện tượng cảm ứng điện từ trong thức ăn, làm thức ăn nóng lên.</a:t>
            </a:r>
            <a:endParaRPr lang="en-US" sz="2800" dirty="0">
              <a:solidFill>
                <a:schemeClr val="bg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dirty="0">
                <a:solidFill>
                  <a:schemeClr val="bg2"/>
                </a:solidFill>
                <a:latin typeface="Arial" panose="020B0604020202020204" pitchFamily="34" charset="0"/>
                <a:ea typeface="Times New Roman" panose="02020603050405020304" pitchFamily="18" charset="0"/>
                <a:cs typeface="Arial" panose="020B0604020202020204" pitchFamily="34" charset="0"/>
              </a:rPr>
              <a:t>Lò vi sóng là một thiết bị tiện lợi để hâm nóng thức ăn trong gia đình.</a:t>
            </a:r>
            <a:endParaRPr lang="en-US" sz="2800" dirty="0">
              <a:solidFill>
                <a:schemeClr val="bg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Tranthiphuvatlyk15@gmail.com">
            <a:extLst>
              <a:ext uri="{FF2B5EF4-FFF2-40B4-BE49-F238E27FC236}">
                <a16:creationId xmlns:a16="http://schemas.microsoft.com/office/drawing/2014/main" id="{1746BD8F-2A76-4ECB-B7E9-84B8C96C20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90" y="2488611"/>
            <a:ext cx="3787756" cy="3446946"/>
          </a:xfrm>
          <a:prstGeom prst="rect">
            <a:avLst/>
          </a:prstGeom>
          <a:ln>
            <a:noFill/>
          </a:ln>
          <a:effectLst>
            <a:softEdge rad="112500"/>
          </a:effectLst>
        </p:spPr>
      </p:pic>
    </p:spTree>
    <p:extLst>
      <p:ext uri="{BB962C8B-B14F-4D97-AF65-F5344CB8AC3E}">
        <p14:creationId xmlns:p14="http://schemas.microsoft.com/office/powerpoint/2010/main" val="336692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1471543"/>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18;p63" descr="Tranthiphuvatlyk15@gmail.com">
            <a:extLst>
              <a:ext uri="{FF2B5EF4-FFF2-40B4-BE49-F238E27FC236}">
                <a16:creationId xmlns:a16="http://schemas.microsoft.com/office/drawing/2014/main" id="{2C33CD2C-6221-45EC-8816-C1F6372A81AC}"/>
              </a:ext>
            </a:extLst>
          </p:cNvPr>
          <p:cNvSpPr/>
          <p:nvPr/>
        </p:nvSpPr>
        <p:spPr>
          <a:xfrm>
            <a:off x="5333627" y="2483704"/>
            <a:ext cx="5156791" cy="4106013"/>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719;p63" descr="Tranthiphuvatlyk15@gmail.com">
            <a:extLst>
              <a:ext uri="{FF2B5EF4-FFF2-40B4-BE49-F238E27FC236}">
                <a16:creationId xmlns:a16="http://schemas.microsoft.com/office/drawing/2014/main" id="{F660CB90-CA90-4FC7-A421-B5E10920FB41}"/>
              </a:ext>
            </a:extLst>
          </p:cNvPr>
          <p:cNvSpPr txBox="1">
            <a:spLocks noGrp="1"/>
          </p:cNvSpPr>
          <p:nvPr>
            <p:ph type="title"/>
          </p:nvPr>
        </p:nvSpPr>
        <p:spPr>
          <a:xfrm>
            <a:off x="3770333" y="1748590"/>
            <a:ext cx="262690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b="1" dirty="0">
                <a:solidFill>
                  <a:schemeClr val="tx1"/>
                </a:solidFill>
                <a:latin typeface="Arial" panose="020B0604020202020204" pitchFamily="34" charset="0"/>
                <a:cs typeface="Arial" panose="020B0604020202020204" pitchFamily="34" charset="0"/>
              </a:rPr>
              <a:t>BẾP TỪ</a:t>
            </a:r>
            <a:endParaRPr sz="4400" b="1" dirty="0">
              <a:solidFill>
                <a:schemeClr val="tx1"/>
              </a:solidFill>
              <a:latin typeface="Arial" panose="020B0604020202020204" pitchFamily="34" charset="0"/>
              <a:cs typeface="Arial" panose="020B0604020202020204" pitchFamily="34" charset="0"/>
            </a:endParaRPr>
          </a:p>
        </p:txBody>
      </p:sp>
      <p:sp>
        <p:nvSpPr>
          <p:cNvPr id="5" name="Google Shape;720;p63" descr="Tranthiphuvatlyk15@gmail.com">
            <a:extLst>
              <a:ext uri="{FF2B5EF4-FFF2-40B4-BE49-F238E27FC236}">
                <a16:creationId xmlns:a16="http://schemas.microsoft.com/office/drawing/2014/main" id="{02DD4A0F-55CC-4BDD-B04D-56F9BE3CF642}"/>
              </a:ext>
            </a:extLst>
          </p:cNvPr>
          <p:cNvSpPr txBox="1">
            <a:spLocks/>
          </p:cNvSpPr>
          <p:nvPr/>
        </p:nvSpPr>
        <p:spPr>
          <a:xfrm>
            <a:off x="5197828" y="2557934"/>
            <a:ext cx="5156791" cy="3442555"/>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algn="just">
              <a:lnSpc>
                <a:spcPct val="115000"/>
              </a:lnSpc>
            </a:pPr>
            <a:r>
              <a:rPr lang="vi-VN" sz="2400" dirty="0">
                <a:solidFill>
                  <a:schemeClr val="bg2"/>
                </a:solidFill>
                <a:latin typeface="Arial" panose="020B0604020202020204" pitchFamily="34" charset="0"/>
                <a:ea typeface="Times New Roman" panose="02020603050405020304" pitchFamily="18" charset="0"/>
                <a:cs typeface="Arial" panose="020B0604020202020204" pitchFamily="34" charset="0"/>
              </a:rPr>
              <a:t>Bếp từ sử dụng cuộn dây cảm ứng để tạo ra từ trường biến thiên, từ đó gây ra hiện tượng cảm ứng điện</a:t>
            </a:r>
            <a:r>
              <a:rPr lang="en-US" sz="24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chemeClr val="bg2"/>
                </a:solidFill>
                <a:latin typeface="Arial" panose="020B0604020202020204" pitchFamily="34" charset="0"/>
                <a:ea typeface="Times New Roman" panose="02020603050405020304" pitchFamily="18" charset="0"/>
                <a:cs typeface="Arial" panose="020B0604020202020204" pitchFamily="34" charset="0"/>
              </a:rPr>
              <a:t>từ</a:t>
            </a:r>
            <a:r>
              <a:rPr lang="en-US" sz="24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chemeClr val="bg2"/>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chemeClr val="bg2"/>
                </a:solidFill>
                <a:latin typeface="Arial" panose="020B0604020202020204" pitchFamily="34" charset="0"/>
                <a:ea typeface="Times New Roman" panose="02020603050405020304" pitchFamily="18" charset="0"/>
                <a:cs typeface="Arial" panose="020B0604020202020204" pitchFamily="34" charset="0"/>
              </a:rPr>
              <a:t>nồi nấu, làm nồi nấu nóng lên.</a:t>
            </a:r>
            <a:endParaRPr lang="en-US" sz="2400" dirty="0">
              <a:solidFill>
                <a:schemeClr val="bg2"/>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400" dirty="0">
                <a:solidFill>
                  <a:schemeClr val="bg2"/>
                </a:solidFill>
                <a:latin typeface="Arial" panose="020B0604020202020204" pitchFamily="34" charset="0"/>
                <a:ea typeface="Times New Roman" panose="02020603050405020304" pitchFamily="18" charset="0"/>
                <a:cs typeface="Arial" panose="020B0604020202020204" pitchFamily="34" charset="0"/>
              </a:rPr>
              <a:t>Bếp từ có nhiều ưu điểm như hiệu suất cao, tiết kiệm năng lượng, an toàn và dễ sử dụng.</a:t>
            </a:r>
            <a:endParaRPr lang="en-US" sz="2400" dirty="0">
              <a:solidFill>
                <a:schemeClr val="bg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Tranthiphuvatlyk15@gmail.com">
            <a:extLst>
              <a:ext uri="{FF2B5EF4-FFF2-40B4-BE49-F238E27FC236}">
                <a16:creationId xmlns:a16="http://schemas.microsoft.com/office/drawing/2014/main" id="{FC8A97FE-1AD8-4D07-9000-F17548012C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740" y="2597349"/>
            <a:ext cx="4164144" cy="4261810"/>
          </a:xfrm>
          <a:prstGeom prst="rect">
            <a:avLst/>
          </a:prstGeom>
          <a:ln>
            <a:noFill/>
          </a:ln>
          <a:effectLst>
            <a:softEdge rad="112500"/>
          </a:effectLst>
        </p:spPr>
      </p:pic>
    </p:spTree>
    <p:extLst>
      <p:ext uri="{BB962C8B-B14F-4D97-AF65-F5344CB8AC3E}">
        <p14:creationId xmlns:p14="http://schemas.microsoft.com/office/powerpoint/2010/main" val="187622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38782319"/>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18;p63" descr="Tranthiphuvatlyk15@gmail.com">
            <a:extLst>
              <a:ext uri="{FF2B5EF4-FFF2-40B4-BE49-F238E27FC236}">
                <a16:creationId xmlns:a16="http://schemas.microsoft.com/office/drawing/2014/main" id="{19CFE57F-63FB-4501-8B0C-4AA39E2684F8}"/>
              </a:ext>
            </a:extLst>
          </p:cNvPr>
          <p:cNvSpPr/>
          <p:nvPr/>
        </p:nvSpPr>
        <p:spPr>
          <a:xfrm>
            <a:off x="5211453" y="2524208"/>
            <a:ext cx="5056986" cy="415732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719;p63" descr="Tranthiphuvatlyk15@gmail.com">
            <a:extLst>
              <a:ext uri="{FF2B5EF4-FFF2-40B4-BE49-F238E27FC236}">
                <a16:creationId xmlns:a16="http://schemas.microsoft.com/office/drawing/2014/main" id="{D14C4231-AC58-4B56-9C3B-106811F24803}"/>
              </a:ext>
            </a:extLst>
          </p:cNvPr>
          <p:cNvSpPr txBox="1">
            <a:spLocks noGrp="1"/>
          </p:cNvSpPr>
          <p:nvPr>
            <p:ph type="title"/>
          </p:nvPr>
        </p:nvSpPr>
        <p:spPr>
          <a:xfrm>
            <a:off x="3765123" y="1850934"/>
            <a:ext cx="3453824" cy="8016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CẢM BIẾN</a:t>
            </a:r>
            <a:endParaRPr sz="4000" b="1" dirty="0">
              <a:solidFill>
                <a:schemeClr val="tx1"/>
              </a:solidFill>
              <a:latin typeface="Arial" panose="020B0604020202020204" pitchFamily="34" charset="0"/>
              <a:cs typeface="Arial" panose="020B0604020202020204" pitchFamily="34" charset="0"/>
            </a:endParaRPr>
          </a:p>
        </p:txBody>
      </p:sp>
      <p:sp>
        <p:nvSpPr>
          <p:cNvPr id="5" name="Google Shape;720;p63" descr="Tranthiphuvatlyk15@gmail.com">
            <a:extLst>
              <a:ext uri="{FF2B5EF4-FFF2-40B4-BE49-F238E27FC236}">
                <a16:creationId xmlns:a16="http://schemas.microsoft.com/office/drawing/2014/main" id="{11D1242E-9C72-4376-8391-388807AC602E}"/>
              </a:ext>
            </a:extLst>
          </p:cNvPr>
          <p:cNvSpPr txBox="1">
            <a:spLocks/>
          </p:cNvSpPr>
          <p:nvPr/>
        </p:nvSpPr>
        <p:spPr>
          <a:xfrm>
            <a:off x="5241295" y="2939185"/>
            <a:ext cx="4997302" cy="3327373"/>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algn="just">
              <a:lnSpc>
                <a:spcPct val="115000"/>
              </a:lnSpc>
            </a:pPr>
            <a:r>
              <a:rPr lang="vi-VN" sz="2400">
                <a:solidFill>
                  <a:schemeClr val="bg2"/>
                </a:solidFill>
                <a:latin typeface="Arial" panose="020B0604020202020204" pitchFamily="34" charset="0"/>
                <a:ea typeface="Times New Roman" panose="02020603050405020304" pitchFamily="18" charset="0"/>
                <a:cs typeface="Arial" panose="020B0604020202020204" pitchFamily="34" charset="0"/>
              </a:rPr>
              <a:t>Có nhiều loại cảm biến sử dụng hiện tượng cảm ứng điện từ để đo lường các đại lượng vật lý như tốc độ, vị trí, gia tốc, ...</a:t>
            </a:r>
          </a:p>
          <a:p>
            <a:pPr algn="just">
              <a:lnSpc>
                <a:spcPct val="115000"/>
              </a:lnSpc>
            </a:pPr>
            <a:r>
              <a:rPr lang="vi-VN" sz="2400">
                <a:solidFill>
                  <a:schemeClr val="bg2"/>
                </a:solidFill>
                <a:latin typeface="Arial" panose="020B0604020202020204" pitchFamily="34" charset="0"/>
                <a:ea typeface="Times New Roman" panose="02020603050405020304" pitchFamily="18" charset="0"/>
                <a:cs typeface="Arial" panose="020B0604020202020204" pitchFamily="34" charset="0"/>
              </a:rPr>
              <a:t>Cảm biến được ứng dụng trong nhiều lĩnh vực như công nghiệp, y tế, giao thông vận tải, ...</a:t>
            </a:r>
          </a:p>
          <a:p>
            <a:pPr marL="0" indent="0">
              <a:spcBef>
                <a:spcPts val="0"/>
              </a:spcBef>
              <a:buFont typeface="Wingdings" panose="05000000000000000000" pitchFamily="2" charset="2"/>
              <a:buNone/>
            </a:pPr>
            <a:endParaRPr lang="vi-VN" sz="2400" dirty="0">
              <a:solidFill>
                <a:schemeClr val="bg2"/>
              </a:solidFill>
              <a:latin typeface="Arial" panose="020B0604020202020204" pitchFamily="34" charset="0"/>
              <a:cs typeface="Arial" panose="020B0604020202020204" pitchFamily="34" charset="0"/>
            </a:endParaRPr>
          </a:p>
        </p:txBody>
      </p:sp>
      <p:pic>
        <p:nvPicPr>
          <p:cNvPr id="6" name="Picture 5" descr="Tranthiphuvatlyk15@gmail.com">
            <a:extLst>
              <a:ext uri="{FF2B5EF4-FFF2-40B4-BE49-F238E27FC236}">
                <a16:creationId xmlns:a16="http://schemas.microsoft.com/office/drawing/2014/main" id="{32B13978-4616-4D5D-BE9C-E852D1123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481" y="3083398"/>
            <a:ext cx="4431806" cy="2601933"/>
          </a:xfrm>
          <a:prstGeom prst="rect">
            <a:avLst/>
          </a:prstGeom>
          <a:ln>
            <a:noFill/>
          </a:ln>
          <a:effectLst>
            <a:softEdge rad="112500"/>
          </a:effectLst>
        </p:spPr>
      </p:pic>
    </p:spTree>
    <p:extLst>
      <p:ext uri="{BB962C8B-B14F-4D97-AF65-F5344CB8AC3E}">
        <p14:creationId xmlns:p14="http://schemas.microsoft.com/office/powerpoint/2010/main" val="7971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72847899"/>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18;p63" descr="Tranthiphuvatlyk15@gmail.com">
            <a:extLst>
              <a:ext uri="{FF2B5EF4-FFF2-40B4-BE49-F238E27FC236}">
                <a16:creationId xmlns:a16="http://schemas.microsoft.com/office/drawing/2014/main" id="{C8B2AB1B-C457-40ED-948E-EF0E92F15C65}"/>
              </a:ext>
            </a:extLst>
          </p:cNvPr>
          <p:cNvSpPr/>
          <p:nvPr/>
        </p:nvSpPr>
        <p:spPr>
          <a:xfrm>
            <a:off x="5415329" y="2523087"/>
            <a:ext cx="4511218" cy="3615069"/>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719;p63" descr="Tranthiphuvatlyk15@gmail.com">
            <a:extLst>
              <a:ext uri="{FF2B5EF4-FFF2-40B4-BE49-F238E27FC236}">
                <a16:creationId xmlns:a16="http://schemas.microsoft.com/office/drawing/2014/main" id="{6A2A69CC-B65F-48BC-AC9B-BCBE33DB96DB}"/>
              </a:ext>
            </a:extLst>
          </p:cNvPr>
          <p:cNvSpPr txBox="1">
            <a:spLocks noGrp="1"/>
          </p:cNvSpPr>
          <p:nvPr>
            <p:ph type="title"/>
          </p:nvPr>
        </p:nvSpPr>
        <p:spPr>
          <a:xfrm>
            <a:off x="3349426" y="1896914"/>
            <a:ext cx="4928300" cy="136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CHUÔNG ĐIỆN</a:t>
            </a:r>
            <a:endParaRPr sz="4000" b="1" dirty="0">
              <a:solidFill>
                <a:schemeClr val="tx1"/>
              </a:solidFill>
              <a:latin typeface="Arial" panose="020B0604020202020204" pitchFamily="34" charset="0"/>
              <a:cs typeface="Arial" panose="020B0604020202020204" pitchFamily="34" charset="0"/>
            </a:endParaRPr>
          </a:p>
        </p:txBody>
      </p:sp>
      <p:sp>
        <p:nvSpPr>
          <p:cNvPr id="5" name="Google Shape;720;p63" descr="Tranthiphuvatlyk15@gmail.com">
            <a:extLst>
              <a:ext uri="{FF2B5EF4-FFF2-40B4-BE49-F238E27FC236}">
                <a16:creationId xmlns:a16="http://schemas.microsoft.com/office/drawing/2014/main" id="{308059FE-980B-4C66-920A-A988F4043C18}"/>
              </a:ext>
            </a:extLst>
          </p:cNvPr>
          <p:cNvSpPr txBox="1">
            <a:spLocks/>
          </p:cNvSpPr>
          <p:nvPr/>
        </p:nvSpPr>
        <p:spPr>
          <a:xfrm>
            <a:off x="5277108" y="2437908"/>
            <a:ext cx="4649439" cy="32301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139700" indent="0" algn="just">
              <a:lnSpc>
                <a:spcPct val="115000"/>
              </a:lnSpc>
              <a:buFont typeface="Wingdings" panose="05000000000000000000" pitchFamily="2" charset="2"/>
              <a:buNone/>
            </a:pPr>
            <a:r>
              <a:rPr lang="vi-VN" sz="3200" dirty="0">
                <a:solidFill>
                  <a:schemeClr val="bg2"/>
                </a:solidFill>
                <a:latin typeface="Arial" panose="020B0604020202020204" pitchFamily="34" charset="0"/>
                <a:ea typeface="Times New Roman" panose="02020603050405020304" pitchFamily="18" charset="0"/>
                <a:cs typeface="Arial" panose="020B0604020202020204" pitchFamily="34" charset="0"/>
              </a:rPr>
              <a:t>Khi ấn nút chuông, sẽ tạo ra từ trường biến thiên, từ đó gây ra hiện tượng cảm ứng điện từ trong chuông, làm chuông reo.</a:t>
            </a:r>
            <a:endParaRPr lang="vi-VN" sz="3200" dirty="0">
              <a:solidFill>
                <a:schemeClr val="bg2"/>
              </a:solidFill>
              <a:latin typeface="Arial" panose="020B0604020202020204" pitchFamily="34" charset="0"/>
              <a:cs typeface="Arial" panose="020B0604020202020204" pitchFamily="34" charset="0"/>
            </a:endParaRPr>
          </a:p>
        </p:txBody>
      </p:sp>
      <p:pic>
        <p:nvPicPr>
          <p:cNvPr id="6" name="Picture 5" descr="Tranthiphuvatlyk15@gmail.com">
            <a:extLst>
              <a:ext uri="{FF2B5EF4-FFF2-40B4-BE49-F238E27FC236}">
                <a16:creationId xmlns:a16="http://schemas.microsoft.com/office/drawing/2014/main" id="{C7F68A3C-5FA5-4B5F-8338-BCDA0DF93D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4705" y="2631539"/>
            <a:ext cx="3760117" cy="3760117"/>
          </a:xfrm>
          <a:prstGeom prst="rect">
            <a:avLst/>
          </a:prstGeom>
          <a:ln>
            <a:noFill/>
          </a:ln>
          <a:effectLst>
            <a:softEdge rad="112500"/>
          </a:effectLst>
        </p:spPr>
      </p:pic>
    </p:spTree>
    <p:extLst>
      <p:ext uri="{BB962C8B-B14F-4D97-AF65-F5344CB8AC3E}">
        <p14:creationId xmlns:p14="http://schemas.microsoft.com/office/powerpoint/2010/main" val="176773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725179"/>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18;p63" descr="Tranthiphuvatlyk15@gmail.com">
            <a:extLst>
              <a:ext uri="{FF2B5EF4-FFF2-40B4-BE49-F238E27FC236}">
                <a16:creationId xmlns:a16="http://schemas.microsoft.com/office/drawing/2014/main" id="{26B344D4-F13A-461A-A90B-A4207D21D862}"/>
              </a:ext>
            </a:extLst>
          </p:cNvPr>
          <p:cNvSpPr/>
          <p:nvPr/>
        </p:nvSpPr>
        <p:spPr>
          <a:xfrm>
            <a:off x="5491249" y="2565804"/>
            <a:ext cx="4763387" cy="3678865"/>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719;p63" descr="Tranthiphuvatlyk15@gmail.com">
            <a:extLst>
              <a:ext uri="{FF2B5EF4-FFF2-40B4-BE49-F238E27FC236}">
                <a16:creationId xmlns:a16="http://schemas.microsoft.com/office/drawing/2014/main" id="{A77FE091-135A-436F-A07A-820B1DED7B11}"/>
              </a:ext>
            </a:extLst>
          </p:cNvPr>
          <p:cNvSpPr txBox="1">
            <a:spLocks noGrp="1"/>
          </p:cNvSpPr>
          <p:nvPr>
            <p:ph type="title"/>
          </p:nvPr>
        </p:nvSpPr>
        <p:spPr>
          <a:xfrm>
            <a:off x="4260269" y="1847587"/>
            <a:ext cx="289507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MICRO</a:t>
            </a:r>
            <a:endParaRPr sz="4000" b="1" dirty="0">
              <a:solidFill>
                <a:schemeClr val="tx1"/>
              </a:solidFill>
              <a:latin typeface="Arial" panose="020B0604020202020204" pitchFamily="34" charset="0"/>
              <a:cs typeface="Arial" panose="020B0604020202020204" pitchFamily="34" charset="0"/>
            </a:endParaRPr>
          </a:p>
        </p:txBody>
      </p:sp>
      <p:sp>
        <p:nvSpPr>
          <p:cNvPr id="5" name="Google Shape;720;p63" descr="Tranthiphuvatlyk15@gmail.com">
            <a:extLst>
              <a:ext uri="{FF2B5EF4-FFF2-40B4-BE49-F238E27FC236}">
                <a16:creationId xmlns:a16="http://schemas.microsoft.com/office/drawing/2014/main" id="{D930F6F4-7144-482F-8D3A-0BBF6F3EFC7C}"/>
              </a:ext>
            </a:extLst>
          </p:cNvPr>
          <p:cNvSpPr txBox="1">
            <a:spLocks/>
          </p:cNvSpPr>
          <p:nvPr/>
        </p:nvSpPr>
        <p:spPr>
          <a:xfrm>
            <a:off x="5491250" y="2701232"/>
            <a:ext cx="4681340" cy="292675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just">
              <a:spcBef>
                <a:spcPts val="0"/>
              </a:spcBef>
              <a:buFont typeface="Wingdings" panose="05000000000000000000" pitchFamily="2" charset="2"/>
              <a:buNone/>
            </a:pPr>
            <a:r>
              <a:rPr lang="vi-VN" sz="4000">
                <a:solidFill>
                  <a:schemeClr val="bg2"/>
                </a:solidFill>
                <a:latin typeface="Arial" panose="020B0604020202020204" pitchFamily="34" charset="0"/>
                <a:ea typeface="Times New Roman" panose="02020603050405020304" pitchFamily="18" charset="0"/>
                <a:cs typeface="Arial" panose="020B0604020202020204" pitchFamily="34" charset="0"/>
              </a:rPr>
              <a:t>Micrô sử dụng hiện tượng cảm ứng điện từ để chuyển đổi âm thanh thành tín hiệu điện.</a:t>
            </a:r>
            <a:endParaRPr lang="vi-VN" sz="3200" dirty="0">
              <a:solidFill>
                <a:schemeClr val="bg2"/>
              </a:solidFill>
              <a:latin typeface="Arial" panose="020B0604020202020204" pitchFamily="34" charset="0"/>
              <a:cs typeface="Arial" panose="020B0604020202020204" pitchFamily="34" charset="0"/>
            </a:endParaRPr>
          </a:p>
        </p:txBody>
      </p:sp>
      <p:pic>
        <p:nvPicPr>
          <p:cNvPr id="6" name="Picture 5" descr="Tranthiphuvatlyk15@gmail.com">
            <a:extLst>
              <a:ext uri="{FF2B5EF4-FFF2-40B4-BE49-F238E27FC236}">
                <a16:creationId xmlns:a16="http://schemas.microsoft.com/office/drawing/2014/main" id="{E6D5E2F1-C023-4150-A541-96A1EEA9C0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779" y="2775658"/>
            <a:ext cx="3892417" cy="3892417"/>
          </a:xfrm>
          <a:prstGeom prst="rect">
            <a:avLst/>
          </a:prstGeom>
          <a:ln>
            <a:noFill/>
          </a:ln>
          <a:effectLst>
            <a:softEdge rad="112500"/>
          </a:effectLst>
        </p:spPr>
      </p:pic>
    </p:spTree>
    <p:extLst>
      <p:ext uri="{BB962C8B-B14F-4D97-AF65-F5344CB8AC3E}">
        <p14:creationId xmlns:p14="http://schemas.microsoft.com/office/powerpoint/2010/main" val="16215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03354528"/>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718;p63" descr="Tranthiphuvatlyk15@gmail.com">
            <a:extLst>
              <a:ext uri="{FF2B5EF4-FFF2-40B4-BE49-F238E27FC236}">
                <a16:creationId xmlns:a16="http://schemas.microsoft.com/office/drawing/2014/main" id="{2BAA4703-0D41-41FA-867A-88360C5D50DD}"/>
              </a:ext>
            </a:extLst>
          </p:cNvPr>
          <p:cNvSpPr/>
          <p:nvPr/>
        </p:nvSpPr>
        <p:spPr>
          <a:xfrm>
            <a:off x="5020619" y="2694515"/>
            <a:ext cx="4869712" cy="3508744"/>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Google Shape;719;p63" descr="Tranthiphuvatlyk15@gmail.com">
            <a:extLst>
              <a:ext uri="{FF2B5EF4-FFF2-40B4-BE49-F238E27FC236}">
                <a16:creationId xmlns:a16="http://schemas.microsoft.com/office/drawing/2014/main" id="{5669BA21-A096-48EA-9C3F-6AB56DB448C3}"/>
              </a:ext>
            </a:extLst>
          </p:cNvPr>
          <p:cNvSpPr txBox="1">
            <a:spLocks noGrp="1"/>
          </p:cNvSpPr>
          <p:nvPr>
            <p:ph type="title"/>
          </p:nvPr>
        </p:nvSpPr>
        <p:spPr>
          <a:xfrm>
            <a:off x="4410817" y="1827143"/>
            <a:ext cx="192750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LOA</a:t>
            </a:r>
            <a:endParaRPr sz="4000" b="1" dirty="0">
              <a:solidFill>
                <a:schemeClr val="tx1"/>
              </a:solidFill>
              <a:latin typeface="Arial" panose="020B0604020202020204" pitchFamily="34" charset="0"/>
              <a:cs typeface="Arial" panose="020B0604020202020204" pitchFamily="34" charset="0"/>
            </a:endParaRPr>
          </a:p>
        </p:txBody>
      </p:sp>
      <p:sp>
        <p:nvSpPr>
          <p:cNvPr id="5" name="Google Shape;720;p63" descr="Tranthiphuvatlyk15@gmail.com">
            <a:extLst>
              <a:ext uri="{FF2B5EF4-FFF2-40B4-BE49-F238E27FC236}">
                <a16:creationId xmlns:a16="http://schemas.microsoft.com/office/drawing/2014/main" id="{03A061D0-8227-44E9-8CCC-B3B1D24593B7}"/>
              </a:ext>
            </a:extLst>
          </p:cNvPr>
          <p:cNvSpPr txBox="1">
            <a:spLocks/>
          </p:cNvSpPr>
          <p:nvPr/>
        </p:nvSpPr>
        <p:spPr>
          <a:xfrm>
            <a:off x="5020620" y="2496126"/>
            <a:ext cx="4869711" cy="369714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139700" indent="0" algn="just">
              <a:lnSpc>
                <a:spcPct val="115000"/>
              </a:lnSpc>
              <a:buFont typeface="Wingdings" panose="05000000000000000000" pitchFamily="2" charset="2"/>
              <a:buNone/>
            </a:pPr>
            <a:r>
              <a:rPr lang="vi-VN" sz="4000" dirty="0">
                <a:solidFill>
                  <a:schemeClr val="bg2"/>
                </a:solidFill>
                <a:latin typeface="Arial" panose="020B0604020202020204" pitchFamily="34" charset="0"/>
                <a:ea typeface="Times New Roman" panose="02020603050405020304" pitchFamily="18" charset="0"/>
                <a:cs typeface="Arial" panose="020B0604020202020204" pitchFamily="34" charset="0"/>
              </a:rPr>
              <a:t>Loa sử dụng hiện tượng cảm ứng điện từ để chuyển đổi tín hiệu điện thành âm thanh.</a:t>
            </a:r>
            <a:endParaRPr lang="vi-VN" sz="3200" dirty="0">
              <a:solidFill>
                <a:schemeClr val="bg2"/>
              </a:solidFill>
              <a:latin typeface="Arial" panose="020B0604020202020204" pitchFamily="34" charset="0"/>
              <a:cs typeface="Arial" panose="020B0604020202020204" pitchFamily="34" charset="0"/>
            </a:endParaRPr>
          </a:p>
        </p:txBody>
      </p:sp>
      <p:pic>
        <p:nvPicPr>
          <p:cNvPr id="6" name="Picture 5" descr="Tranthiphuvatlyk15@gmail.com">
            <a:extLst>
              <a:ext uri="{FF2B5EF4-FFF2-40B4-BE49-F238E27FC236}">
                <a16:creationId xmlns:a16="http://schemas.microsoft.com/office/drawing/2014/main" id="{A3C69F89-84D2-468E-8D33-9435C576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232" y="2894111"/>
            <a:ext cx="3786785" cy="3786785"/>
          </a:xfrm>
          <a:prstGeom prst="rect">
            <a:avLst/>
          </a:prstGeom>
          <a:ln>
            <a:noFill/>
          </a:ln>
          <a:effectLst>
            <a:softEdge rad="112500"/>
          </a:effectLst>
        </p:spPr>
      </p:pic>
    </p:spTree>
    <p:extLst>
      <p:ext uri="{BB962C8B-B14F-4D97-AF65-F5344CB8AC3E}">
        <p14:creationId xmlns:p14="http://schemas.microsoft.com/office/powerpoint/2010/main" val="45755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239276"/>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 name="Google Shape;718;p63" descr="Tranthiphuvatlyk15@gmail.com">
            <a:extLst>
              <a:ext uri="{FF2B5EF4-FFF2-40B4-BE49-F238E27FC236}">
                <a16:creationId xmlns:a16="http://schemas.microsoft.com/office/drawing/2014/main" id="{7D709158-188E-433F-8B64-0A82844A0EAB}"/>
              </a:ext>
            </a:extLst>
          </p:cNvPr>
          <p:cNvSpPr/>
          <p:nvPr/>
        </p:nvSpPr>
        <p:spPr>
          <a:xfrm>
            <a:off x="5234576" y="2774350"/>
            <a:ext cx="4901610" cy="3087407"/>
          </a:xfrm>
          <a:prstGeom prst="roundRect">
            <a:avLst>
              <a:gd name="adj" fmla="val 7349"/>
            </a:avLst>
          </a:prstGeom>
          <a:solidFill>
            <a:schemeClr val="accent4"/>
          </a:solidFill>
          <a:ln>
            <a:noFill/>
          </a:ln>
          <a:effectLst>
            <a:outerShdw blurRad="357188" algn="bl" rotWithShape="0">
              <a:schemeClr val="l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 name="Google Shape;719;p63" descr="Tranthiphuvatlyk15@gmail.com">
            <a:extLst>
              <a:ext uri="{FF2B5EF4-FFF2-40B4-BE49-F238E27FC236}">
                <a16:creationId xmlns:a16="http://schemas.microsoft.com/office/drawing/2014/main" id="{770A58F3-70ED-440A-B332-97D835992ECC}"/>
              </a:ext>
            </a:extLst>
          </p:cNvPr>
          <p:cNvSpPr txBox="1">
            <a:spLocks noGrp="1"/>
          </p:cNvSpPr>
          <p:nvPr>
            <p:ph type="title"/>
          </p:nvPr>
        </p:nvSpPr>
        <p:spPr>
          <a:xfrm>
            <a:off x="3881227" y="1815879"/>
            <a:ext cx="405305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b="1" dirty="0">
                <a:solidFill>
                  <a:schemeClr val="tx1"/>
                </a:solidFill>
                <a:latin typeface="Arial" panose="020B0604020202020204" pitchFamily="34" charset="0"/>
                <a:cs typeface="Arial" panose="020B0604020202020204" pitchFamily="34" charset="0"/>
              </a:rPr>
              <a:t>MÁY IN LASER</a:t>
            </a:r>
            <a:endParaRPr sz="4000" b="1" dirty="0">
              <a:solidFill>
                <a:schemeClr val="tx1"/>
              </a:solidFill>
              <a:latin typeface="Arial" panose="020B0604020202020204" pitchFamily="34" charset="0"/>
              <a:cs typeface="Arial" panose="020B0604020202020204" pitchFamily="34" charset="0"/>
            </a:endParaRPr>
          </a:p>
        </p:txBody>
      </p:sp>
      <p:sp>
        <p:nvSpPr>
          <p:cNvPr id="11" name="Google Shape;720;p63" descr="Tranthiphuvatlyk15@gmail.com">
            <a:extLst>
              <a:ext uri="{FF2B5EF4-FFF2-40B4-BE49-F238E27FC236}">
                <a16:creationId xmlns:a16="http://schemas.microsoft.com/office/drawing/2014/main" id="{33774377-94F8-4112-9C18-F05E6426FC1C}"/>
              </a:ext>
            </a:extLst>
          </p:cNvPr>
          <p:cNvSpPr txBox="1">
            <a:spLocks/>
          </p:cNvSpPr>
          <p:nvPr/>
        </p:nvSpPr>
        <p:spPr>
          <a:xfrm>
            <a:off x="5330269" y="2774350"/>
            <a:ext cx="4710223" cy="3002459"/>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just">
              <a:spcBef>
                <a:spcPts val="0"/>
              </a:spcBef>
              <a:buFont typeface="Wingdings" panose="05000000000000000000" pitchFamily="2" charset="2"/>
              <a:buNone/>
            </a:pPr>
            <a:r>
              <a:rPr lang="vi-VN" sz="4000" dirty="0">
                <a:solidFill>
                  <a:schemeClr val="bg2"/>
                </a:solidFill>
                <a:latin typeface="Arial" panose="020B0604020202020204" pitchFamily="34" charset="0"/>
                <a:ea typeface="Times New Roman" panose="02020603050405020304" pitchFamily="18" charset="0"/>
                <a:cs typeface="Arial" panose="020B0604020202020204" pitchFamily="34" charset="0"/>
              </a:rPr>
              <a:t>Máy in laser sử dụng hiện tượng cảm ứng điện từ để tạo ra hình ảnh trên giấy</a:t>
            </a:r>
            <a:endParaRPr lang="vi-VN" sz="3200" dirty="0">
              <a:solidFill>
                <a:schemeClr val="bg2"/>
              </a:solidFill>
              <a:latin typeface="Arial" panose="020B0604020202020204" pitchFamily="34" charset="0"/>
              <a:cs typeface="Arial" panose="020B0604020202020204" pitchFamily="34" charset="0"/>
            </a:endParaRPr>
          </a:p>
        </p:txBody>
      </p:sp>
      <p:pic>
        <p:nvPicPr>
          <p:cNvPr id="12" name="Picture 11" descr="Tranthiphuvatlyk15@gmail.com">
            <a:extLst>
              <a:ext uri="{FF2B5EF4-FFF2-40B4-BE49-F238E27FC236}">
                <a16:creationId xmlns:a16="http://schemas.microsoft.com/office/drawing/2014/main" id="{6E1839CC-7C7E-4950-87BA-2531EC760E8E}"/>
              </a:ext>
            </a:extLst>
          </p:cNvPr>
          <p:cNvPicPr>
            <a:picLocks noChangeAspect="1"/>
          </p:cNvPicPr>
          <p:nvPr/>
        </p:nvPicPr>
        <p:blipFill rotWithShape="1">
          <a:blip r:embed="rId2">
            <a:extLst>
              <a:ext uri="{28A0092B-C50C-407E-A947-70E740481C1C}">
                <a14:useLocalDpi xmlns:a14="http://schemas.microsoft.com/office/drawing/2010/main" val="0"/>
              </a:ext>
            </a:extLst>
          </a:blip>
          <a:srcRect l="7878" t="17261" r="8427" b="21526"/>
          <a:stretch/>
        </p:blipFill>
        <p:spPr bwMode="auto">
          <a:xfrm>
            <a:off x="12000" y="2676923"/>
            <a:ext cx="4901610" cy="35849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873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4" y="518122"/>
            <a:ext cx="9628632" cy="1362113"/>
          </a:xfrm>
        </p:spPr>
        <p:txBody>
          <a:bodyPr>
            <a:normAutofit/>
          </a:bodyPr>
          <a:lstStyle/>
          <a:p>
            <a:r>
              <a:rPr lang="en-US" sz="3600" dirty="0">
                <a:latin typeface="Arial" panose="020B0604020202020204" pitchFamily="34" charset="0"/>
                <a:ea typeface="Tahoma" panose="020B0604030504040204" pitchFamily="34" charset="0"/>
                <a:cs typeface="Arial" panose="020B0604020202020204" pitchFamily="34" charset="0"/>
              </a:rPr>
              <a:t>KHỞI ĐỘNG</a:t>
            </a:r>
          </a:p>
        </p:txBody>
      </p:sp>
      <p:grpSp>
        <p:nvGrpSpPr>
          <p:cNvPr id="8" name="Nhóm 2">
            <a:extLst>
              <a:ext uri="{FF2B5EF4-FFF2-40B4-BE49-F238E27FC236}">
                <a16:creationId xmlns:a16="http://schemas.microsoft.com/office/drawing/2014/main" id="{1DF79120-D463-40B4-AFC1-B75535A8239D}"/>
              </a:ext>
            </a:extLst>
          </p:cNvPr>
          <p:cNvGrpSpPr/>
          <p:nvPr/>
        </p:nvGrpSpPr>
        <p:grpSpPr>
          <a:xfrm>
            <a:off x="305054" y="210015"/>
            <a:ext cx="11988800" cy="341264"/>
            <a:chOff x="285750" y="223886"/>
            <a:chExt cx="11920538" cy="339623"/>
          </a:xfrm>
        </p:grpSpPr>
        <p:cxnSp>
          <p:nvCxnSpPr>
            <p:cNvPr id="10" name="Đường nối Thẳng 4">
              <a:extLst>
                <a:ext uri="{FF2B5EF4-FFF2-40B4-BE49-F238E27FC236}">
                  <a16:creationId xmlns:a16="http://schemas.microsoft.com/office/drawing/2014/main" id="{278C92AE-48CC-490B-B5AD-5227FC46851A}"/>
                </a:ext>
              </a:extLst>
            </p:cNvPr>
            <p:cNvCxnSpPr/>
            <p:nvPr/>
          </p:nvCxnSpPr>
          <p:spPr>
            <a:xfrm>
              <a:off x="285750" y="563509"/>
              <a:ext cx="11839575"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grpSp>
          <p:nvGrpSpPr>
            <p:cNvPr id="11" name="Nhóm 5">
              <a:extLst>
                <a:ext uri="{FF2B5EF4-FFF2-40B4-BE49-F238E27FC236}">
                  <a16:creationId xmlns:a16="http://schemas.microsoft.com/office/drawing/2014/main" id="{0B1AAACE-3717-4BBF-85F2-466CC1BC5F31}"/>
                </a:ext>
              </a:extLst>
            </p:cNvPr>
            <p:cNvGrpSpPr/>
            <p:nvPr/>
          </p:nvGrpSpPr>
          <p:grpSpPr>
            <a:xfrm>
              <a:off x="11223623" y="223886"/>
              <a:ext cx="982665" cy="333301"/>
              <a:chOff x="11182348" y="227061"/>
              <a:chExt cx="982665" cy="333301"/>
            </a:xfrm>
          </p:grpSpPr>
          <p:sp>
            <p:nvSpPr>
              <p:cNvPr id="12" name="Hình tự do: Hình 6">
                <a:extLst>
                  <a:ext uri="{FF2B5EF4-FFF2-40B4-BE49-F238E27FC236}">
                    <a16:creationId xmlns:a16="http://schemas.microsoft.com/office/drawing/2014/main" id="{E08BA9DD-9C72-43EB-8E78-6629F351DCFF}"/>
                  </a:ext>
                </a:extLst>
              </p:cNvPr>
              <p:cNvSpPr/>
              <p:nvPr/>
            </p:nvSpPr>
            <p:spPr>
              <a:xfrm rot="21154017">
                <a:off x="11189699" y="308677"/>
                <a:ext cx="917146" cy="173209"/>
              </a:xfrm>
              <a:custGeom>
                <a:avLst/>
                <a:gdLst>
                  <a:gd name="connsiteX0" fmla="*/ 941401 w 942977"/>
                  <a:gd name="connsiteY0" fmla="*/ 0 h 182543"/>
                  <a:gd name="connsiteX1" fmla="*/ 942542 w 942977"/>
                  <a:gd name="connsiteY1" fmla="*/ 114038 h 182543"/>
                  <a:gd name="connsiteX2" fmla="*/ 942977 w 942977"/>
                  <a:gd name="connsiteY2" fmla="*/ 115088 h 182543"/>
                  <a:gd name="connsiteX3" fmla="*/ 942976 w 942977"/>
                  <a:gd name="connsiteY3" fmla="*/ 157458 h 182543"/>
                  <a:gd name="connsiteX4" fmla="*/ 942977 w 942977"/>
                  <a:gd name="connsiteY4" fmla="*/ 157521 h 182543"/>
                  <a:gd name="connsiteX5" fmla="*/ 942976 w 942977"/>
                  <a:gd name="connsiteY5" fmla="*/ 157521 h 182543"/>
                  <a:gd name="connsiteX6" fmla="*/ 942976 w 942977"/>
                  <a:gd name="connsiteY6" fmla="*/ 182543 h 182543"/>
                  <a:gd name="connsiteX7" fmla="*/ 0 w 942977"/>
                  <a:gd name="connsiteY7" fmla="*/ 182543 h 182543"/>
                  <a:gd name="connsiteX8" fmla="*/ 0 w 942977"/>
                  <a:gd name="connsiteY8" fmla="*/ 115088 h 182543"/>
                  <a:gd name="connsiteX9" fmla="*/ 41199 w 942977"/>
                  <a:gd name="connsiteY9" fmla="*/ 52933 h 182543"/>
                  <a:gd name="connsiteX10" fmla="*/ 59233 w 942977"/>
                  <a:gd name="connsiteY10" fmla="*/ 49292 h 182543"/>
                  <a:gd name="connsiteX11" fmla="*/ 59636 w 942977"/>
                  <a:gd name="connsiteY11" fmla="*/ 48286 h 182543"/>
                  <a:gd name="connsiteX12" fmla="*/ 65921 w 942977"/>
                  <a:gd name="connsiteY12" fmla="*/ 47942 h 182543"/>
                  <a:gd name="connsiteX13" fmla="*/ 67456 w 942977"/>
                  <a:gd name="connsiteY13" fmla="*/ 47632 h 182543"/>
                  <a:gd name="connsiteX14" fmla="*/ 71579 w 942977"/>
                  <a:gd name="connsiteY14" fmla="*/ 47632 h 1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977" h="182543">
                    <a:moveTo>
                      <a:pt x="941401" y="0"/>
                    </a:moveTo>
                    <a:lnTo>
                      <a:pt x="942542" y="114038"/>
                    </a:lnTo>
                    <a:lnTo>
                      <a:pt x="942977" y="115088"/>
                    </a:lnTo>
                    <a:lnTo>
                      <a:pt x="942976" y="157458"/>
                    </a:lnTo>
                    <a:lnTo>
                      <a:pt x="942977" y="157521"/>
                    </a:lnTo>
                    <a:lnTo>
                      <a:pt x="942976" y="157521"/>
                    </a:lnTo>
                    <a:lnTo>
                      <a:pt x="942976" y="182543"/>
                    </a:lnTo>
                    <a:lnTo>
                      <a:pt x="0" y="182543"/>
                    </a:lnTo>
                    <a:lnTo>
                      <a:pt x="0" y="115088"/>
                    </a:lnTo>
                    <a:cubicBezTo>
                      <a:pt x="0" y="87147"/>
                      <a:pt x="16988" y="63173"/>
                      <a:pt x="41199" y="52933"/>
                    </a:cubicBezTo>
                    <a:lnTo>
                      <a:pt x="59233" y="49292"/>
                    </a:lnTo>
                    <a:lnTo>
                      <a:pt x="59636" y="48286"/>
                    </a:lnTo>
                    <a:lnTo>
                      <a:pt x="65921" y="47942"/>
                    </a:lnTo>
                    <a:lnTo>
                      <a:pt x="67456" y="47632"/>
                    </a:lnTo>
                    <a:lnTo>
                      <a:pt x="71579" y="47632"/>
                    </a:lnTo>
                    <a:close/>
                  </a:path>
                </a:pathLst>
              </a:custGeom>
              <a:solidFill>
                <a:srgbClr val="CBD7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latin typeface="Arial" panose="020B0604020202020204" pitchFamily="34" charset="0"/>
                  <a:ea typeface="Tahoma" panose="020B0604030504040204" pitchFamily="34" charset="0"/>
                  <a:cs typeface="Arial" panose="020B0604020202020204" pitchFamily="34" charset="0"/>
                </a:endParaRPr>
              </a:p>
            </p:txBody>
          </p:sp>
          <p:sp>
            <p:nvSpPr>
              <p:cNvPr id="13" name="Hình tự do: Hình 7">
                <a:extLst>
                  <a:ext uri="{FF2B5EF4-FFF2-40B4-BE49-F238E27FC236}">
                    <a16:creationId xmlns:a16="http://schemas.microsoft.com/office/drawing/2014/main" id="{C03750A6-E51B-4C17-88B6-E47993E5556B}"/>
                  </a:ext>
                </a:extLst>
              </p:cNvPr>
              <p:cNvSpPr/>
              <p:nvPr/>
            </p:nvSpPr>
            <p:spPr>
              <a:xfrm>
                <a:off x="11182348" y="377819"/>
                <a:ext cx="942977" cy="182543"/>
              </a:xfrm>
              <a:custGeom>
                <a:avLst/>
                <a:gdLst>
                  <a:gd name="connsiteX0" fmla="*/ 941401 w 942977"/>
                  <a:gd name="connsiteY0" fmla="*/ 0 h 182543"/>
                  <a:gd name="connsiteX1" fmla="*/ 942542 w 942977"/>
                  <a:gd name="connsiteY1" fmla="*/ 114038 h 182543"/>
                  <a:gd name="connsiteX2" fmla="*/ 942977 w 942977"/>
                  <a:gd name="connsiteY2" fmla="*/ 115088 h 182543"/>
                  <a:gd name="connsiteX3" fmla="*/ 942976 w 942977"/>
                  <a:gd name="connsiteY3" fmla="*/ 157458 h 182543"/>
                  <a:gd name="connsiteX4" fmla="*/ 942977 w 942977"/>
                  <a:gd name="connsiteY4" fmla="*/ 157521 h 182543"/>
                  <a:gd name="connsiteX5" fmla="*/ 942976 w 942977"/>
                  <a:gd name="connsiteY5" fmla="*/ 157521 h 182543"/>
                  <a:gd name="connsiteX6" fmla="*/ 942976 w 942977"/>
                  <a:gd name="connsiteY6" fmla="*/ 182543 h 182543"/>
                  <a:gd name="connsiteX7" fmla="*/ 0 w 942977"/>
                  <a:gd name="connsiteY7" fmla="*/ 182543 h 182543"/>
                  <a:gd name="connsiteX8" fmla="*/ 0 w 942977"/>
                  <a:gd name="connsiteY8" fmla="*/ 115088 h 182543"/>
                  <a:gd name="connsiteX9" fmla="*/ 41199 w 942977"/>
                  <a:gd name="connsiteY9" fmla="*/ 52933 h 182543"/>
                  <a:gd name="connsiteX10" fmla="*/ 59233 w 942977"/>
                  <a:gd name="connsiteY10" fmla="*/ 49292 h 182543"/>
                  <a:gd name="connsiteX11" fmla="*/ 59636 w 942977"/>
                  <a:gd name="connsiteY11" fmla="*/ 48286 h 182543"/>
                  <a:gd name="connsiteX12" fmla="*/ 65921 w 942977"/>
                  <a:gd name="connsiteY12" fmla="*/ 47942 h 182543"/>
                  <a:gd name="connsiteX13" fmla="*/ 67456 w 942977"/>
                  <a:gd name="connsiteY13" fmla="*/ 47632 h 182543"/>
                  <a:gd name="connsiteX14" fmla="*/ 71579 w 942977"/>
                  <a:gd name="connsiteY14" fmla="*/ 47632 h 1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977" h="182543">
                    <a:moveTo>
                      <a:pt x="941401" y="0"/>
                    </a:moveTo>
                    <a:lnTo>
                      <a:pt x="942542" y="114038"/>
                    </a:lnTo>
                    <a:lnTo>
                      <a:pt x="942977" y="115088"/>
                    </a:lnTo>
                    <a:lnTo>
                      <a:pt x="942976" y="157458"/>
                    </a:lnTo>
                    <a:lnTo>
                      <a:pt x="942977" y="157521"/>
                    </a:lnTo>
                    <a:lnTo>
                      <a:pt x="942976" y="157521"/>
                    </a:lnTo>
                    <a:lnTo>
                      <a:pt x="942976" y="182543"/>
                    </a:lnTo>
                    <a:lnTo>
                      <a:pt x="0" y="182543"/>
                    </a:lnTo>
                    <a:lnTo>
                      <a:pt x="0" y="115088"/>
                    </a:lnTo>
                    <a:cubicBezTo>
                      <a:pt x="0" y="87147"/>
                      <a:pt x="16988" y="63173"/>
                      <a:pt x="41199" y="52933"/>
                    </a:cubicBezTo>
                    <a:lnTo>
                      <a:pt x="59233" y="49292"/>
                    </a:lnTo>
                    <a:lnTo>
                      <a:pt x="59636" y="48286"/>
                    </a:lnTo>
                    <a:lnTo>
                      <a:pt x="65921" y="47942"/>
                    </a:lnTo>
                    <a:lnTo>
                      <a:pt x="67456" y="47632"/>
                    </a:lnTo>
                    <a:lnTo>
                      <a:pt x="71579" y="476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latin typeface="Arial" panose="020B0604020202020204" pitchFamily="34" charset="0"/>
                  <a:ea typeface="Tahoma" panose="020B0604030504040204" pitchFamily="34" charset="0"/>
                  <a:cs typeface="Arial" panose="020B0604020202020204" pitchFamily="34" charset="0"/>
                </a:endParaRPr>
              </a:p>
            </p:txBody>
          </p:sp>
          <p:sp>
            <p:nvSpPr>
              <p:cNvPr id="14" name="Hình chữ nhật 8">
                <a:extLst>
                  <a:ext uri="{FF2B5EF4-FFF2-40B4-BE49-F238E27FC236}">
                    <a16:creationId xmlns:a16="http://schemas.microsoft.com/office/drawing/2014/main" id="{1F5CD803-DA51-4F28-8657-85F8DC410FFF}"/>
                  </a:ext>
                </a:extLst>
              </p:cNvPr>
              <p:cNvSpPr/>
              <p:nvPr/>
            </p:nvSpPr>
            <p:spPr>
              <a:xfrm>
                <a:off x="12090400" y="227061"/>
                <a:ext cx="74613" cy="333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ea typeface="Tahoma" panose="020B0604030504040204" pitchFamily="34" charset="0"/>
                  <a:cs typeface="Arial" panose="020B0604020202020204" pitchFamily="34" charset="0"/>
                </a:endParaRPr>
              </a:p>
            </p:txBody>
          </p:sp>
        </p:grpSp>
      </p:grpSp>
      <p:pic>
        <p:nvPicPr>
          <p:cNvPr id="27" name="Picture 26" descr="Tranthiphuvatlyk15@gmail.com">
            <a:extLst>
              <a:ext uri="{FF2B5EF4-FFF2-40B4-BE49-F238E27FC236}">
                <a16:creationId xmlns:a16="http://schemas.microsoft.com/office/drawing/2014/main" id="{2C78D618-E830-4A1D-AD52-E5F2635F6CE7}"/>
              </a:ext>
            </a:extLst>
          </p:cNvPr>
          <p:cNvPicPr>
            <a:picLocks noChangeAspect="1"/>
          </p:cNvPicPr>
          <p:nvPr/>
        </p:nvPicPr>
        <p:blipFill>
          <a:blip r:embed="rId2"/>
          <a:stretch>
            <a:fillRect/>
          </a:stretch>
        </p:blipFill>
        <p:spPr>
          <a:xfrm>
            <a:off x="1188230" y="2457314"/>
            <a:ext cx="3229426" cy="1943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descr="Tranthiphuvatlyk15@gmail.com">
            <a:extLst>
              <a:ext uri="{FF2B5EF4-FFF2-40B4-BE49-F238E27FC236}">
                <a16:creationId xmlns:a16="http://schemas.microsoft.com/office/drawing/2014/main" id="{84B09DB7-C50D-4BFC-8E7B-241B75A7917C}"/>
              </a:ext>
            </a:extLst>
          </p:cNvPr>
          <p:cNvSpPr txBox="1"/>
          <p:nvPr/>
        </p:nvSpPr>
        <p:spPr>
          <a:xfrm>
            <a:off x="5414710" y="1913392"/>
            <a:ext cx="5890852" cy="4524315"/>
          </a:xfrm>
          <a:prstGeom prst="rect">
            <a:avLst/>
          </a:prstGeom>
          <a:noFill/>
        </p:spPr>
        <p:txBody>
          <a:bodyPr wrap="square">
            <a:spAutoFit/>
          </a:bodyPr>
          <a:lstStyle/>
          <a:p>
            <a:pPr algn="just"/>
            <a:r>
              <a:rPr lang="en-US" sz="3600" dirty="0" err="1">
                <a:effectLst/>
                <a:latin typeface="Arial" panose="020B0604020202020204" pitchFamily="34" charset="0"/>
                <a:ea typeface="Times New Roman" panose="02020603050405020304" pitchFamily="18" charset="0"/>
                <a:cs typeface="Arial" panose="020B0604020202020204" pitchFamily="34" charset="0"/>
              </a:rPr>
              <a:t>Sạc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ngày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càng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rộng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rãi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thoại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hồ</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minh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máy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hút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bụi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Sạc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hoạt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dựa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nguồn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đến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thoại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8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Google Shape;605;p59" descr="Tranthiphuvatlyk15@gmail.com">
            <a:extLst>
              <a:ext uri="{FF2B5EF4-FFF2-40B4-BE49-F238E27FC236}">
                <a16:creationId xmlns:a16="http://schemas.microsoft.com/office/drawing/2014/main" id="{5CA98C98-0798-408A-BEAF-7747A77F9B96}"/>
              </a:ext>
            </a:extLst>
          </p:cNvPr>
          <p:cNvSpPr txBox="1">
            <a:spLocks noGrp="1"/>
          </p:cNvSpPr>
          <p:nvPr>
            <p:ph type="title"/>
          </p:nvPr>
        </p:nvSpPr>
        <p:spPr>
          <a:xfrm>
            <a:off x="3505383" y="2000711"/>
            <a:ext cx="4818753"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solidFill>
                  <a:schemeClr val="tx1"/>
                </a:solidFill>
              </a:rPr>
              <a:t>DÒNG ĐIỆN FOUCAULT</a:t>
            </a:r>
            <a:endParaRPr b="1" dirty="0">
              <a:solidFill>
                <a:schemeClr val="tx1"/>
              </a:solidFill>
            </a:endParaRPr>
          </a:p>
        </p:txBody>
      </p:sp>
      <p:grpSp>
        <p:nvGrpSpPr>
          <p:cNvPr id="4" name="Google Shape;607;p59" descr="Tranthiphuvatlyk15@gmail.com">
            <a:extLst>
              <a:ext uri="{FF2B5EF4-FFF2-40B4-BE49-F238E27FC236}">
                <a16:creationId xmlns:a16="http://schemas.microsoft.com/office/drawing/2014/main" id="{FD58D230-D91F-4A24-8A46-881CEFE179F2}"/>
              </a:ext>
            </a:extLst>
          </p:cNvPr>
          <p:cNvGrpSpPr/>
          <p:nvPr/>
        </p:nvGrpSpPr>
        <p:grpSpPr>
          <a:xfrm>
            <a:off x="1869108" y="2597424"/>
            <a:ext cx="8093001" cy="4294666"/>
            <a:chOff x="331763" y="414153"/>
            <a:chExt cx="6903246" cy="5019697"/>
          </a:xfrm>
        </p:grpSpPr>
        <p:sp>
          <p:nvSpPr>
            <p:cNvPr id="5" name="Google Shape;608;p59">
              <a:extLst>
                <a:ext uri="{FF2B5EF4-FFF2-40B4-BE49-F238E27FC236}">
                  <a16:creationId xmlns:a16="http://schemas.microsoft.com/office/drawing/2014/main" id="{75067F5A-9345-4DA4-A73C-8EE37D332824}"/>
                </a:ext>
              </a:extLst>
            </p:cNvPr>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9;p59">
              <a:extLst>
                <a:ext uri="{FF2B5EF4-FFF2-40B4-BE49-F238E27FC236}">
                  <a16:creationId xmlns:a16="http://schemas.microsoft.com/office/drawing/2014/main" id="{1D89498D-9FFA-4A84-BA1B-7856A16B36D3}"/>
                </a:ext>
              </a:extLst>
            </p:cNvPr>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0;p59">
              <a:extLst>
                <a:ext uri="{FF2B5EF4-FFF2-40B4-BE49-F238E27FC236}">
                  <a16:creationId xmlns:a16="http://schemas.microsoft.com/office/drawing/2014/main" id="{8309B3F6-9ED6-4ECC-82DC-0A57FB5FCC55}"/>
                </a:ext>
              </a:extLst>
            </p:cNvPr>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59">
              <a:extLst>
                <a:ext uri="{FF2B5EF4-FFF2-40B4-BE49-F238E27FC236}">
                  <a16:creationId xmlns:a16="http://schemas.microsoft.com/office/drawing/2014/main" id="{92092F21-B815-4F0D-9637-DDC1A4680E4B}"/>
                </a:ext>
              </a:extLst>
            </p:cNvPr>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Eddy Currents and Magnetic Braking of a Pendulum Caused by Electromagnetic Induction" descr="Tranthiphuvatlyk15@gmail.com">
            <a:hlinkClick r:id="" action="ppaction://media"/>
            <a:extLst>
              <a:ext uri="{FF2B5EF4-FFF2-40B4-BE49-F238E27FC236}">
                <a16:creationId xmlns:a16="http://schemas.microsoft.com/office/drawing/2014/main" id="{71F0584E-6F1D-48B6-9105-E14D59216E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8751" y="2689012"/>
            <a:ext cx="7773717" cy="3541828"/>
          </a:xfrm>
          <a:prstGeom prst="rect">
            <a:avLst/>
          </a:prstGeom>
        </p:spPr>
      </p:pic>
    </p:spTree>
    <p:extLst>
      <p:ext uri="{BB962C8B-B14F-4D97-AF65-F5344CB8AC3E}">
        <p14:creationId xmlns:p14="http://schemas.microsoft.com/office/powerpoint/2010/main" val="409807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7817059"/>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 </a:t>
                      </a:r>
                      <a:r>
                        <a:rPr lang="en-US" dirty="0">
                          <a:solidFill>
                            <a:schemeClr val="bg1">
                              <a:lumMod val="50000"/>
                            </a:schemeClr>
                          </a:solidFill>
                          <a:latin typeface="Arial" panose="020B0604020202020204" pitchFamily="34" charset="0"/>
                          <a:cs typeface="Arial" panose="020B0604020202020204" pitchFamily="34" charset="0"/>
                        </a:rPr>
                        <a:t>MÁY BIẾN ÁP</a:t>
                      </a:r>
                      <a:endParaRPr lang="vi-VN" dirty="0">
                        <a:solidFill>
                          <a:schemeClr val="bg1">
                            <a:lumMod val="50000"/>
                          </a:schemeClr>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a:t>
                      </a:r>
                      <a:r>
                        <a:rPr lang="en-US" dirty="0">
                          <a:solidFill>
                            <a:schemeClr val="bg2"/>
                          </a:solidFill>
                          <a:latin typeface="Arial" panose="020B0604020202020204" pitchFamily="34" charset="0"/>
                          <a:cs typeface="Arial" panose="020B0604020202020204" pitchFamily="34" charset="0"/>
                        </a:rPr>
                        <a:t> </a:t>
                      </a:r>
                      <a:endParaRPr lang="en-US" baseline="0" dirty="0">
                        <a:solidFill>
                          <a:schemeClr val="bg2"/>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2"/>
                          </a:solidFill>
                          <a:latin typeface="Arial" panose="020B0604020202020204" pitchFamily="34" charset="0"/>
                          <a:cs typeface="Arial" panose="020B0604020202020204" pitchFamily="34" charset="0"/>
                        </a:rPr>
                        <a:t>IV. VẬN DỤNG</a:t>
                      </a:r>
                      <a:endParaRPr lang="en-US" baseline="0" dirty="0">
                        <a:solidFill>
                          <a:schemeClr val="bg2"/>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 name="Google Shape;617;p60" descr="Tranthiphuvatlyk15@gmail.com">
            <a:extLst>
              <a:ext uri="{FF2B5EF4-FFF2-40B4-BE49-F238E27FC236}">
                <a16:creationId xmlns:a16="http://schemas.microsoft.com/office/drawing/2014/main" id="{69CFCCBA-EA52-4D49-9A3C-452065E9BC90}"/>
              </a:ext>
            </a:extLst>
          </p:cNvPr>
          <p:cNvSpPr txBox="1">
            <a:spLocks noGrp="1"/>
          </p:cNvSpPr>
          <p:nvPr>
            <p:ph type="title"/>
          </p:nvPr>
        </p:nvSpPr>
        <p:spPr>
          <a:xfrm>
            <a:off x="2404418" y="2787174"/>
            <a:ext cx="478964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solidFill>
                  <a:schemeClr val="tx2"/>
                </a:solidFill>
              </a:rPr>
              <a:t>TRÒ CHƠI Ô CHỮ</a:t>
            </a:r>
            <a:endParaRPr b="1" dirty="0">
              <a:solidFill>
                <a:schemeClr val="tx2"/>
              </a:solidFill>
            </a:endParaRPr>
          </a:p>
        </p:txBody>
      </p:sp>
      <p:pic>
        <p:nvPicPr>
          <p:cNvPr id="10" name="Google Shape;619;p60" descr="Tranthiphuvatlyk15@gmail.com">
            <a:extLst>
              <a:ext uri="{FF2B5EF4-FFF2-40B4-BE49-F238E27FC236}">
                <a16:creationId xmlns:a16="http://schemas.microsoft.com/office/drawing/2014/main" id="{E5AD5D0E-5C90-4474-A4E8-A08B7AEEE729}"/>
              </a:ext>
            </a:extLst>
          </p:cNvPr>
          <p:cNvPicPr preferRelativeResize="0"/>
          <p:nvPr/>
        </p:nvPicPr>
        <p:blipFill>
          <a:blip r:embed="rId2">
            <a:alphaModFix/>
          </a:blip>
          <a:stretch>
            <a:fillRect/>
          </a:stretch>
        </p:blipFill>
        <p:spPr>
          <a:xfrm rot="27">
            <a:off x="1795150" y="2520766"/>
            <a:ext cx="1102976" cy="1105514"/>
          </a:xfrm>
          <a:prstGeom prst="rect">
            <a:avLst/>
          </a:prstGeom>
          <a:noFill/>
          <a:ln>
            <a:noFill/>
          </a:ln>
        </p:spPr>
      </p:pic>
      <p:graphicFrame>
        <p:nvGraphicFramePr>
          <p:cNvPr id="11" name="Table 10" descr="Tranthiphuvatlyk15@gmail.com">
            <a:extLst>
              <a:ext uri="{FF2B5EF4-FFF2-40B4-BE49-F238E27FC236}">
                <a16:creationId xmlns:a16="http://schemas.microsoft.com/office/drawing/2014/main" id="{9E47028A-6EED-47E4-9F1B-2D682E14BDD1}"/>
              </a:ext>
            </a:extLst>
          </p:cNvPr>
          <p:cNvGraphicFramePr>
            <a:graphicFrameLocks noGrp="1"/>
          </p:cNvGraphicFramePr>
          <p:nvPr>
            <p:extLst>
              <p:ext uri="{D42A27DB-BD31-4B8C-83A1-F6EECF244321}">
                <p14:modId xmlns:p14="http://schemas.microsoft.com/office/powerpoint/2010/main" val="3280966325"/>
              </p:ext>
            </p:extLst>
          </p:nvPr>
        </p:nvGraphicFramePr>
        <p:xfrm>
          <a:off x="4206158" y="3555166"/>
          <a:ext cx="3278984" cy="370840"/>
        </p:xfrm>
        <a:graphic>
          <a:graphicData uri="http://schemas.openxmlformats.org/drawingml/2006/table">
            <a:tbl>
              <a:tblPr firstRow="1" bandRow="1"/>
              <a:tblGrid>
                <a:gridCol w="409873">
                  <a:extLst>
                    <a:ext uri="{9D8B030D-6E8A-4147-A177-3AD203B41FA5}">
                      <a16:colId xmlns:a16="http://schemas.microsoft.com/office/drawing/2014/main" val="69071752"/>
                    </a:ext>
                  </a:extLst>
                </a:gridCol>
                <a:gridCol w="409873">
                  <a:extLst>
                    <a:ext uri="{9D8B030D-6E8A-4147-A177-3AD203B41FA5}">
                      <a16:colId xmlns:a16="http://schemas.microsoft.com/office/drawing/2014/main" val="2059901346"/>
                    </a:ext>
                  </a:extLst>
                </a:gridCol>
                <a:gridCol w="409873">
                  <a:extLst>
                    <a:ext uri="{9D8B030D-6E8A-4147-A177-3AD203B41FA5}">
                      <a16:colId xmlns:a16="http://schemas.microsoft.com/office/drawing/2014/main" val="995328809"/>
                    </a:ext>
                  </a:extLst>
                </a:gridCol>
                <a:gridCol w="409873">
                  <a:extLst>
                    <a:ext uri="{9D8B030D-6E8A-4147-A177-3AD203B41FA5}">
                      <a16:colId xmlns:a16="http://schemas.microsoft.com/office/drawing/2014/main" val="478445385"/>
                    </a:ext>
                  </a:extLst>
                </a:gridCol>
                <a:gridCol w="409873">
                  <a:extLst>
                    <a:ext uri="{9D8B030D-6E8A-4147-A177-3AD203B41FA5}">
                      <a16:colId xmlns:a16="http://schemas.microsoft.com/office/drawing/2014/main" val="491780770"/>
                    </a:ext>
                  </a:extLst>
                </a:gridCol>
                <a:gridCol w="409873">
                  <a:extLst>
                    <a:ext uri="{9D8B030D-6E8A-4147-A177-3AD203B41FA5}">
                      <a16:colId xmlns:a16="http://schemas.microsoft.com/office/drawing/2014/main" val="2497960303"/>
                    </a:ext>
                  </a:extLst>
                </a:gridCol>
                <a:gridCol w="409873">
                  <a:extLst>
                    <a:ext uri="{9D8B030D-6E8A-4147-A177-3AD203B41FA5}">
                      <a16:colId xmlns:a16="http://schemas.microsoft.com/office/drawing/2014/main" val="3855106675"/>
                    </a:ext>
                  </a:extLst>
                </a:gridCol>
                <a:gridCol w="409873">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12" name="Table 11" descr="Tranthiphuvatlyk15@gmail.com">
            <a:extLst>
              <a:ext uri="{FF2B5EF4-FFF2-40B4-BE49-F238E27FC236}">
                <a16:creationId xmlns:a16="http://schemas.microsoft.com/office/drawing/2014/main" id="{416F10EE-BDA3-4470-9600-6C6FC8BCB447}"/>
              </a:ext>
            </a:extLst>
          </p:cNvPr>
          <p:cNvGraphicFramePr>
            <a:graphicFrameLocks noGrp="1"/>
          </p:cNvGraphicFramePr>
          <p:nvPr>
            <p:extLst>
              <p:ext uri="{D42A27DB-BD31-4B8C-83A1-F6EECF244321}">
                <p14:modId xmlns:p14="http://schemas.microsoft.com/office/powerpoint/2010/main" val="19279718"/>
              </p:ext>
            </p:extLst>
          </p:nvPr>
        </p:nvGraphicFramePr>
        <p:xfrm>
          <a:off x="3388595" y="5396262"/>
          <a:ext cx="3693321" cy="370840"/>
        </p:xfrm>
        <a:graphic>
          <a:graphicData uri="http://schemas.openxmlformats.org/drawingml/2006/table">
            <a:tbl>
              <a:tblPr firstRow="1" bandRow="1"/>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gridCol w="410369">
                  <a:extLst>
                    <a:ext uri="{9D8B030D-6E8A-4147-A177-3AD203B41FA5}">
                      <a16:colId xmlns:a16="http://schemas.microsoft.com/office/drawing/2014/main" val="2959717027"/>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13" name="Table 12" descr="Tranthiphuvatlyk15@gmail.com">
            <a:extLst>
              <a:ext uri="{FF2B5EF4-FFF2-40B4-BE49-F238E27FC236}">
                <a16:creationId xmlns:a16="http://schemas.microsoft.com/office/drawing/2014/main" id="{D198A69D-9229-4DA0-90DF-22BEF435C282}"/>
              </a:ext>
            </a:extLst>
          </p:cNvPr>
          <p:cNvGraphicFramePr>
            <a:graphicFrameLocks noGrp="1"/>
          </p:cNvGraphicFramePr>
          <p:nvPr>
            <p:extLst>
              <p:ext uri="{D42A27DB-BD31-4B8C-83A1-F6EECF244321}">
                <p14:modId xmlns:p14="http://schemas.microsoft.com/office/powerpoint/2010/main" val="2019921693"/>
              </p:ext>
            </p:extLst>
          </p:nvPr>
        </p:nvGraphicFramePr>
        <p:xfrm>
          <a:off x="2977433" y="4296846"/>
          <a:ext cx="3282952" cy="370840"/>
        </p:xfrm>
        <a:graphic>
          <a:graphicData uri="http://schemas.openxmlformats.org/drawingml/2006/table">
            <a:tbl>
              <a:tblPr firstRow="1" bandRow="1"/>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14" name="Table 13" descr="Tranthiphuvatlyk15@gmail.com">
            <a:extLst>
              <a:ext uri="{FF2B5EF4-FFF2-40B4-BE49-F238E27FC236}">
                <a16:creationId xmlns:a16="http://schemas.microsoft.com/office/drawing/2014/main" id="{7AC4B09A-6979-4384-821E-8874D2EF7418}"/>
              </a:ext>
            </a:extLst>
          </p:cNvPr>
          <p:cNvGraphicFramePr>
            <a:graphicFrameLocks noGrp="1"/>
          </p:cNvGraphicFramePr>
          <p:nvPr>
            <p:extLst>
              <p:ext uri="{D42A27DB-BD31-4B8C-83A1-F6EECF244321}">
                <p14:modId xmlns:p14="http://schemas.microsoft.com/office/powerpoint/2010/main" val="931407347"/>
              </p:ext>
            </p:extLst>
          </p:nvPr>
        </p:nvGraphicFramePr>
        <p:xfrm>
          <a:off x="3798965" y="4664504"/>
          <a:ext cx="2872583" cy="370840"/>
        </p:xfrm>
        <a:graphic>
          <a:graphicData uri="http://schemas.openxmlformats.org/drawingml/2006/table">
            <a:tbl>
              <a:tblPr firstRow="1" bandRow="1"/>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15" name="Table 14" descr="Tranthiphuvatlyk15@gmail.com">
            <a:extLst>
              <a:ext uri="{FF2B5EF4-FFF2-40B4-BE49-F238E27FC236}">
                <a16:creationId xmlns:a16="http://schemas.microsoft.com/office/drawing/2014/main" id="{78CA7FA2-6AA0-4CF8-A361-22681BEA9576}"/>
              </a:ext>
            </a:extLst>
          </p:cNvPr>
          <p:cNvGraphicFramePr>
            <a:graphicFrameLocks noGrp="1"/>
          </p:cNvGraphicFramePr>
          <p:nvPr>
            <p:extLst>
              <p:ext uri="{D42A27DB-BD31-4B8C-83A1-F6EECF244321}">
                <p14:modId xmlns:p14="http://schemas.microsoft.com/office/powerpoint/2010/main" val="254525932"/>
              </p:ext>
            </p:extLst>
          </p:nvPr>
        </p:nvGraphicFramePr>
        <p:xfrm>
          <a:off x="4206158" y="5028517"/>
          <a:ext cx="3282952" cy="370840"/>
        </p:xfrm>
        <a:graphic>
          <a:graphicData uri="http://schemas.openxmlformats.org/drawingml/2006/table">
            <a:tbl>
              <a:tblPr firstRow="1" bandRow="1"/>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gridCol w="410369">
                  <a:extLst>
                    <a:ext uri="{9D8B030D-6E8A-4147-A177-3AD203B41FA5}">
                      <a16:colId xmlns:a16="http://schemas.microsoft.com/office/drawing/2014/main" val="3791346692"/>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16" name="Table 15" descr="Tranthiphuvatlyk15@gmail.com">
            <a:extLst>
              <a:ext uri="{FF2B5EF4-FFF2-40B4-BE49-F238E27FC236}">
                <a16:creationId xmlns:a16="http://schemas.microsoft.com/office/drawing/2014/main" id="{4501D1B1-B502-43C3-8600-B567BCA65624}"/>
              </a:ext>
            </a:extLst>
          </p:cNvPr>
          <p:cNvGraphicFramePr>
            <a:graphicFrameLocks noGrp="1"/>
          </p:cNvGraphicFramePr>
          <p:nvPr>
            <p:extLst>
              <p:ext uri="{D42A27DB-BD31-4B8C-83A1-F6EECF244321}">
                <p14:modId xmlns:p14="http://schemas.microsoft.com/office/powerpoint/2010/main" val="2336388025"/>
              </p:ext>
            </p:extLst>
          </p:nvPr>
        </p:nvGraphicFramePr>
        <p:xfrm>
          <a:off x="2567064" y="3923141"/>
          <a:ext cx="2051845" cy="370840"/>
        </p:xfrm>
        <a:graphic>
          <a:graphicData uri="http://schemas.openxmlformats.org/drawingml/2006/table">
            <a:tbl>
              <a:tblPr firstRow="1" bandRow="1"/>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graphicFrame>
        <p:nvGraphicFramePr>
          <p:cNvPr id="17" name="Table 16" descr="Tranthiphuvatlyk15@gmail.com">
            <a:extLst>
              <a:ext uri="{FF2B5EF4-FFF2-40B4-BE49-F238E27FC236}">
                <a16:creationId xmlns:a16="http://schemas.microsoft.com/office/drawing/2014/main" id="{71711432-FDAB-41C4-B8E1-C7C9BDC1A71C}"/>
              </a:ext>
            </a:extLst>
          </p:cNvPr>
          <p:cNvGraphicFramePr>
            <a:graphicFrameLocks noGrp="1"/>
          </p:cNvGraphicFramePr>
          <p:nvPr>
            <p:extLst>
              <p:ext uri="{D42A27DB-BD31-4B8C-83A1-F6EECF244321}">
                <p14:modId xmlns:p14="http://schemas.microsoft.com/office/powerpoint/2010/main" val="2750813331"/>
              </p:ext>
            </p:extLst>
          </p:nvPr>
        </p:nvGraphicFramePr>
        <p:xfrm>
          <a:off x="1746326" y="5769472"/>
          <a:ext cx="2872583" cy="370840"/>
        </p:xfrm>
        <a:graphic>
          <a:graphicData uri="http://schemas.openxmlformats.org/drawingml/2006/table">
            <a:tbl>
              <a:tblPr firstRow="1" bandRow="1"/>
              <a:tblGrid>
                <a:gridCol w="410369">
                  <a:extLst>
                    <a:ext uri="{9D8B030D-6E8A-4147-A177-3AD203B41FA5}">
                      <a16:colId xmlns:a16="http://schemas.microsoft.com/office/drawing/2014/main" val="69071752"/>
                    </a:ext>
                  </a:extLst>
                </a:gridCol>
                <a:gridCol w="410369">
                  <a:extLst>
                    <a:ext uri="{9D8B030D-6E8A-4147-A177-3AD203B41FA5}">
                      <a16:colId xmlns:a16="http://schemas.microsoft.com/office/drawing/2014/main" val="2059901346"/>
                    </a:ext>
                  </a:extLst>
                </a:gridCol>
                <a:gridCol w="410369">
                  <a:extLst>
                    <a:ext uri="{9D8B030D-6E8A-4147-A177-3AD203B41FA5}">
                      <a16:colId xmlns:a16="http://schemas.microsoft.com/office/drawing/2014/main" val="995328809"/>
                    </a:ext>
                  </a:extLst>
                </a:gridCol>
                <a:gridCol w="410369">
                  <a:extLst>
                    <a:ext uri="{9D8B030D-6E8A-4147-A177-3AD203B41FA5}">
                      <a16:colId xmlns:a16="http://schemas.microsoft.com/office/drawing/2014/main" val="478445385"/>
                    </a:ext>
                  </a:extLst>
                </a:gridCol>
                <a:gridCol w="410369">
                  <a:extLst>
                    <a:ext uri="{9D8B030D-6E8A-4147-A177-3AD203B41FA5}">
                      <a16:colId xmlns:a16="http://schemas.microsoft.com/office/drawing/2014/main" val="491780770"/>
                    </a:ext>
                  </a:extLst>
                </a:gridCol>
                <a:gridCol w="410369">
                  <a:extLst>
                    <a:ext uri="{9D8B030D-6E8A-4147-A177-3AD203B41FA5}">
                      <a16:colId xmlns:a16="http://schemas.microsoft.com/office/drawing/2014/main" val="2497960303"/>
                    </a:ext>
                  </a:extLst>
                </a:gridCol>
                <a:gridCol w="410369">
                  <a:extLst>
                    <a:ext uri="{9D8B030D-6E8A-4147-A177-3AD203B41FA5}">
                      <a16:colId xmlns:a16="http://schemas.microsoft.com/office/drawing/2014/main" val="3855106675"/>
                    </a:ext>
                  </a:extLst>
                </a:gridCol>
              </a:tblGrid>
              <a:tr h="370840">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4180226859"/>
                  </a:ext>
                </a:extLst>
              </a:tr>
            </a:tbl>
          </a:graphicData>
        </a:graphic>
      </p:graphicFrame>
      <p:sp>
        <p:nvSpPr>
          <p:cNvPr id="18" name="TextBox 17" descr="Tranthiphuvatlyk15@gmail.com">
            <a:extLst>
              <a:ext uri="{FF2B5EF4-FFF2-40B4-BE49-F238E27FC236}">
                <a16:creationId xmlns:a16="http://schemas.microsoft.com/office/drawing/2014/main" id="{98A6F84E-4407-4C16-91C2-DBE0DBAFB851}"/>
              </a:ext>
            </a:extLst>
          </p:cNvPr>
          <p:cNvSpPr txBox="1"/>
          <p:nvPr/>
        </p:nvSpPr>
        <p:spPr>
          <a:xfrm>
            <a:off x="7517024" y="2520761"/>
            <a:ext cx="4145587" cy="3754874"/>
          </a:xfrm>
          <a:prstGeom prst="rect">
            <a:avLst/>
          </a:prstGeom>
          <a:noFill/>
        </p:spPr>
        <p:txBody>
          <a:bodyPr wrap="square">
            <a:spAutoFit/>
          </a:bodyPr>
          <a:lstStyle/>
          <a:p>
            <a:pPr marL="342900" indent="-342900" algn="just">
              <a:buAutoNum type="arabicPeriod"/>
            </a:pP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điện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cảm</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ứng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khối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dẫn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khi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dẫn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chuyển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đặt</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từ</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thiên</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7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700" dirty="0">
                <a:effectLst/>
                <a:latin typeface="Times New Roman" panose="02020603050405020304" pitchFamily="18" charset="0"/>
                <a:ea typeface="Aptos" panose="020B0004020202020204" pitchFamily="34" charset="0"/>
                <a:cs typeface="Times New Roman" panose="02020603050405020304" pitchFamily="18" charset="0"/>
              </a:rPr>
              <a:t> </a:t>
            </a:r>
            <a:r>
              <a:rPr lang="vi-VN" sz="1700" dirty="0">
                <a:effectLst/>
                <a:latin typeface="Times New Roman" panose="02020603050405020304" pitchFamily="18" charset="0"/>
                <a:ea typeface="Aptos" panose="020B0004020202020204" pitchFamily="34" charset="0"/>
                <a:cs typeface="Times New Roman" panose="02020603050405020304" pitchFamily="18" charset="0"/>
              </a:rPr>
              <a:t>gian.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Đơn vị cảm ứng từ.</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Môi trường tồn tại xung quanh nam châm hoặc xung quanh dòng điện.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Một dụng cụ tạo ra từ trường, có thể hút hoặc đẩy các vật khác.</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Có thể được tạo ra bằng hiện tượng cảm ứng điện từ.</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Dòng điện biến thiên theo thời gian.</a:t>
            </a:r>
          </a:p>
          <a:p>
            <a:pPr marL="342900" indent="-342900" algn="just">
              <a:buAutoNum type="arabicPeriod"/>
            </a:pPr>
            <a:r>
              <a:rPr lang="vi-VN" sz="1700" dirty="0">
                <a:latin typeface="Times New Roman" panose="02020603050405020304" pitchFamily="18" charset="0"/>
                <a:cs typeface="Times New Roman" panose="02020603050405020304" pitchFamily="18" charset="0"/>
              </a:rPr>
              <a:t>Vật dụng tồn tại trong hầu hết các thiết bị ứng dụng hiện tượng cảm ứng điện từ.</a:t>
            </a:r>
            <a:endParaRPr lang="en-US" sz="1700" dirty="0">
              <a:latin typeface="Times New Roman" panose="02020603050405020304" pitchFamily="18" charset="0"/>
              <a:cs typeface="Times New Roman" panose="02020603050405020304" pitchFamily="18" charset="0"/>
            </a:endParaRPr>
          </a:p>
        </p:txBody>
      </p:sp>
      <p:grpSp>
        <p:nvGrpSpPr>
          <p:cNvPr id="19" name="Group 18" descr="Tranthiphuvatlyk15@gmail.com">
            <a:extLst>
              <a:ext uri="{FF2B5EF4-FFF2-40B4-BE49-F238E27FC236}">
                <a16:creationId xmlns:a16="http://schemas.microsoft.com/office/drawing/2014/main" id="{4D3C211B-2460-48B7-A0A9-457DBAC3E5C6}"/>
              </a:ext>
            </a:extLst>
          </p:cNvPr>
          <p:cNvGrpSpPr/>
          <p:nvPr/>
        </p:nvGrpSpPr>
        <p:grpSpPr>
          <a:xfrm>
            <a:off x="4268040" y="3582190"/>
            <a:ext cx="3156848" cy="317289"/>
            <a:chOff x="2583622" y="1240041"/>
            <a:chExt cx="3156848" cy="317289"/>
          </a:xfrm>
        </p:grpSpPr>
        <p:sp>
          <p:nvSpPr>
            <p:cNvPr id="20" name="TextBox 19">
              <a:extLst>
                <a:ext uri="{FF2B5EF4-FFF2-40B4-BE49-F238E27FC236}">
                  <a16:creationId xmlns:a16="http://schemas.microsoft.com/office/drawing/2014/main" id="{301047DC-2B1B-48C3-9A5B-3208B0AD7E82}"/>
                </a:ext>
              </a:extLst>
            </p:cNvPr>
            <p:cNvSpPr txBox="1"/>
            <p:nvPr/>
          </p:nvSpPr>
          <p:spPr>
            <a:xfrm>
              <a:off x="2583622" y="1249553"/>
              <a:ext cx="293670" cy="307777"/>
            </a:xfrm>
            <a:prstGeom prst="rect">
              <a:avLst/>
            </a:prstGeom>
            <a:noFill/>
          </p:spPr>
          <p:txBody>
            <a:bodyPr wrap="none" rtlCol="0">
              <a:spAutoFit/>
            </a:bodyPr>
            <a:lstStyle/>
            <a:p>
              <a:pPr algn="ctr"/>
              <a:r>
                <a:rPr lang="vi-VN" b="1" dirty="0"/>
                <a:t>F</a:t>
              </a:r>
              <a:endParaRPr lang="en-US" b="1" dirty="0"/>
            </a:p>
          </p:txBody>
        </p:sp>
        <p:sp>
          <p:nvSpPr>
            <p:cNvPr id="21" name="TextBox 20">
              <a:extLst>
                <a:ext uri="{FF2B5EF4-FFF2-40B4-BE49-F238E27FC236}">
                  <a16:creationId xmlns:a16="http://schemas.microsoft.com/office/drawing/2014/main" id="{516142A1-09E7-4BC9-9EB6-77CA918688DA}"/>
                </a:ext>
              </a:extLst>
            </p:cNvPr>
            <p:cNvSpPr txBox="1"/>
            <p:nvPr/>
          </p:nvSpPr>
          <p:spPr>
            <a:xfrm>
              <a:off x="2977084" y="1245782"/>
              <a:ext cx="324128" cy="307777"/>
            </a:xfrm>
            <a:prstGeom prst="rect">
              <a:avLst/>
            </a:prstGeom>
            <a:noFill/>
          </p:spPr>
          <p:txBody>
            <a:bodyPr wrap="none" rtlCol="0">
              <a:spAutoFit/>
            </a:bodyPr>
            <a:lstStyle/>
            <a:p>
              <a:pPr algn="ctr"/>
              <a:r>
                <a:rPr lang="vi-VN" b="1" dirty="0"/>
                <a:t>O</a:t>
              </a:r>
              <a:endParaRPr lang="en-US" b="1" dirty="0"/>
            </a:p>
          </p:txBody>
        </p:sp>
        <p:sp>
          <p:nvSpPr>
            <p:cNvPr id="22" name="TextBox 21">
              <a:extLst>
                <a:ext uri="{FF2B5EF4-FFF2-40B4-BE49-F238E27FC236}">
                  <a16:creationId xmlns:a16="http://schemas.microsoft.com/office/drawing/2014/main" id="{E663662B-5772-45DA-AF05-1B62B1969BAE}"/>
                </a:ext>
              </a:extLst>
            </p:cNvPr>
            <p:cNvSpPr txBox="1"/>
            <p:nvPr/>
          </p:nvSpPr>
          <p:spPr>
            <a:xfrm>
              <a:off x="3393582" y="1246552"/>
              <a:ext cx="314510" cy="307777"/>
            </a:xfrm>
            <a:prstGeom prst="rect">
              <a:avLst/>
            </a:prstGeom>
            <a:noFill/>
          </p:spPr>
          <p:txBody>
            <a:bodyPr wrap="none" rtlCol="0">
              <a:spAutoFit/>
            </a:bodyPr>
            <a:lstStyle/>
            <a:p>
              <a:pPr algn="ctr"/>
              <a:r>
                <a:rPr lang="vi-VN" b="1" dirty="0"/>
                <a:t>U</a:t>
              </a:r>
              <a:endParaRPr lang="en-US" b="1" dirty="0"/>
            </a:p>
          </p:txBody>
        </p:sp>
        <p:sp>
          <p:nvSpPr>
            <p:cNvPr id="23" name="TextBox 22">
              <a:extLst>
                <a:ext uri="{FF2B5EF4-FFF2-40B4-BE49-F238E27FC236}">
                  <a16:creationId xmlns:a16="http://schemas.microsoft.com/office/drawing/2014/main" id="{A16FA1FC-D269-4FFF-85FD-E0AA2D57D7F6}"/>
                </a:ext>
              </a:extLst>
            </p:cNvPr>
            <p:cNvSpPr txBox="1"/>
            <p:nvPr/>
          </p:nvSpPr>
          <p:spPr>
            <a:xfrm>
              <a:off x="3802717" y="1245594"/>
              <a:ext cx="314509" cy="307777"/>
            </a:xfrm>
            <a:prstGeom prst="rect">
              <a:avLst/>
            </a:prstGeom>
            <a:noFill/>
          </p:spPr>
          <p:txBody>
            <a:bodyPr wrap="none" rtlCol="0">
              <a:spAutoFit/>
            </a:bodyPr>
            <a:lstStyle/>
            <a:p>
              <a:pPr algn="ctr"/>
              <a:r>
                <a:rPr lang="vi-VN" b="1" dirty="0"/>
                <a:t>C</a:t>
              </a:r>
              <a:endParaRPr lang="en-US" b="1" dirty="0"/>
            </a:p>
          </p:txBody>
        </p:sp>
        <p:sp>
          <p:nvSpPr>
            <p:cNvPr id="24" name="TextBox 23">
              <a:extLst>
                <a:ext uri="{FF2B5EF4-FFF2-40B4-BE49-F238E27FC236}">
                  <a16:creationId xmlns:a16="http://schemas.microsoft.com/office/drawing/2014/main" id="{AE2664B9-4B01-4E5E-BE90-FD9A6A62FAE4}"/>
                </a:ext>
              </a:extLst>
            </p:cNvPr>
            <p:cNvSpPr txBox="1"/>
            <p:nvPr/>
          </p:nvSpPr>
          <p:spPr>
            <a:xfrm>
              <a:off x="4205911" y="1245594"/>
              <a:ext cx="314510" cy="307777"/>
            </a:xfrm>
            <a:prstGeom prst="rect">
              <a:avLst/>
            </a:prstGeom>
            <a:noFill/>
          </p:spPr>
          <p:txBody>
            <a:bodyPr wrap="none" rtlCol="0">
              <a:spAutoFit/>
            </a:bodyPr>
            <a:lstStyle/>
            <a:p>
              <a:pPr algn="ctr"/>
              <a:r>
                <a:rPr lang="vi-VN" b="1" dirty="0"/>
                <a:t>A</a:t>
              </a:r>
              <a:endParaRPr lang="en-US" b="1" dirty="0"/>
            </a:p>
          </p:txBody>
        </p:sp>
        <p:sp>
          <p:nvSpPr>
            <p:cNvPr id="25" name="TextBox 24">
              <a:extLst>
                <a:ext uri="{FF2B5EF4-FFF2-40B4-BE49-F238E27FC236}">
                  <a16:creationId xmlns:a16="http://schemas.microsoft.com/office/drawing/2014/main" id="{756DB493-D6BC-4856-B8F2-BFB8E12396A1}"/>
                </a:ext>
              </a:extLst>
            </p:cNvPr>
            <p:cNvSpPr txBox="1"/>
            <p:nvPr/>
          </p:nvSpPr>
          <p:spPr>
            <a:xfrm>
              <a:off x="4622374" y="1245635"/>
              <a:ext cx="314510" cy="307777"/>
            </a:xfrm>
            <a:prstGeom prst="rect">
              <a:avLst/>
            </a:prstGeom>
            <a:noFill/>
          </p:spPr>
          <p:txBody>
            <a:bodyPr wrap="none" rtlCol="0">
              <a:spAutoFit/>
            </a:bodyPr>
            <a:lstStyle/>
            <a:p>
              <a:pPr algn="ctr"/>
              <a:r>
                <a:rPr lang="vi-VN" b="1" dirty="0"/>
                <a:t>U</a:t>
              </a:r>
              <a:endParaRPr lang="en-US" b="1" dirty="0"/>
            </a:p>
          </p:txBody>
        </p:sp>
        <p:sp>
          <p:nvSpPr>
            <p:cNvPr id="26" name="TextBox 25">
              <a:extLst>
                <a:ext uri="{FF2B5EF4-FFF2-40B4-BE49-F238E27FC236}">
                  <a16:creationId xmlns:a16="http://schemas.microsoft.com/office/drawing/2014/main" id="{0F38C294-6B50-4C41-A588-19BCE4E24F01}"/>
                </a:ext>
              </a:extLst>
            </p:cNvPr>
            <p:cNvSpPr txBox="1"/>
            <p:nvPr/>
          </p:nvSpPr>
          <p:spPr>
            <a:xfrm>
              <a:off x="5043096" y="1240041"/>
              <a:ext cx="293671" cy="307777"/>
            </a:xfrm>
            <a:prstGeom prst="rect">
              <a:avLst/>
            </a:prstGeom>
            <a:noFill/>
          </p:spPr>
          <p:txBody>
            <a:bodyPr wrap="none" rtlCol="0">
              <a:spAutoFit/>
            </a:bodyPr>
            <a:lstStyle/>
            <a:p>
              <a:pPr algn="ctr"/>
              <a:r>
                <a:rPr lang="vi-VN" b="1" dirty="0"/>
                <a:t>L</a:t>
              </a:r>
              <a:endParaRPr lang="en-US" b="1" dirty="0"/>
            </a:p>
          </p:txBody>
        </p:sp>
        <p:sp>
          <p:nvSpPr>
            <p:cNvPr id="27" name="TextBox 26">
              <a:extLst>
                <a:ext uri="{FF2B5EF4-FFF2-40B4-BE49-F238E27FC236}">
                  <a16:creationId xmlns:a16="http://schemas.microsoft.com/office/drawing/2014/main" id="{39ABA7C3-36A3-42A1-9B45-E02A75D6519D}"/>
                </a:ext>
              </a:extLst>
            </p:cNvPr>
            <p:cNvSpPr txBox="1"/>
            <p:nvPr/>
          </p:nvSpPr>
          <p:spPr>
            <a:xfrm>
              <a:off x="5446799" y="1246552"/>
              <a:ext cx="293671" cy="307777"/>
            </a:xfrm>
            <a:prstGeom prst="rect">
              <a:avLst/>
            </a:prstGeom>
            <a:noFill/>
          </p:spPr>
          <p:txBody>
            <a:bodyPr wrap="none" rtlCol="0">
              <a:spAutoFit/>
            </a:bodyPr>
            <a:lstStyle/>
            <a:p>
              <a:pPr algn="ctr"/>
              <a:r>
                <a:rPr lang="vi-VN" b="1" dirty="0"/>
                <a:t>T</a:t>
              </a:r>
              <a:endParaRPr lang="en-US" b="1" dirty="0"/>
            </a:p>
          </p:txBody>
        </p:sp>
      </p:grpSp>
      <p:grpSp>
        <p:nvGrpSpPr>
          <p:cNvPr id="28" name="Group 27" descr="Tranthiphuvatlyk15@gmail.com">
            <a:extLst>
              <a:ext uri="{FF2B5EF4-FFF2-40B4-BE49-F238E27FC236}">
                <a16:creationId xmlns:a16="http://schemas.microsoft.com/office/drawing/2014/main" id="{28B79873-F529-4751-80E9-1817C843EDA1}"/>
              </a:ext>
            </a:extLst>
          </p:cNvPr>
          <p:cNvGrpSpPr/>
          <p:nvPr/>
        </p:nvGrpSpPr>
        <p:grpSpPr>
          <a:xfrm>
            <a:off x="2635117" y="3952392"/>
            <a:ext cx="1936800" cy="311736"/>
            <a:chOff x="2583621" y="1245594"/>
            <a:chExt cx="1936800" cy="311736"/>
          </a:xfrm>
        </p:grpSpPr>
        <p:sp>
          <p:nvSpPr>
            <p:cNvPr id="29" name="TextBox 28">
              <a:extLst>
                <a:ext uri="{FF2B5EF4-FFF2-40B4-BE49-F238E27FC236}">
                  <a16:creationId xmlns:a16="http://schemas.microsoft.com/office/drawing/2014/main" id="{8568D42F-A21B-4A3C-9231-EC3F21588D66}"/>
                </a:ext>
              </a:extLst>
            </p:cNvPr>
            <p:cNvSpPr txBox="1"/>
            <p:nvPr/>
          </p:nvSpPr>
          <p:spPr>
            <a:xfrm>
              <a:off x="2583621" y="1249553"/>
              <a:ext cx="293671" cy="307777"/>
            </a:xfrm>
            <a:prstGeom prst="rect">
              <a:avLst/>
            </a:prstGeom>
            <a:noFill/>
          </p:spPr>
          <p:txBody>
            <a:bodyPr wrap="none" rtlCol="0">
              <a:spAutoFit/>
            </a:bodyPr>
            <a:lstStyle/>
            <a:p>
              <a:pPr algn="ctr"/>
              <a:r>
                <a:rPr lang="vi-VN" b="1" dirty="0"/>
                <a:t>T</a:t>
              </a:r>
              <a:endParaRPr lang="en-US" b="1" dirty="0"/>
            </a:p>
          </p:txBody>
        </p:sp>
        <p:sp>
          <p:nvSpPr>
            <p:cNvPr id="30" name="TextBox 29">
              <a:extLst>
                <a:ext uri="{FF2B5EF4-FFF2-40B4-BE49-F238E27FC236}">
                  <a16:creationId xmlns:a16="http://schemas.microsoft.com/office/drawing/2014/main" id="{F9F33208-7106-46C7-BBE7-743F797AEF50}"/>
                </a:ext>
              </a:extLst>
            </p:cNvPr>
            <p:cNvSpPr txBox="1"/>
            <p:nvPr/>
          </p:nvSpPr>
          <p:spPr>
            <a:xfrm>
              <a:off x="2986702" y="1245782"/>
              <a:ext cx="304892" cy="307777"/>
            </a:xfrm>
            <a:prstGeom prst="rect">
              <a:avLst/>
            </a:prstGeom>
            <a:noFill/>
          </p:spPr>
          <p:txBody>
            <a:bodyPr wrap="none" rtlCol="0">
              <a:spAutoFit/>
            </a:bodyPr>
            <a:lstStyle/>
            <a:p>
              <a:pPr algn="ctr"/>
              <a:r>
                <a:rPr lang="vi-VN" b="1" dirty="0"/>
                <a:t>E</a:t>
              </a:r>
              <a:endParaRPr lang="en-US" b="1" dirty="0"/>
            </a:p>
          </p:txBody>
        </p:sp>
        <p:sp>
          <p:nvSpPr>
            <p:cNvPr id="31" name="TextBox 30">
              <a:extLst>
                <a:ext uri="{FF2B5EF4-FFF2-40B4-BE49-F238E27FC236}">
                  <a16:creationId xmlns:a16="http://schemas.microsoft.com/office/drawing/2014/main" id="{A19E5BC5-BB20-4687-BB2D-6632196ADC9C}"/>
                </a:ext>
              </a:extLst>
            </p:cNvPr>
            <p:cNvSpPr txBox="1"/>
            <p:nvPr/>
          </p:nvSpPr>
          <p:spPr>
            <a:xfrm>
              <a:off x="3398391" y="1246552"/>
              <a:ext cx="304892" cy="307777"/>
            </a:xfrm>
            <a:prstGeom prst="rect">
              <a:avLst/>
            </a:prstGeom>
            <a:noFill/>
          </p:spPr>
          <p:txBody>
            <a:bodyPr wrap="none" rtlCol="0">
              <a:spAutoFit/>
            </a:bodyPr>
            <a:lstStyle/>
            <a:p>
              <a:pPr algn="ctr"/>
              <a:r>
                <a:rPr lang="vi-VN" b="1" dirty="0"/>
                <a:t>S</a:t>
              </a:r>
              <a:endParaRPr lang="en-US" b="1" dirty="0"/>
            </a:p>
          </p:txBody>
        </p:sp>
        <p:sp>
          <p:nvSpPr>
            <p:cNvPr id="32" name="TextBox 31">
              <a:extLst>
                <a:ext uri="{FF2B5EF4-FFF2-40B4-BE49-F238E27FC236}">
                  <a16:creationId xmlns:a16="http://schemas.microsoft.com/office/drawing/2014/main" id="{BCA8FD8C-6F0A-406C-832A-783240CBBE10}"/>
                </a:ext>
              </a:extLst>
            </p:cNvPr>
            <p:cNvSpPr txBox="1"/>
            <p:nvPr/>
          </p:nvSpPr>
          <p:spPr>
            <a:xfrm>
              <a:off x="3813136" y="1245594"/>
              <a:ext cx="293671" cy="307777"/>
            </a:xfrm>
            <a:prstGeom prst="rect">
              <a:avLst/>
            </a:prstGeom>
            <a:noFill/>
          </p:spPr>
          <p:txBody>
            <a:bodyPr wrap="none" rtlCol="0">
              <a:spAutoFit/>
            </a:bodyPr>
            <a:lstStyle/>
            <a:p>
              <a:pPr algn="ctr"/>
              <a:r>
                <a:rPr lang="vi-VN" b="1" dirty="0"/>
                <a:t>L</a:t>
              </a:r>
              <a:endParaRPr lang="en-US" b="1" dirty="0"/>
            </a:p>
          </p:txBody>
        </p:sp>
        <p:sp>
          <p:nvSpPr>
            <p:cNvPr id="33" name="TextBox 32">
              <a:extLst>
                <a:ext uri="{FF2B5EF4-FFF2-40B4-BE49-F238E27FC236}">
                  <a16:creationId xmlns:a16="http://schemas.microsoft.com/office/drawing/2014/main" id="{1C64D0CA-CF72-446D-ACBB-A27F32A921FE}"/>
                </a:ext>
              </a:extLst>
            </p:cNvPr>
            <p:cNvSpPr txBox="1"/>
            <p:nvPr/>
          </p:nvSpPr>
          <p:spPr>
            <a:xfrm>
              <a:off x="4205911" y="1245594"/>
              <a:ext cx="314510" cy="307777"/>
            </a:xfrm>
            <a:prstGeom prst="rect">
              <a:avLst/>
            </a:prstGeom>
            <a:noFill/>
          </p:spPr>
          <p:txBody>
            <a:bodyPr wrap="none" rtlCol="0">
              <a:spAutoFit/>
            </a:bodyPr>
            <a:lstStyle/>
            <a:p>
              <a:pPr algn="ctr"/>
              <a:r>
                <a:rPr lang="vi-VN" b="1" dirty="0"/>
                <a:t>A</a:t>
              </a:r>
              <a:endParaRPr lang="en-US" b="1" dirty="0"/>
            </a:p>
          </p:txBody>
        </p:sp>
      </p:grpSp>
      <p:grpSp>
        <p:nvGrpSpPr>
          <p:cNvPr id="34" name="Group 33" descr="Tranthiphuvatlyk15@gmail.com">
            <a:extLst>
              <a:ext uri="{FF2B5EF4-FFF2-40B4-BE49-F238E27FC236}">
                <a16:creationId xmlns:a16="http://schemas.microsoft.com/office/drawing/2014/main" id="{6D33313C-EF0C-4B72-AF25-DBE03B1ACD44}"/>
              </a:ext>
            </a:extLst>
          </p:cNvPr>
          <p:cNvGrpSpPr/>
          <p:nvPr/>
        </p:nvGrpSpPr>
        <p:grpSpPr>
          <a:xfrm>
            <a:off x="3047991" y="4328016"/>
            <a:ext cx="3172077" cy="317289"/>
            <a:chOff x="2583622" y="1240041"/>
            <a:chExt cx="3172077" cy="317289"/>
          </a:xfrm>
        </p:grpSpPr>
        <p:sp>
          <p:nvSpPr>
            <p:cNvPr id="35" name="TextBox 34">
              <a:extLst>
                <a:ext uri="{FF2B5EF4-FFF2-40B4-BE49-F238E27FC236}">
                  <a16:creationId xmlns:a16="http://schemas.microsoft.com/office/drawing/2014/main" id="{2F8E62B0-8A3E-4133-BEE4-BB5F4A36E737}"/>
                </a:ext>
              </a:extLst>
            </p:cNvPr>
            <p:cNvSpPr txBox="1"/>
            <p:nvPr/>
          </p:nvSpPr>
          <p:spPr>
            <a:xfrm>
              <a:off x="2583622" y="1249553"/>
              <a:ext cx="293671" cy="307777"/>
            </a:xfrm>
            <a:prstGeom prst="rect">
              <a:avLst/>
            </a:prstGeom>
            <a:noFill/>
          </p:spPr>
          <p:txBody>
            <a:bodyPr wrap="none" rtlCol="0">
              <a:spAutoFit/>
            </a:bodyPr>
            <a:lstStyle/>
            <a:p>
              <a:pPr algn="ctr"/>
              <a:r>
                <a:rPr lang="vi-VN" b="1" dirty="0"/>
                <a:t>T</a:t>
              </a:r>
              <a:endParaRPr lang="en-US" b="1" dirty="0"/>
            </a:p>
          </p:txBody>
        </p:sp>
        <p:sp>
          <p:nvSpPr>
            <p:cNvPr id="36" name="TextBox 35">
              <a:extLst>
                <a:ext uri="{FF2B5EF4-FFF2-40B4-BE49-F238E27FC236}">
                  <a16:creationId xmlns:a16="http://schemas.microsoft.com/office/drawing/2014/main" id="{652B2842-7EBA-4D37-8282-9D3C64366456}"/>
                </a:ext>
              </a:extLst>
            </p:cNvPr>
            <p:cNvSpPr txBox="1"/>
            <p:nvPr/>
          </p:nvSpPr>
          <p:spPr>
            <a:xfrm>
              <a:off x="2972275" y="1245782"/>
              <a:ext cx="333746" cy="307777"/>
            </a:xfrm>
            <a:prstGeom prst="rect">
              <a:avLst/>
            </a:prstGeom>
            <a:noFill/>
          </p:spPr>
          <p:txBody>
            <a:bodyPr wrap="none" rtlCol="0">
              <a:spAutoFit/>
            </a:bodyPr>
            <a:lstStyle/>
            <a:p>
              <a:pPr algn="ctr"/>
              <a:r>
                <a:rPr lang="vi-VN" b="1" dirty="0"/>
                <a:t>Ừ</a:t>
              </a:r>
              <a:endParaRPr lang="en-US" b="1" dirty="0"/>
            </a:p>
          </p:txBody>
        </p:sp>
        <p:sp>
          <p:nvSpPr>
            <p:cNvPr id="37" name="TextBox 36">
              <a:extLst>
                <a:ext uri="{FF2B5EF4-FFF2-40B4-BE49-F238E27FC236}">
                  <a16:creationId xmlns:a16="http://schemas.microsoft.com/office/drawing/2014/main" id="{923B2AB3-7F57-49F1-B2BE-6D312367C406}"/>
                </a:ext>
              </a:extLst>
            </p:cNvPr>
            <p:cNvSpPr txBox="1"/>
            <p:nvPr/>
          </p:nvSpPr>
          <p:spPr>
            <a:xfrm>
              <a:off x="3404002" y="1246552"/>
              <a:ext cx="293671" cy="307777"/>
            </a:xfrm>
            <a:prstGeom prst="rect">
              <a:avLst/>
            </a:prstGeom>
            <a:noFill/>
          </p:spPr>
          <p:txBody>
            <a:bodyPr wrap="none" rtlCol="0">
              <a:spAutoFit/>
            </a:bodyPr>
            <a:lstStyle/>
            <a:p>
              <a:pPr algn="ctr"/>
              <a:r>
                <a:rPr lang="vi-VN" b="1" dirty="0"/>
                <a:t>T</a:t>
              </a:r>
              <a:endParaRPr lang="en-US" b="1" dirty="0"/>
            </a:p>
          </p:txBody>
        </p:sp>
        <p:sp>
          <p:nvSpPr>
            <p:cNvPr id="38" name="TextBox 37">
              <a:extLst>
                <a:ext uri="{FF2B5EF4-FFF2-40B4-BE49-F238E27FC236}">
                  <a16:creationId xmlns:a16="http://schemas.microsoft.com/office/drawing/2014/main" id="{45AB68CD-9B06-465B-92C4-6810A70BF52B}"/>
                </a:ext>
              </a:extLst>
            </p:cNvPr>
            <p:cNvSpPr txBox="1"/>
            <p:nvPr/>
          </p:nvSpPr>
          <p:spPr>
            <a:xfrm>
              <a:off x="3802716" y="1245594"/>
              <a:ext cx="314510" cy="307777"/>
            </a:xfrm>
            <a:prstGeom prst="rect">
              <a:avLst/>
            </a:prstGeom>
            <a:noFill/>
          </p:spPr>
          <p:txBody>
            <a:bodyPr wrap="none" rtlCol="0">
              <a:spAutoFit/>
            </a:bodyPr>
            <a:lstStyle/>
            <a:p>
              <a:pPr algn="ctr"/>
              <a:r>
                <a:rPr lang="vi-VN" b="1" dirty="0"/>
                <a:t>R</a:t>
              </a:r>
              <a:endParaRPr lang="en-US" b="1" dirty="0"/>
            </a:p>
          </p:txBody>
        </p:sp>
        <p:sp>
          <p:nvSpPr>
            <p:cNvPr id="39" name="TextBox 38">
              <a:extLst>
                <a:ext uri="{FF2B5EF4-FFF2-40B4-BE49-F238E27FC236}">
                  <a16:creationId xmlns:a16="http://schemas.microsoft.com/office/drawing/2014/main" id="{453EF14A-7462-49C0-81C8-D020F859AFE4}"/>
                </a:ext>
              </a:extLst>
            </p:cNvPr>
            <p:cNvSpPr txBox="1"/>
            <p:nvPr/>
          </p:nvSpPr>
          <p:spPr>
            <a:xfrm>
              <a:off x="4196293" y="1245594"/>
              <a:ext cx="333746" cy="307777"/>
            </a:xfrm>
            <a:prstGeom prst="rect">
              <a:avLst/>
            </a:prstGeom>
            <a:noFill/>
          </p:spPr>
          <p:txBody>
            <a:bodyPr wrap="none" rtlCol="0">
              <a:spAutoFit/>
            </a:bodyPr>
            <a:lstStyle/>
            <a:p>
              <a:pPr algn="ctr"/>
              <a:r>
                <a:rPr lang="vi-VN" b="1" dirty="0"/>
                <a:t>Ư</a:t>
              </a:r>
              <a:endParaRPr lang="en-US" b="1" dirty="0"/>
            </a:p>
          </p:txBody>
        </p:sp>
        <p:sp>
          <p:nvSpPr>
            <p:cNvPr id="40" name="TextBox 39">
              <a:extLst>
                <a:ext uri="{FF2B5EF4-FFF2-40B4-BE49-F238E27FC236}">
                  <a16:creationId xmlns:a16="http://schemas.microsoft.com/office/drawing/2014/main" id="{B77E271A-FA62-4429-9238-B71B3086920E}"/>
                </a:ext>
              </a:extLst>
            </p:cNvPr>
            <p:cNvSpPr txBox="1"/>
            <p:nvPr/>
          </p:nvSpPr>
          <p:spPr>
            <a:xfrm>
              <a:off x="4610352" y="1245635"/>
              <a:ext cx="338554" cy="307777"/>
            </a:xfrm>
            <a:prstGeom prst="rect">
              <a:avLst/>
            </a:prstGeom>
            <a:noFill/>
          </p:spPr>
          <p:txBody>
            <a:bodyPr wrap="none" rtlCol="0">
              <a:spAutoFit/>
            </a:bodyPr>
            <a:lstStyle/>
            <a:p>
              <a:pPr algn="ctr"/>
              <a:r>
                <a:rPr lang="vi-VN" b="1" dirty="0"/>
                <a:t>Ờ</a:t>
              </a:r>
              <a:endParaRPr lang="en-US" b="1" dirty="0"/>
            </a:p>
          </p:txBody>
        </p:sp>
        <p:sp>
          <p:nvSpPr>
            <p:cNvPr id="41" name="TextBox 40">
              <a:extLst>
                <a:ext uri="{FF2B5EF4-FFF2-40B4-BE49-F238E27FC236}">
                  <a16:creationId xmlns:a16="http://schemas.microsoft.com/office/drawing/2014/main" id="{F4FF4E4F-8E08-4C55-86FB-521DF55C9A24}"/>
                </a:ext>
              </a:extLst>
            </p:cNvPr>
            <p:cNvSpPr txBox="1"/>
            <p:nvPr/>
          </p:nvSpPr>
          <p:spPr>
            <a:xfrm>
              <a:off x="5032677" y="1240041"/>
              <a:ext cx="314510" cy="307777"/>
            </a:xfrm>
            <a:prstGeom prst="rect">
              <a:avLst/>
            </a:prstGeom>
            <a:noFill/>
          </p:spPr>
          <p:txBody>
            <a:bodyPr wrap="none" rtlCol="0">
              <a:spAutoFit/>
            </a:bodyPr>
            <a:lstStyle/>
            <a:p>
              <a:pPr algn="ctr"/>
              <a:r>
                <a:rPr lang="vi-VN" b="1" dirty="0"/>
                <a:t>N</a:t>
              </a:r>
              <a:endParaRPr lang="en-US" b="1" dirty="0"/>
            </a:p>
          </p:txBody>
        </p:sp>
        <p:sp>
          <p:nvSpPr>
            <p:cNvPr id="42" name="TextBox 41">
              <a:extLst>
                <a:ext uri="{FF2B5EF4-FFF2-40B4-BE49-F238E27FC236}">
                  <a16:creationId xmlns:a16="http://schemas.microsoft.com/office/drawing/2014/main" id="{0BA83BF8-DA11-421D-B4A3-35CA8BCB4EBE}"/>
                </a:ext>
              </a:extLst>
            </p:cNvPr>
            <p:cNvSpPr txBox="1"/>
            <p:nvPr/>
          </p:nvSpPr>
          <p:spPr>
            <a:xfrm>
              <a:off x="5431571" y="1246552"/>
              <a:ext cx="324128" cy="307777"/>
            </a:xfrm>
            <a:prstGeom prst="rect">
              <a:avLst/>
            </a:prstGeom>
            <a:noFill/>
          </p:spPr>
          <p:txBody>
            <a:bodyPr wrap="none" rtlCol="0">
              <a:spAutoFit/>
            </a:bodyPr>
            <a:lstStyle/>
            <a:p>
              <a:pPr algn="ctr"/>
              <a:r>
                <a:rPr lang="vi-VN" b="1" dirty="0"/>
                <a:t>G</a:t>
              </a:r>
              <a:endParaRPr lang="en-US" b="1" dirty="0"/>
            </a:p>
          </p:txBody>
        </p:sp>
      </p:grpSp>
      <p:grpSp>
        <p:nvGrpSpPr>
          <p:cNvPr id="43" name="Group 42" descr="Tranthiphuvatlyk15@gmail.com">
            <a:extLst>
              <a:ext uri="{FF2B5EF4-FFF2-40B4-BE49-F238E27FC236}">
                <a16:creationId xmlns:a16="http://schemas.microsoft.com/office/drawing/2014/main" id="{7F2255C0-6349-4CE4-9553-75ED51D5F227}"/>
              </a:ext>
            </a:extLst>
          </p:cNvPr>
          <p:cNvGrpSpPr/>
          <p:nvPr/>
        </p:nvGrpSpPr>
        <p:grpSpPr>
          <a:xfrm>
            <a:off x="3852977" y="4700134"/>
            <a:ext cx="3112797" cy="317289"/>
            <a:chOff x="2573203" y="1240041"/>
            <a:chExt cx="3112797" cy="317289"/>
          </a:xfrm>
        </p:grpSpPr>
        <p:sp>
          <p:nvSpPr>
            <p:cNvPr id="44" name="TextBox 43">
              <a:extLst>
                <a:ext uri="{FF2B5EF4-FFF2-40B4-BE49-F238E27FC236}">
                  <a16:creationId xmlns:a16="http://schemas.microsoft.com/office/drawing/2014/main" id="{868C1A1D-E687-4EAA-AFC0-1675BE2FDEF6}"/>
                </a:ext>
              </a:extLst>
            </p:cNvPr>
            <p:cNvSpPr txBox="1"/>
            <p:nvPr/>
          </p:nvSpPr>
          <p:spPr>
            <a:xfrm>
              <a:off x="2573203" y="1249553"/>
              <a:ext cx="314510" cy="307777"/>
            </a:xfrm>
            <a:prstGeom prst="rect">
              <a:avLst/>
            </a:prstGeom>
            <a:noFill/>
          </p:spPr>
          <p:txBody>
            <a:bodyPr wrap="none" rtlCol="0">
              <a:spAutoFit/>
            </a:bodyPr>
            <a:lstStyle/>
            <a:p>
              <a:pPr algn="ctr"/>
              <a:r>
                <a:rPr lang="vi-VN" b="1" dirty="0"/>
                <a:t>N</a:t>
              </a:r>
              <a:endParaRPr lang="en-US" b="1" dirty="0"/>
            </a:p>
          </p:txBody>
        </p:sp>
        <p:sp>
          <p:nvSpPr>
            <p:cNvPr id="45" name="TextBox 44">
              <a:extLst>
                <a:ext uri="{FF2B5EF4-FFF2-40B4-BE49-F238E27FC236}">
                  <a16:creationId xmlns:a16="http://schemas.microsoft.com/office/drawing/2014/main" id="{C770ECD9-5AE0-48FB-8FA6-E63CF83CC527}"/>
                </a:ext>
              </a:extLst>
            </p:cNvPr>
            <p:cNvSpPr txBox="1"/>
            <p:nvPr/>
          </p:nvSpPr>
          <p:spPr>
            <a:xfrm>
              <a:off x="2981893" y="1245782"/>
              <a:ext cx="314510" cy="307777"/>
            </a:xfrm>
            <a:prstGeom prst="rect">
              <a:avLst/>
            </a:prstGeom>
            <a:noFill/>
          </p:spPr>
          <p:txBody>
            <a:bodyPr wrap="none" rtlCol="0">
              <a:spAutoFit/>
            </a:bodyPr>
            <a:lstStyle/>
            <a:p>
              <a:pPr algn="ctr"/>
              <a:r>
                <a:rPr lang="vi-VN" b="1" dirty="0"/>
                <a:t>A</a:t>
              </a:r>
              <a:endParaRPr lang="en-US" b="1" dirty="0"/>
            </a:p>
          </p:txBody>
        </p:sp>
        <p:sp>
          <p:nvSpPr>
            <p:cNvPr id="46" name="TextBox 45">
              <a:extLst>
                <a:ext uri="{FF2B5EF4-FFF2-40B4-BE49-F238E27FC236}">
                  <a16:creationId xmlns:a16="http://schemas.microsoft.com/office/drawing/2014/main" id="{EC7E6D3F-24AE-4470-B534-65BB7604EB5C}"/>
                </a:ext>
              </a:extLst>
            </p:cNvPr>
            <p:cNvSpPr txBox="1"/>
            <p:nvPr/>
          </p:nvSpPr>
          <p:spPr>
            <a:xfrm>
              <a:off x="3383965" y="1246552"/>
              <a:ext cx="333746" cy="307777"/>
            </a:xfrm>
            <a:prstGeom prst="rect">
              <a:avLst/>
            </a:prstGeom>
            <a:noFill/>
          </p:spPr>
          <p:txBody>
            <a:bodyPr wrap="none" rtlCol="0">
              <a:spAutoFit/>
            </a:bodyPr>
            <a:lstStyle/>
            <a:p>
              <a:pPr algn="ctr"/>
              <a:r>
                <a:rPr lang="vi-VN" b="1" dirty="0"/>
                <a:t>M</a:t>
              </a:r>
              <a:endParaRPr lang="en-US" b="1" dirty="0"/>
            </a:p>
          </p:txBody>
        </p:sp>
        <p:sp>
          <p:nvSpPr>
            <p:cNvPr id="47" name="TextBox 46">
              <a:extLst>
                <a:ext uri="{FF2B5EF4-FFF2-40B4-BE49-F238E27FC236}">
                  <a16:creationId xmlns:a16="http://schemas.microsoft.com/office/drawing/2014/main" id="{54726AAB-B735-44C9-8A8D-86C2A1EB3EC4}"/>
                </a:ext>
              </a:extLst>
            </p:cNvPr>
            <p:cNvSpPr txBox="1"/>
            <p:nvPr/>
          </p:nvSpPr>
          <p:spPr>
            <a:xfrm>
              <a:off x="3802716" y="1245594"/>
              <a:ext cx="314510" cy="307777"/>
            </a:xfrm>
            <a:prstGeom prst="rect">
              <a:avLst/>
            </a:prstGeom>
            <a:noFill/>
          </p:spPr>
          <p:txBody>
            <a:bodyPr wrap="none" rtlCol="0">
              <a:spAutoFit/>
            </a:bodyPr>
            <a:lstStyle/>
            <a:p>
              <a:pPr algn="ctr"/>
              <a:r>
                <a:rPr lang="vi-VN" b="1" dirty="0"/>
                <a:t>C</a:t>
              </a:r>
              <a:endParaRPr lang="en-US" b="1" dirty="0"/>
            </a:p>
          </p:txBody>
        </p:sp>
        <p:sp>
          <p:nvSpPr>
            <p:cNvPr id="48" name="TextBox 47">
              <a:extLst>
                <a:ext uri="{FF2B5EF4-FFF2-40B4-BE49-F238E27FC236}">
                  <a16:creationId xmlns:a16="http://schemas.microsoft.com/office/drawing/2014/main" id="{D37FDC20-228C-4EAC-9B32-6456AB42D543}"/>
                </a:ext>
              </a:extLst>
            </p:cNvPr>
            <p:cNvSpPr txBox="1"/>
            <p:nvPr/>
          </p:nvSpPr>
          <p:spPr>
            <a:xfrm>
              <a:off x="4205911" y="1245594"/>
              <a:ext cx="314510" cy="307777"/>
            </a:xfrm>
            <a:prstGeom prst="rect">
              <a:avLst/>
            </a:prstGeom>
            <a:noFill/>
          </p:spPr>
          <p:txBody>
            <a:bodyPr wrap="none" rtlCol="0">
              <a:spAutoFit/>
            </a:bodyPr>
            <a:lstStyle/>
            <a:p>
              <a:pPr algn="ctr"/>
              <a:r>
                <a:rPr lang="vi-VN" b="1" dirty="0"/>
                <a:t>H</a:t>
              </a:r>
              <a:endParaRPr lang="en-US" b="1" dirty="0"/>
            </a:p>
          </p:txBody>
        </p:sp>
        <p:sp>
          <p:nvSpPr>
            <p:cNvPr id="49" name="TextBox 48">
              <a:extLst>
                <a:ext uri="{FF2B5EF4-FFF2-40B4-BE49-F238E27FC236}">
                  <a16:creationId xmlns:a16="http://schemas.microsoft.com/office/drawing/2014/main" id="{D15775F9-62A2-451D-B93E-311EB344C3B8}"/>
                </a:ext>
              </a:extLst>
            </p:cNvPr>
            <p:cNvSpPr txBox="1"/>
            <p:nvPr/>
          </p:nvSpPr>
          <p:spPr>
            <a:xfrm>
              <a:off x="4622374" y="1245635"/>
              <a:ext cx="314510" cy="307777"/>
            </a:xfrm>
            <a:prstGeom prst="rect">
              <a:avLst/>
            </a:prstGeom>
            <a:noFill/>
          </p:spPr>
          <p:txBody>
            <a:bodyPr wrap="none" rtlCol="0">
              <a:spAutoFit/>
            </a:bodyPr>
            <a:lstStyle/>
            <a:p>
              <a:pPr algn="ctr"/>
              <a:r>
                <a:rPr lang="vi-VN" b="1" dirty="0"/>
                <a:t>Â</a:t>
              </a:r>
              <a:endParaRPr lang="en-US" b="1" dirty="0"/>
            </a:p>
          </p:txBody>
        </p:sp>
        <p:sp>
          <p:nvSpPr>
            <p:cNvPr id="50" name="TextBox 49">
              <a:extLst>
                <a:ext uri="{FF2B5EF4-FFF2-40B4-BE49-F238E27FC236}">
                  <a16:creationId xmlns:a16="http://schemas.microsoft.com/office/drawing/2014/main" id="{24403A94-86D8-4CEA-AFEB-E73D1F42C6AD}"/>
                </a:ext>
              </a:extLst>
            </p:cNvPr>
            <p:cNvSpPr txBox="1"/>
            <p:nvPr/>
          </p:nvSpPr>
          <p:spPr>
            <a:xfrm>
              <a:off x="5023059" y="1240041"/>
              <a:ext cx="333746" cy="307777"/>
            </a:xfrm>
            <a:prstGeom prst="rect">
              <a:avLst/>
            </a:prstGeom>
            <a:noFill/>
          </p:spPr>
          <p:txBody>
            <a:bodyPr wrap="none" rtlCol="0">
              <a:spAutoFit/>
            </a:bodyPr>
            <a:lstStyle/>
            <a:p>
              <a:pPr algn="ctr"/>
              <a:r>
                <a:rPr lang="vi-VN" b="1" dirty="0"/>
                <a:t>M</a:t>
              </a:r>
              <a:endParaRPr lang="en-US" b="1" dirty="0"/>
            </a:p>
          </p:txBody>
        </p:sp>
        <p:sp>
          <p:nvSpPr>
            <p:cNvPr id="51" name="TextBox 50">
              <a:extLst>
                <a:ext uri="{FF2B5EF4-FFF2-40B4-BE49-F238E27FC236}">
                  <a16:creationId xmlns:a16="http://schemas.microsoft.com/office/drawing/2014/main" id="{8F460C51-CE30-4481-B933-BEE8645FA3A6}"/>
                </a:ext>
              </a:extLst>
            </p:cNvPr>
            <p:cNvSpPr txBox="1"/>
            <p:nvPr/>
          </p:nvSpPr>
          <p:spPr>
            <a:xfrm>
              <a:off x="5501269" y="1246552"/>
              <a:ext cx="184731" cy="307777"/>
            </a:xfrm>
            <a:prstGeom prst="rect">
              <a:avLst/>
            </a:prstGeom>
            <a:noFill/>
          </p:spPr>
          <p:txBody>
            <a:bodyPr wrap="none" rtlCol="0">
              <a:spAutoFit/>
            </a:bodyPr>
            <a:lstStyle/>
            <a:p>
              <a:pPr algn="ctr"/>
              <a:endParaRPr lang="en-US" b="1" dirty="0"/>
            </a:p>
          </p:txBody>
        </p:sp>
      </p:grpSp>
      <p:grpSp>
        <p:nvGrpSpPr>
          <p:cNvPr id="52" name="Group 51" descr="Tranthiphuvatlyk15@gmail.com">
            <a:extLst>
              <a:ext uri="{FF2B5EF4-FFF2-40B4-BE49-F238E27FC236}">
                <a16:creationId xmlns:a16="http://schemas.microsoft.com/office/drawing/2014/main" id="{C1B2B907-F9FB-4208-9F0E-B41DC229C8CB}"/>
              </a:ext>
            </a:extLst>
          </p:cNvPr>
          <p:cNvGrpSpPr/>
          <p:nvPr/>
        </p:nvGrpSpPr>
        <p:grpSpPr>
          <a:xfrm>
            <a:off x="4246988" y="5052790"/>
            <a:ext cx="3177687" cy="317289"/>
            <a:chOff x="2573203" y="1240041"/>
            <a:chExt cx="3177687" cy="317289"/>
          </a:xfrm>
        </p:grpSpPr>
        <p:sp>
          <p:nvSpPr>
            <p:cNvPr id="53" name="TextBox 52">
              <a:extLst>
                <a:ext uri="{FF2B5EF4-FFF2-40B4-BE49-F238E27FC236}">
                  <a16:creationId xmlns:a16="http://schemas.microsoft.com/office/drawing/2014/main" id="{219B9095-FF07-4238-9EE5-02FA2556A39F}"/>
                </a:ext>
              </a:extLst>
            </p:cNvPr>
            <p:cNvSpPr txBox="1"/>
            <p:nvPr/>
          </p:nvSpPr>
          <p:spPr>
            <a:xfrm>
              <a:off x="2573203" y="1249553"/>
              <a:ext cx="314510" cy="307777"/>
            </a:xfrm>
            <a:prstGeom prst="rect">
              <a:avLst/>
            </a:prstGeom>
            <a:noFill/>
          </p:spPr>
          <p:txBody>
            <a:bodyPr wrap="none" rtlCol="0">
              <a:spAutoFit/>
            </a:bodyPr>
            <a:lstStyle/>
            <a:p>
              <a:pPr algn="ctr"/>
              <a:r>
                <a:rPr lang="vi-VN" b="1" dirty="0"/>
                <a:t>D</a:t>
              </a:r>
              <a:endParaRPr lang="en-US" b="1" dirty="0"/>
            </a:p>
          </p:txBody>
        </p:sp>
        <p:sp>
          <p:nvSpPr>
            <p:cNvPr id="54" name="TextBox 53">
              <a:extLst>
                <a:ext uri="{FF2B5EF4-FFF2-40B4-BE49-F238E27FC236}">
                  <a16:creationId xmlns:a16="http://schemas.microsoft.com/office/drawing/2014/main" id="{79B65456-0E8D-4983-BCEA-7A3A69E6E57C}"/>
                </a:ext>
              </a:extLst>
            </p:cNvPr>
            <p:cNvSpPr txBox="1"/>
            <p:nvPr/>
          </p:nvSpPr>
          <p:spPr>
            <a:xfrm>
              <a:off x="2977084" y="1245782"/>
              <a:ext cx="324128" cy="307777"/>
            </a:xfrm>
            <a:prstGeom prst="rect">
              <a:avLst/>
            </a:prstGeom>
            <a:noFill/>
          </p:spPr>
          <p:txBody>
            <a:bodyPr wrap="none" rtlCol="0">
              <a:spAutoFit/>
            </a:bodyPr>
            <a:lstStyle/>
            <a:p>
              <a:pPr algn="ctr"/>
              <a:r>
                <a:rPr lang="vi-VN" b="1" dirty="0"/>
                <a:t>Ò</a:t>
              </a:r>
              <a:endParaRPr lang="en-US" b="1" dirty="0"/>
            </a:p>
          </p:txBody>
        </p:sp>
        <p:sp>
          <p:nvSpPr>
            <p:cNvPr id="55" name="TextBox 54">
              <a:extLst>
                <a:ext uri="{FF2B5EF4-FFF2-40B4-BE49-F238E27FC236}">
                  <a16:creationId xmlns:a16="http://schemas.microsoft.com/office/drawing/2014/main" id="{5018E320-EE75-418F-A81C-868D46901096}"/>
                </a:ext>
              </a:extLst>
            </p:cNvPr>
            <p:cNvSpPr txBox="1"/>
            <p:nvPr/>
          </p:nvSpPr>
          <p:spPr>
            <a:xfrm>
              <a:off x="3393583" y="1246552"/>
              <a:ext cx="314510" cy="307777"/>
            </a:xfrm>
            <a:prstGeom prst="rect">
              <a:avLst/>
            </a:prstGeom>
            <a:noFill/>
          </p:spPr>
          <p:txBody>
            <a:bodyPr wrap="none" rtlCol="0">
              <a:spAutoFit/>
            </a:bodyPr>
            <a:lstStyle/>
            <a:p>
              <a:pPr algn="ctr"/>
              <a:r>
                <a:rPr lang="vi-VN" b="1" dirty="0"/>
                <a:t>N</a:t>
              </a:r>
              <a:endParaRPr lang="en-US" b="1" dirty="0"/>
            </a:p>
          </p:txBody>
        </p:sp>
        <p:sp>
          <p:nvSpPr>
            <p:cNvPr id="56" name="TextBox 55">
              <a:extLst>
                <a:ext uri="{FF2B5EF4-FFF2-40B4-BE49-F238E27FC236}">
                  <a16:creationId xmlns:a16="http://schemas.microsoft.com/office/drawing/2014/main" id="{21F73AD8-A585-4D46-91C2-FF697FBD0BED}"/>
                </a:ext>
              </a:extLst>
            </p:cNvPr>
            <p:cNvSpPr txBox="1"/>
            <p:nvPr/>
          </p:nvSpPr>
          <p:spPr>
            <a:xfrm>
              <a:off x="3797907" y="1245594"/>
              <a:ext cx="324128" cy="307777"/>
            </a:xfrm>
            <a:prstGeom prst="rect">
              <a:avLst/>
            </a:prstGeom>
            <a:noFill/>
          </p:spPr>
          <p:txBody>
            <a:bodyPr wrap="none" rtlCol="0">
              <a:spAutoFit/>
            </a:bodyPr>
            <a:lstStyle/>
            <a:p>
              <a:pPr algn="ctr"/>
              <a:r>
                <a:rPr lang="vi-VN" b="1" dirty="0"/>
                <a:t>G</a:t>
              </a:r>
              <a:endParaRPr lang="en-US" b="1" dirty="0"/>
            </a:p>
          </p:txBody>
        </p:sp>
        <p:sp>
          <p:nvSpPr>
            <p:cNvPr id="57" name="TextBox 56">
              <a:extLst>
                <a:ext uri="{FF2B5EF4-FFF2-40B4-BE49-F238E27FC236}">
                  <a16:creationId xmlns:a16="http://schemas.microsoft.com/office/drawing/2014/main" id="{D09A8DCF-0F9E-4EEB-93CB-07100AD86A37}"/>
                </a:ext>
              </a:extLst>
            </p:cNvPr>
            <p:cNvSpPr txBox="1"/>
            <p:nvPr/>
          </p:nvSpPr>
          <p:spPr>
            <a:xfrm>
              <a:off x="4205911" y="1245594"/>
              <a:ext cx="314510" cy="307777"/>
            </a:xfrm>
            <a:prstGeom prst="rect">
              <a:avLst/>
            </a:prstGeom>
            <a:noFill/>
          </p:spPr>
          <p:txBody>
            <a:bodyPr wrap="none" rtlCol="0">
              <a:spAutoFit/>
            </a:bodyPr>
            <a:lstStyle/>
            <a:p>
              <a:pPr algn="ctr"/>
              <a:r>
                <a:rPr lang="vi-VN" b="1" dirty="0"/>
                <a:t>Đ</a:t>
              </a:r>
              <a:endParaRPr lang="en-US" b="1" dirty="0"/>
            </a:p>
          </p:txBody>
        </p:sp>
        <p:sp>
          <p:nvSpPr>
            <p:cNvPr id="58" name="TextBox 57">
              <a:extLst>
                <a:ext uri="{FF2B5EF4-FFF2-40B4-BE49-F238E27FC236}">
                  <a16:creationId xmlns:a16="http://schemas.microsoft.com/office/drawing/2014/main" id="{E4F3E56D-87EA-4065-A49C-D294101B787F}"/>
                </a:ext>
              </a:extLst>
            </p:cNvPr>
            <p:cNvSpPr txBox="1"/>
            <p:nvPr/>
          </p:nvSpPr>
          <p:spPr>
            <a:xfrm>
              <a:off x="4662449" y="1245635"/>
              <a:ext cx="234360" cy="307777"/>
            </a:xfrm>
            <a:prstGeom prst="rect">
              <a:avLst/>
            </a:prstGeom>
            <a:noFill/>
          </p:spPr>
          <p:txBody>
            <a:bodyPr wrap="none" rtlCol="0">
              <a:spAutoFit/>
            </a:bodyPr>
            <a:lstStyle/>
            <a:p>
              <a:pPr algn="ctr"/>
              <a:r>
                <a:rPr lang="vi-VN" b="1" dirty="0"/>
                <a:t>I</a:t>
              </a:r>
              <a:endParaRPr lang="en-US" b="1" dirty="0"/>
            </a:p>
          </p:txBody>
        </p:sp>
        <p:sp>
          <p:nvSpPr>
            <p:cNvPr id="59" name="TextBox 58">
              <a:extLst>
                <a:ext uri="{FF2B5EF4-FFF2-40B4-BE49-F238E27FC236}">
                  <a16:creationId xmlns:a16="http://schemas.microsoft.com/office/drawing/2014/main" id="{633370D6-0D3B-4168-86AC-3C2895621F17}"/>
                </a:ext>
              </a:extLst>
            </p:cNvPr>
            <p:cNvSpPr txBox="1"/>
            <p:nvPr/>
          </p:nvSpPr>
          <p:spPr>
            <a:xfrm>
              <a:off x="5037486" y="1240041"/>
              <a:ext cx="304892" cy="307777"/>
            </a:xfrm>
            <a:prstGeom prst="rect">
              <a:avLst/>
            </a:prstGeom>
            <a:noFill/>
          </p:spPr>
          <p:txBody>
            <a:bodyPr wrap="none" rtlCol="0">
              <a:spAutoFit/>
            </a:bodyPr>
            <a:lstStyle/>
            <a:p>
              <a:pPr algn="ctr"/>
              <a:r>
                <a:rPr lang="vi-VN" b="1" dirty="0"/>
                <a:t>Ệ</a:t>
              </a:r>
              <a:endParaRPr lang="en-US" b="1" dirty="0"/>
            </a:p>
          </p:txBody>
        </p:sp>
        <p:sp>
          <p:nvSpPr>
            <p:cNvPr id="60" name="TextBox 59">
              <a:extLst>
                <a:ext uri="{FF2B5EF4-FFF2-40B4-BE49-F238E27FC236}">
                  <a16:creationId xmlns:a16="http://schemas.microsoft.com/office/drawing/2014/main" id="{D504EAFC-E722-4473-92D5-01AD92E46970}"/>
                </a:ext>
              </a:extLst>
            </p:cNvPr>
            <p:cNvSpPr txBox="1"/>
            <p:nvPr/>
          </p:nvSpPr>
          <p:spPr>
            <a:xfrm>
              <a:off x="5436380" y="1246552"/>
              <a:ext cx="314510" cy="307777"/>
            </a:xfrm>
            <a:prstGeom prst="rect">
              <a:avLst/>
            </a:prstGeom>
            <a:noFill/>
          </p:spPr>
          <p:txBody>
            <a:bodyPr wrap="none" rtlCol="0">
              <a:spAutoFit/>
            </a:bodyPr>
            <a:lstStyle/>
            <a:p>
              <a:pPr algn="ctr"/>
              <a:r>
                <a:rPr lang="vi-VN" b="1" dirty="0"/>
                <a:t>N</a:t>
              </a:r>
              <a:endParaRPr lang="en-US" b="1" dirty="0"/>
            </a:p>
          </p:txBody>
        </p:sp>
      </p:grpSp>
      <p:grpSp>
        <p:nvGrpSpPr>
          <p:cNvPr id="61" name="Group 60" descr="Tranthiphuvatlyk15@gmail.com">
            <a:extLst>
              <a:ext uri="{FF2B5EF4-FFF2-40B4-BE49-F238E27FC236}">
                <a16:creationId xmlns:a16="http://schemas.microsoft.com/office/drawing/2014/main" id="{30473665-EB32-451C-B503-959D4BEB31AD}"/>
              </a:ext>
            </a:extLst>
          </p:cNvPr>
          <p:cNvGrpSpPr/>
          <p:nvPr/>
        </p:nvGrpSpPr>
        <p:grpSpPr>
          <a:xfrm>
            <a:off x="3449887" y="5417534"/>
            <a:ext cx="3585691" cy="317289"/>
            <a:chOff x="1765469" y="3046970"/>
            <a:chExt cx="3585691" cy="317289"/>
          </a:xfrm>
        </p:grpSpPr>
        <p:grpSp>
          <p:nvGrpSpPr>
            <p:cNvPr id="62" name="Group 61">
              <a:extLst>
                <a:ext uri="{FF2B5EF4-FFF2-40B4-BE49-F238E27FC236}">
                  <a16:creationId xmlns:a16="http://schemas.microsoft.com/office/drawing/2014/main" id="{8F500F09-E15B-4294-A43A-B7C8FBB51D01}"/>
                </a:ext>
              </a:extLst>
            </p:cNvPr>
            <p:cNvGrpSpPr/>
            <p:nvPr/>
          </p:nvGrpSpPr>
          <p:grpSpPr>
            <a:xfrm>
              <a:off x="1765469" y="3046970"/>
              <a:ext cx="3168069" cy="317289"/>
              <a:chOff x="2578012" y="1240041"/>
              <a:chExt cx="3168069" cy="317289"/>
            </a:xfrm>
          </p:grpSpPr>
          <p:sp>
            <p:nvSpPr>
              <p:cNvPr id="64" name="TextBox 63">
                <a:extLst>
                  <a:ext uri="{FF2B5EF4-FFF2-40B4-BE49-F238E27FC236}">
                    <a16:creationId xmlns:a16="http://schemas.microsoft.com/office/drawing/2014/main" id="{E6424CD6-E4E0-4E6F-9958-88FF3659BEA1}"/>
                  </a:ext>
                </a:extLst>
              </p:cNvPr>
              <p:cNvSpPr txBox="1"/>
              <p:nvPr/>
            </p:nvSpPr>
            <p:spPr>
              <a:xfrm>
                <a:off x="2578012" y="1249553"/>
                <a:ext cx="304892" cy="307777"/>
              </a:xfrm>
              <a:prstGeom prst="rect">
                <a:avLst/>
              </a:prstGeom>
              <a:noFill/>
            </p:spPr>
            <p:txBody>
              <a:bodyPr wrap="none" rtlCol="0">
                <a:spAutoFit/>
              </a:bodyPr>
              <a:lstStyle/>
              <a:p>
                <a:pPr algn="ctr"/>
                <a:r>
                  <a:rPr lang="vi-VN" b="1" dirty="0"/>
                  <a:t>X</a:t>
                </a:r>
                <a:endParaRPr lang="en-US" b="1" dirty="0"/>
              </a:p>
            </p:txBody>
          </p:sp>
          <p:sp>
            <p:nvSpPr>
              <p:cNvPr id="65" name="TextBox 64">
                <a:extLst>
                  <a:ext uri="{FF2B5EF4-FFF2-40B4-BE49-F238E27FC236}">
                    <a16:creationId xmlns:a16="http://schemas.microsoft.com/office/drawing/2014/main" id="{C71B1972-3F22-4CE4-BD82-3BCA3C051BC1}"/>
                  </a:ext>
                </a:extLst>
              </p:cNvPr>
              <p:cNvSpPr txBox="1"/>
              <p:nvPr/>
            </p:nvSpPr>
            <p:spPr>
              <a:xfrm>
                <a:off x="2977084" y="1245782"/>
                <a:ext cx="324128" cy="307777"/>
              </a:xfrm>
              <a:prstGeom prst="rect">
                <a:avLst/>
              </a:prstGeom>
              <a:noFill/>
            </p:spPr>
            <p:txBody>
              <a:bodyPr wrap="none" rtlCol="0">
                <a:spAutoFit/>
              </a:bodyPr>
              <a:lstStyle/>
              <a:p>
                <a:pPr algn="ctr"/>
                <a:r>
                  <a:rPr lang="vi-VN" b="1" dirty="0"/>
                  <a:t>O</a:t>
                </a:r>
                <a:endParaRPr lang="en-US" b="1" dirty="0"/>
              </a:p>
            </p:txBody>
          </p:sp>
          <p:sp>
            <p:nvSpPr>
              <p:cNvPr id="66" name="TextBox 65">
                <a:extLst>
                  <a:ext uri="{FF2B5EF4-FFF2-40B4-BE49-F238E27FC236}">
                    <a16:creationId xmlns:a16="http://schemas.microsoft.com/office/drawing/2014/main" id="{AF2D9C81-53B4-45B2-8E71-8A60CAFD7A68}"/>
                  </a:ext>
                </a:extLst>
              </p:cNvPr>
              <p:cNvSpPr txBox="1"/>
              <p:nvPr/>
            </p:nvSpPr>
            <p:spPr>
              <a:xfrm>
                <a:off x="3393583" y="1246552"/>
                <a:ext cx="314510" cy="307777"/>
              </a:xfrm>
              <a:prstGeom prst="rect">
                <a:avLst/>
              </a:prstGeom>
              <a:noFill/>
            </p:spPr>
            <p:txBody>
              <a:bodyPr wrap="none" rtlCol="0">
                <a:spAutoFit/>
              </a:bodyPr>
              <a:lstStyle/>
              <a:p>
                <a:pPr algn="ctr"/>
                <a:r>
                  <a:rPr lang="vi-VN" b="1" dirty="0"/>
                  <a:t>A</a:t>
                </a:r>
                <a:endParaRPr lang="en-US" b="1" dirty="0"/>
              </a:p>
            </p:txBody>
          </p:sp>
          <p:sp>
            <p:nvSpPr>
              <p:cNvPr id="67" name="TextBox 66">
                <a:extLst>
                  <a:ext uri="{FF2B5EF4-FFF2-40B4-BE49-F238E27FC236}">
                    <a16:creationId xmlns:a16="http://schemas.microsoft.com/office/drawing/2014/main" id="{216D9838-A35E-429D-9C08-721D8224697F}"/>
                  </a:ext>
                </a:extLst>
              </p:cNvPr>
              <p:cNvSpPr txBox="1"/>
              <p:nvPr/>
            </p:nvSpPr>
            <p:spPr>
              <a:xfrm>
                <a:off x="3807525" y="1245594"/>
                <a:ext cx="304892" cy="307777"/>
              </a:xfrm>
              <a:prstGeom prst="rect">
                <a:avLst/>
              </a:prstGeom>
              <a:noFill/>
            </p:spPr>
            <p:txBody>
              <a:bodyPr wrap="none" rtlCol="0">
                <a:spAutoFit/>
              </a:bodyPr>
              <a:lstStyle/>
              <a:p>
                <a:pPr algn="ctr"/>
                <a:r>
                  <a:rPr lang="vi-VN" b="1" dirty="0"/>
                  <a:t>Y</a:t>
                </a:r>
                <a:endParaRPr lang="en-US" b="1" dirty="0"/>
              </a:p>
            </p:txBody>
          </p:sp>
          <p:sp>
            <p:nvSpPr>
              <p:cNvPr id="68" name="TextBox 67">
                <a:extLst>
                  <a:ext uri="{FF2B5EF4-FFF2-40B4-BE49-F238E27FC236}">
                    <a16:creationId xmlns:a16="http://schemas.microsoft.com/office/drawing/2014/main" id="{13C4587B-2859-4EBE-8570-FF80FEA669DD}"/>
                  </a:ext>
                </a:extLst>
              </p:cNvPr>
              <p:cNvSpPr txBox="1"/>
              <p:nvPr/>
            </p:nvSpPr>
            <p:spPr>
              <a:xfrm>
                <a:off x="4205911" y="1245594"/>
                <a:ext cx="314510" cy="307777"/>
              </a:xfrm>
              <a:prstGeom prst="rect">
                <a:avLst/>
              </a:prstGeom>
              <a:noFill/>
            </p:spPr>
            <p:txBody>
              <a:bodyPr wrap="none" rtlCol="0">
                <a:spAutoFit/>
              </a:bodyPr>
              <a:lstStyle/>
              <a:p>
                <a:pPr algn="ctr"/>
                <a:r>
                  <a:rPr lang="vi-VN" b="1" dirty="0"/>
                  <a:t>C</a:t>
                </a:r>
                <a:endParaRPr lang="en-US" b="1" dirty="0"/>
              </a:p>
            </p:txBody>
          </p:sp>
          <p:sp>
            <p:nvSpPr>
              <p:cNvPr id="69" name="TextBox 68">
                <a:extLst>
                  <a:ext uri="{FF2B5EF4-FFF2-40B4-BE49-F238E27FC236}">
                    <a16:creationId xmlns:a16="http://schemas.microsoft.com/office/drawing/2014/main" id="{1F67C4C4-81B7-4F43-B41D-D6EE4B2408B7}"/>
                  </a:ext>
                </a:extLst>
              </p:cNvPr>
              <p:cNvSpPr txBox="1"/>
              <p:nvPr/>
            </p:nvSpPr>
            <p:spPr>
              <a:xfrm>
                <a:off x="4622374" y="1245635"/>
                <a:ext cx="314510" cy="307777"/>
              </a:xfrm>
              <a:prstGeom prst="rect">
                <a:avLst/>
              </a:prstGeom>
              <a:noFill/>
            </p:spPr>
            <p:txBody>
              <a:bodyPr wrap="none" rtlCol="0">
                <a:spAutoFit/>
              </a:bodyPr>
              <a:lstStyle/>
              <a:p>
                <a:pPr algn="ctr"/>
                <a:r>
                  <a:rPr lang="vi-VN" b="1" dirty="0"/>
                  <a:t>H</a:t>
                </a:r>
                <a:endParaRPr lang="en-US" b="1" dirty="0"/>
              </a:p>
            </p:txBody>
          </p:sp>
          <p:sp>
            <p:nvSpPr>
              <p:cNvPr id="70" name="TextBox 69">
                <a:extLst>
                  <a:ext uri="{FF2B5EF4-FFF2-40B4-BE49-F238E27FC236}">
                    <a16:creationId xmlns:a16="http://schemas.microsoft.com/office/drawing/2014/main" id="{3759ADB2-0403-4429-B859-8B4B68C89195}"/>
                  </a:ext>
                </a:extLst>
              </p:cNvPr>
              <p:cNvSpPr txBox="1"/>
              <p:nvPr/>
            </p:nvSpPr>
            <p:spPr>
              <a:xfrm>
                <a:off x="5072752" y="1240041"/>
                <a:ext cx="234360" cy="307777"/>
              </a:xfrm>
              <a:prstGeom prst="rect">
                <a:avLst/>
              </a:prstGeom>
              <a:noFill/>
            </p:spPr>
            <p:txBody>
              <a:bodyPr wrap="none" rtlCol="0">
                <a:spAutoFit/>
              </a:bodyPr>
              <a:lstStyle/>
              <a:p>
                <a:pPr algn="ctr"/>
                <a:r>
                  <a:rPr lang="vi-VN" b="1" dirty="0"/>
                  <a:t>I</a:t>
                </a:r>
                <a:endParaRPr lang="en-US" b="1" dirty="0"/>
              </a:p>
            </p:txBody>
          </p:sp>
          <p:sp>
            <p:nvSpPr>
              <p:cNvPr id="71" name="TextBox 70">
                <a:extLst>
                  <a:ext uri="{FF2B5EF4-FFF2-40B4-BE49-F238E27FC236}">
                    <a16:creationId xmlns:a16="http://schemas.microsoft.com/office/drawing/2014/main" id="{694D98A6-FC90-4AC7-A314-43E83B50ED5D}"/>
                  </a:ext>
                </a:extLst>
              </p:cNvPr>
              <p:cNvSpPr txBox="1"/>
              <p:nvPr/>
            </p:nvSpPr>
            <p:spPr>
              <a:xfrm>
                <a:off x="5441189" y="1246552"/>
                <a:ext cx="304892" cy="307777"/>
              </a:xfrm>
              <a:prstGeom prst="rect">
                <a:avLst/>
              </a:prstGeom>
              <a:noFill/>
            </p:spPr>
            <p:txBody>
              <a:bodyPr wrap="none" rtlCol="0">
                <a:spAutoFit/>
              </a:bodyPr>
              <a:lstStyle/>
              <a:p>
                <a:pPr algn="ctr"/>
                <a:r>
                  <a:rPr lang="vi-VN" b="1" dirty="0"/>
                  <a:t>Ề</a:t>
                </a:r>
                <a:endParaRPr lang="en-US" b="1" dirty="0"/>
              </a:p>
            </p:txBody>
          </p:sp>
        </p:grpSp>
        <p:sp>
          <p:nvSpPr>
            <p:cNvPr id="63" name="TextBox 62">
              <a:extLst>
                <a:ext uri="{FF2B5EF4-FFF2-40B4-BE49-F238E27FC236}">
                  <a16:creationId xmlns:a16="http://schemas.microsoft.com/office/drawing/2014/main" id="{37B89592-724A-48CD-940B-AA52037CC7D6}"/>
                </a:ext>
              </a:extLst>
            </p:cNvPr>
            <p:cNvSpPr txBox="1"/>
            <p:nvPr/>
          </p:nvSpPr>
          <p:spPr>
            <a:xfrm>
              <a:off x="5036650" y="3055428"/>
              <a:ext cx="314510" cy="307777"/>
            </a:xfrm>
            <a:prstGeom prst="rect">
              <a:avLst/>
            </a:prstGeom>
            <a:noFill/>
          </p:spPr>
          <p:txBody>
            <a:bodyPr wrap="none" rtlCol="0">
              <a:spAutoFit/>
            </a:bodyPr>
            <a:lstStyle/>
            <a:p>
              <a:r>
                <a:rPr lang="vi-VN" b="1" dirty="0"/>
                <a:t>U</a:t>
              </a:r>
              <a:endParaRPr lang="en-US" b="1" dirty="0"/>
            </a:p>
          </p:txBody>
        </p:sp>
      </p:grpSp>
      <p:grpSp>
        <p:nvGrpSpPr>
          <p:cNvPr id="72" name="Group 71" descr="Tranthiphuvatlyk15@gmail.com">
            <a:extLst>
              <a:ext uri="{FF2B5EF4-FFF2-40B4-BE49-F238E27FC236}">
                <a16:creationId xmlns:a16="http://schemas.microsoft.com/office/drawing/2014/main" id="{7396F6FE-32A9-471D-A9A9-6F351B76F240}"/>
              </a:ext>
            </a:extLst>
          </p:cNvPr>
          <p:cNvGrpSpPr/>
          <p:nvPr/>
        </p:nvGrpSpPr>
        <p:grpSpPr>
          <a:xfrm>
            <a:off x="1795146" y="5790832"/>
            <a:ext cx="3112797" cy="317289"/>
            <a:chOff x="2573203" y="1240041"/>
            <a:chExt cx="3112797" cy="317289"/>
          </a:xfrm>
        </p:grpSpPr>
        <p:sp>
          <p:nvSpPr>
            <p:cNvPr id="73" name="TextBox 72">
              <a:extLst>
                <a:ext uri="{FF2B5EF4-FFF2-40B4-BE49-F238E27FC236}">
                  <a16:creationId xmlns:a16="http://schemas.microsoft.com/office/drawing/2014/main" id="{9399CCA9-CE48-4723-95FC-73AF41162845}"/>
                </a:ext>
              </a:extLst>
            </p:cNvPr>
            <p:cNvSpPr txBox="1"/>
            <p:nvPr/>
          </p:nvSpPr>
          <p:spPr>
            <a:xfrm>
              <a:off x="2573203" y="1249553"/>
              <a:ext cx="314510" cy="307777"/>
            </a:xfrm>
            <a:prstGeom prst="rect">
              <a:avLst/>
            </a:prstGeom>
            <a:noFill/>
          </p:spPr>
          <p:txBody>
            <a:bodyPr wrap="none" rtlCol="0">
              <a:spAutoFit/>
            </a:bodyPr>
            <a:lstStyle/>
            <a:p>
              <a:pPr algn="ctr"/>
              <a:r>
                <a:rPr lang="vi-VN" b="1" dirty="0"/>
                <a:t>C</a:t>
              </a:r>
              <a:endParaRPr lang="en-US" b="1" dirty="0"/>
            </a:p>
          </p:txBody>
        </p:sp>
        <p:sp>
          <p:nvSpPr>
            <p:cNvPr id="74" name="TextBox 73">
              <a:extLst>
                <a:ext uri="{FF2B5EF4-FFF2-40B4-BE49-F238E27FC236}">
                  <a16:creationId xmlns:a16="http://schemas.microsoft.com/office/drawing/2014/main" id="{0341E492-3075-4E7F-A9D9-EC2571EAB79F}"/>
                </a:ext>
              </a:extLst>
            </p:cNvPr>
            <p:cNvSpPr txBox="1"/>
            <p:nvPr/>
          </p:nvSpPr>
          <p:spPr>
            <a:xfrm>
              <a:off x="2981893" y="1245782"/>
              <a:ext cx="314510" cy="307777"/>
            </a:xfrm>
            <a:prstGeom prst="rect">
              <a:avLst/>
            </a:prstGeom>
            <a:noFill/>
          </p:spPr>
          <p:txBody>
            <a:bodyPr wrap="none" rtlCol="0">
              <a:spAutoFit/>
            </a:bodyPr>
            <a:lstStyle/>
            <a:p>
              <a:pPr algn="ctr"/>
              <a:r>
                <a:rPr lang="vi-VN" b="1" dirty="0"/>
                <a:t>U</a:t>
              </a:r>
              <a:endParaRPr lang="en-US" b="1" dirty="0"/>
            </a:p>
          </p:txBody>
        </p:sp>
        <p:sp>
          <p:nvSpPr>
            <p:cNvPr id="75" name="TextBox 74">
              <a:extLst>
                <a:ext uri="{FF2B5EF4-FFF2-40B4-BE49-F238E27FC236}">
                  <a16:creationId xmlns:a16="http://schemas.microsoft.com/office/drawing/2014/main" id="{1F4CC516-0A75-42FC-A12E-AF71148E8A6D}"/>
                </a:ext>
              </a:extLst>
            </p:cNvPr>
            <p:cNvSpPr txBox="1"/>
            <p:nvPr/>
          </p:nvSpPr>
          <p:spPr>
            <a:xfrm>
              <a:off x="3388774" y="1246552"/>
              <a:ext cx="324128" cy="307777"/>
            </a:xfrm>
            <a:prstGeom prst="rect">
              <a:avLst/>
            </a:prstGeom>
            <a:noFill/>
          </p:spPr>
          <p:txBody>
            <a:bodyPr wrap="none" rtlCol="0">
              <a:spAutoFit/>
            </a:bodyPr>
            <a:lstStyle/>
            <a:p>
              <a:pPr algn="ctr"/>
              <a:r>
                <a:rPr lang="vi-VN" b="1" dirty="0"/>
                <a:t>Ộ</a:t>
              </a:r>
              <a:endParaRPr lang="en-US" b="1" dirty="0"/>
            </a:p>
          </p:txBody>
        </p:sp>
        <p:sp>
          <p:nvSpPr>
            <p:cNvPr id="76" name="TextBox 75">
              <a:extLst>
                <a:ext uri="{FF2B5EF4-FFF2-40B4-BE49-F238E27FC236}">
                  <a16:creationId xmlns:a16="http://schemas.microsoft.com/office/drawing/2014/main" id="{25C499C1-5E30-4FBD-AC8F-AD3DEF68823F}"/>
                </a:ext>
              </a:extLst>
            </p:cNvPr>
            <p:cNvSpPr txBox="1"/>
            <p:nvPr/>
          </p:nvSpPr>
          <p:spPr>
            <a:xfrm>
              <a:off x="3802716" y="1245594"/>
              <a:ext cx="314510" cy="307777"/>
            </a:xfrm>
            <a:prstGeom prst="rect">
              <a:avLst/>
            </a:prstGeom>
            <a:noFill/>
          </p:spPr>
          <p:txBody>
            <a:bodyPr wrap="none" rtlCol="0">
              <a:spAutoFit/>
            </a:bodyPr>
            <a:lstStyle/>
            <a:p>
              <a:pPr algn="ctr"/>
              <a:r>
                <a:rPr lang="vi-VN" b="1" dirty="0"/>
                <a:t>N</a:t>
              </a:r>
              <a:endParaRPr lang="en-US" b="1" dirty="0"/>
            </a:p>
          </p:txBody>
        </p:sp>
        <p:sp>
          <p:nvSpPr>
            <p:cNvPr id="77" name="TextBox 76">
              <a:extLst>
                <a:ext uri="{FF2B5EF4-FFF2-40B4-BE49-F238E27FC236}">
                  <a16:creationId xmlns:a16="http://schemas.microsoft.com/office/drawing/2014/main" id="{8755652A-A3BE-4229-B2D4-116874ED211A}"/>
                </a:ext>
              </a:extLst>
            </p:cNvPr>
            <p:cNvSpPr txBox="1"/>
            <p:nvPr/>
          </p:nvSpPr>
          <p:spPr>
            <a:xfrm>
              <a:off x="4205911" y="1245594"/>
              <a:ext cx="314510" cy="307777"/>
            </a:xfrm>
            <a:prstGeom prst="rect">
              <a:avLst/>
            </a:prstGeom>
            <a:noFill/>
          </p:spPr>
          <p:txBody>
            <a:bodyPr wrap="none" rtlCol="0">
              <a:spAutoFit/>
            </a:bodyPr>
            <a:lstStyle/>
            <a:p>
              <a:pPr algn="ctr"/>
              <a:r>
                <a:rPr lang="vi-VN" b="1" dirty="0"/>
                <a:t>D</a:t>
              </a:r>
              <a:endParaRPr lang="en-US" b="1" dirty="0"/>
            </a:p>
          </p:txBody>
        </p:sp>
        <p:sp>
          <p:nvSpPr>
            <p:cNvPr id="78" name="TextBox 77">
              <a:extLst>
                <a:ext uri="{FF2B5EF4-FFF2-40B4-BE49-F238E27FC236}">
                  <a16:creationId xmlns:a16="http://schemas.microsoft.com/office/drawing/2014/main" id="{B0A1E487-5098-42D9-9629-A81A3860C9CD}"/>
                </a:ext>
              </a:extLst>
            </p:cNvPr>
            <p:cNvSpPr txBox="1"/>
            <p:nvPr/>
          </p:nvSpPr>
          <p:spPr>
            <a:xfrm>
              <a:off x="4622374" y="1245635"/>
              <a:ext cx="314510" cy="307777"/>
            </a:xfrm>
            <a:prstGeom prst="rect">
              <a:avLst/>
            </a:prstGeom>
            <a:noFill/>
          </p:spPr>
          <p:txBody>
            <a:bodyPr wrap="none" rtlCol="0">
              <a:spAutoFit/>
            </a:bodyPr>
            <a:lstStyle/>
            <a:p>
              <a:pPr algn="ctr"/>
              <a:r>
                <a:rPr lang="vi-VN" b="1" dirty="0"/>
                <a:t>Â</a:t>
              </a:r>
              <a:endParaRPr lang="en-US" b="1" dirty="0"/>
            </a:p>
          </p:txBody>
        </p:sp>
        <p:sp>
          <p:nvSpPr>
            <p:cNvPr id="79" name="TextBox 78">
              <a:extLst>
                <a:ext uri="{FF2B5EF4-FFF2-40B4-BE49-F238E27FC236}">
                  <a16:creationId xmlns:a16="http://schemas.microsoft.com/office/drawing/2014/main" id="{5466DF0B-5FE8-4936-A6C6-C2A661546818}"/>
                </a:ext>
              </a:extLst>
            </p:cNvPr>
            <p:cNvSpPr txBox="1"/>
            <p:nvPr/>
          </p:nvSpPr>
          <p:spPr>
            <a:xfrm>
              <a:off x="5037486" y="1240041"/>
              <a:ext cx="304892" cy="307777"/>
            </a:xfrm>
            <a:prstGeom prst="rect">
              <a:avLst/>
            </a:prstGeom>
            <a:noFill/>
          </p:spPr>
          <p:txBody>
            <a:bodyPr wrap="none" rtlCol="0">
              <a:spAutoFit/>
            </a:bodyPr>
            <a:lstStyle/>
            <a:p>
              <a:pPr algn="ctr"/>
              <a:r>
                <a:rPr lang="vi-VN" b="1" dirty="0"/>
                <a:t>Y</a:t>
              </a:r>
              <a:endParaRPr lang="en-US" b="1" dirty="0"/>
            </a:p>
          </p:txBody>
        </p:sp>
        <p:sp>
          <p:nvSpPr>
            <p:cNvPr id="80" name="TextBox 79">
              <a:extLst>
                <a:ext uri="{FF2B5EF4-FFF2-40B4-BE49-F238E27FC236}">
                  <a16:creationId xmlns:a16="http://schemas.microsoft.com/office/drawing/2014/main" id="{67982A19-0DCB-4B17-BCA8-B9D1EEA51604}"/>
                </a:ext>
              </a:extLst>
            </p:cNvPr>
            <p:cNvSpPr txBox="1"/>
            <p:nvPr/>
          </p:nvSpPr>
          <p:spPr>
            <a:xfrm>
              <a:off x="5501269" y="1246552"/>
              <a:ext cx="184731" cy="307777"/>
            </a:xfrm>
            <a:prstGeom prst="rect">
              <a:avLst/>
            </a:prstGeom>
            <a:noFill/>
          </p:spPr>
          <p:txBody>
            <a:bodyPr wrap="none" rtlCol="0">
              <a:spAutoFit/>
            </a:bodyPr>
            <a:lstStyle/>
            <a:p>
              <a:pPr algn="ctr"/>
              <a:endParaRPr lang="en-US" b="1" dirty="0"/>
            </a:p>
          </p:txBody>
        </p:sp>
      </p:grpSp>
      <p:grpSp>
        <p:nvGrpSpPr>
          <p:cNvPr id="81" name="Group 80" descr="Tranthiphuvatlyk15@gmail.com">
            <a:extLst>
              <a:ext uri="{FF2B5EF4-FFF2-40B4-BE49-F238E27FC236}">
                <a16:creationId xmlns:a16="http://schemas.microsoft.com/office/drawing/2014/main" id="{8D98A04B-486F-485B-9DBF-B8AC22E946D6}"/>
              </a:ext>
            </a:extLst>
          </p:cNvPr>
          <p:cNvGrpSpPr/>
          <p:nvPr/>
        </p:nvGrpSpPr>
        <p:grpSpPr>
          <a:xfrm>
            <a:off x="4248240" y="3581556"/>
            <a:ext cx="335081" cy="2514730"/>
            <a:chOff x="2563822" y="1246551"/>
            <a:chExt cx="335081" cy="2514730"/>
          </a:xfrm>
        </p:grpSpPr>
        <p:sp>
          <p:nvSpPr>
            <p:cNvPr id="82" name="TextBox 81">
              <a:extLst>
                <a:ext uri="{FF2B5EF4-FFF2-40B4-BE49-F238E27FC236}">
                  <a16:creationId xmlns:a16="http://schemas.microsoft.com/office/drawing/2014/main" id="{D1EEA0FB-4F08-45E5-9F9F-0094F2050FF5}"/>
                </a:ext>
              </a:extLst>
            </p:cNvPr>
            <p:cNvSpPr txBox="1"/>
            <p:nvPr/>
          </p:nvSpPr>
          <p:spPr>
            <a:xfrm>
              <a:off x="2585590" y="1246551"/>
              <a:ext cx="293670" cy="307777"/>
            </a:xfrm>
            <a:prstGeom prst="rect">
              <a:avLst/>
            </a:prstGeom>
            <a:noFill/>
          </p:spPr>
          <p:txBody>
            <a:bodyPr wrap="none" rtlCol="0">
              <a:spAutoFit/>
            </a:bodyPr>
            <a:lstStyle/>
            <a:p>
              <a:r>
                <a:rPr lang="vi-VN" b="1" dirty="0">
                  <a:solidFill>
                    <a:srgbClr val="FF0000"/>
                  </a:solidFill>
                </a:rPr>
                <a:t>F</a:t>
              </a:r>
              <a:endParaRPr lang="en-US" b="1" dirty="0">
                <a:solidFill>
                  <a:srgbClr val="FF0000"/>
                </a:solidFill>
              </a:endParaRPr>
            </a:p>
          </p:txBody>
        </p:sp>
        <p:sp>
          <p:nvSpPr>
            <p:cNvPr id="83" name="TextBox 82">
              <a:extLst>
                <a:ext uri="{FF2B5EF4-FFF2-40B4-BE49-F238E27FC236}">
                  <a16:creationId xmlns:a16="http://schemas.microsoft.com/office/drawing/2014/main" id="{3F7912B5-D21C-4A86-B7D0-1CF414B5FEF9}"/>
                </a:ext>
              </a:extLst>
            </p:cNvPr>
            <p:cNvSpPr txBox="1"/>
            <p:nvPr/>
          </p:nvSpPr>
          <p:spPr>
            <a:xfrm>
              <a:off x="2573896" y="1616182"/>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sp>
          <p:nvSpPr>
            <p:cNvPr id="84" name="TextBox 83">
              <a:extLst>
                <a:ext uri="{FF2B5EF4-FFF2-40B4-BE49-F238E27FC236}">
                  <a16:creationId xmlns:a16="http://schemas.microsoft.com/office/drawing/2014/main" id="{CE069D4E-9C6C-43B6-9F7C-52C4AAEC497E}"/>
                </a:ext>
              </a:extLst>
            </p:cNvPr>
            <p:cNvSpPr txBox="1"/>
            <p:nvPr/>
          </p:nvSpPr>
          <p:spPr>
            <a:xfrm>
              <a:off x="2581822" y="1987527"/>
              <a:ext cx="314510" cy="307777"/>
            </a:xfrm>
            <a:prstGeom prst="rect">
              <a:avLst/>
            </a:prstGeom>
            <a:noFill/>
          </p:spPr>
          <p:txBody>
            <a:bodyPr wrap="none" rtlCol="0">
              <a:spAutoFit/>
            </a:bodyPr>
            <a:lstStyle/>
            <a:p>
              <a:r>
                <a:rPr lang="vi-VN" b="1" dirty="0">
                  <a:solidFill>
                    <a:srgbClr val="FF0000"/>
                  </a:solidFill>
                </a:rPr>
                <a:t>R</a:t>
              </a:r>
              <a:endParaRPr lang="en-US" b="1" dirty="0">
                <a:solidFill>
                  <a:srgbClr val="FF0000"/>
                </a:solidFill>
              </a:endParaRPr>
            </a:p>
          </p:txBody>
        </p:sp>
        <p:sp>
          <p:nvSpPr>
            <p:cNvPr id="85" name="TextBox 84">
              <a:extLst>
                <a:ext uri="{FF2B5EF4-FFF2-40B4-BE49-F238E27FC236}">
                  <a16:creationId xmlns:a16="http://schemas.microsoft.com/office/drawing/2014/main" id="{51F5982A-FFCB-4FBE-85EC-5A5C325A7170}"/>
                </a:ext>
              </a:extLst>
            </p:cNvPr>
            <p:cNvSpPr txBox="1"/>
            <p:nvPr/>
          </p:nvSpPr>
          <p:spPr>
            <a:xfrm>
              <a:off x="2563822" y="2718200"/>
              <a:ext cx="314510" cy="307777"/>
            </a:xfrm>
            <a:prstGeom prst="rect">
              <a:avLst/>
            </a:prstGeom>
            <a:noFill/>
          </p:spPr>
          <p:txBody>
            <a:bodyPr wrap="none" rtlCol="0">
              <a:spAutoFit/>
            </a:bodyPr>
            <a:lstStyle/>
            <a:p>
              <a:r>
                <a:rPr lang="vi-VN" b="1" dirty="0">
                  <a:solidFill>
                    <a:srgbClr val="FF0000"/>
                  </a:solidFill>
                </a:rPr>
                <a:t>D</a:t>
              </a:r>
              <a:endParaRPr lang="en-US" b="1" dirty="0">
                <a:solidFill>
                  <a:srgbClr val="FF0000"/>
                </a:solidFill>
              </a:endParaRPr>
            </a:p>
          </p:txBody>
        </p:sp>
        <p:sp>
          <p:nvSpPr>
            <p:cNvPr id="86" name="TextBox 85">
              <a:extLst>
                <a:ext uri="{FF2B5EF4-FFF2-40B4-BE49-F238E27FC236}">
                  <a16:creationId xmlns:a16="http://schemas.microsoft.com/office/drawing/2014/main" id="{12F3BC4F-0FE7-43B5-AEB3-372444F4C7C5}"/>
                </a:ext>
              </a:extLst>
            </p:cNvPr>
            <p:cNvSpPr txBox="1"/>
            <p:nvPr/>
          </p:nvSpPr>
          <p:spPr>
            <a:xfrm>
              <a:off x="2584393" y="3086456"/>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sp>
          <p:nvSpPr>
            <p:cNvPr id="87" name="TextBox 86">
              <a:extLst>
                <a:ext uri="{FF2B5EF4-FFF2-40B4-BE49-F238E27FC236}">
                  <a16:creationId xmlns:a16="http://schemas.microsoft.com/office/drawing/2014/main" id="{063FB86E-78B7-4F45-B5CA-8881D2B63378}"/>
                </a:ext>
              </a:extLst>
            </p:cNvPr>
            <p:cNvSpPr txBox="1"/>
            <p:nvPr/>
          </p:nvSpPr>
          <p:spPr>
            <a:xfrm>
              <a:off x="2568960" y="3453504"/>
              <a:ext cx="304892" cy="307777"/>
            </a:xfrm>
            <a:prstGeom prst="rect">
              <a:avLst/>
            </a:prstGeom>
            <a:noFill/>
          </p:spPr>
          <p:txBody>
            <a:bodyPr wrap="none" rtlCol="0">
              <a:spAutoFit/>
            </a:bodyPr>
            <a:lstStyle/>
            <a:p>
              <a:r>
                <a:rPr lang="vi-VN" b="1" dirty="0">
                  <a:solidFill>
                    <a:srgbClr val="FF0000"/>
                  </a:solidFill>
                </a:rPr>
                <a:t>Y</a:t>
              </a:r>
              <a:endParaRPr lang="en-US" b="1" dirty="0">
                <a:solidFill>
                  <a:srgbClr val="FF0000"/>
                </a:solidFill>
              </a:endParaRPr>
            </a:p>
          </p:txBody>
        </p:sp>
        <p:sp>
          <p:nvSpPr>
            <p:cNvPr id="88" name="TextBox 87">
              <a:extLst>
                <a:ext uri="{FF2B5EF4-FFF2-40B4-BE49-F238E27FC236}">
                  <a16:creationId xmlns:a16="http://schemas.microsoft.com/office/drawing/2014/main" id="{D4D04D32-6A60-47CF-8517-63ABD72312B8}"/>
                </a:ext>
              </a:extLst>
            </p:cNvPr>
            <p:cNvSpPr txBox="1"/>
            <p:nvPr/>
          </p:nvSpPr>
          <p:spPr>
            <a:xfrm>
              <a:off x="2576352" y="2362036"/>
              <a:ext cx="314510" cy="307777"/>
            </a:xfrm>
            <a:prstGeom prst="rect">
              <a:avLst/>
            </a:prstGeom>
            <a:noFill/>
          </p:spPr>
          <p:txBody>
            <a:bodyPr wrap="none" rtlCol="0">
              <a:spAutoFit/>
            </a:bodyPr>
            <a:lstStyle/>
            <a:p>
              <a:r>
                <a:rPr lang="vi-VN" b="1" dirty="0">
                  <a:solidFill>
                    <a:srgbClr val="FF0000"/>
                  </a:solidFill>
                </a:rPr>
                <a:t>A</a:t>
              </a:r>
              <a:endParaRPr lang="en-US" b="1" dirty="0">
                <a:solidFill>
                  <a:srgbClr val="FF0000"/>
                </a:solidFill>
              </a:endParaRPr>
            </a:p>
          </p:txBody>
        </p:sp>
      </p:grpSp>
    </p:spTree>
    <p:extLst>
      <p:ext uri="{BB962C8B-B14F-4D97-AF65-F5344CB8AC3E}">
        <p14:creationId xmlns:p14="http://schemas.microsoft.com/office/powerpoint/2010/main" val="220761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randombar(horizont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barn(inVertical)">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ackGround">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565399" y="1905000"/>
            <a:ext cx="810759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4400" b="1" dirty="0" err="1">
                <a:solidFill>
                  <a:srgbClr val="FF0066"/>
                </a:solidFill>
                <a:effectLst>
                  <a:reflection blurRad="6350" stA="55000" endA="300" endPos="45500" dir="5400000" sy="-100000" algn="bl" rotWithShape="0"/>
                </a:effectLst>
              </a:rPr>
              <a:t>Chúc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các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em</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học</a:t>
            </a:r>
            <a:r>
              <a:rPr lang="en-US" sz="4400" b="1" dirty="0">
                <a:solidFill>
                  <a:srgbClr val="FF0066"/>
                </a:solidFill>
                <a:effectLst>
                  <a:reflection blurRad="6350" stA="55000" endA="300" endPos="45500" dir="5400000" sy="-100000" algn="bl" rotWithShape="0"/>
                </a:effectLst>
              </a:rPr>
              <a:t> </a:t>
            </a:r>
            <a:r>
              <a:rPr lang="en-US" sz="4400" b="1" dirty="0" err="1">
                <a:solidFill>
                  <a:srgbClr val="FF0066"/>
                </a:solidFill>
                <a:effectLst>
                  <a:reflection blurRad="6350" stA="55000" endA="300" endPos="45500" dir="5400000" sy="-100000" algn="bl" rotWithShape="0"/>
                </a:effectLst>
              </a:rPr>
              <a:t>tốt</a:t>
            </a:r>
            <a:r>
              <a:rPr lang="en-US" sz="4400" b="1" dirty="0">
                <a:solidFill>
                  <a:srgbClr val="FF0066"/>
                </a:solidFill>
                <a:effectLst>
                  <a:reflection blurRad="6350" stA="55000" endA="300" endPos="45500" dir="5400000" sy="-100000" algn="bl" rotWithShape="0"/>
                </a:effectLst>
              </a:rPr>
              <a:t>! </a:t>
            </a:r>
          </a:p>
        </p:txBody>
      </p:sp>
    </p:spTree>
    <p:extLst>
      <p:ext uri="{BB962C8B-B14F-4D97-AF65-F5344CB8AC3E}">
        <p14:creationId xmlns:p14="http://schemas.microsoft.com/office/powerpoint/2010/main" val="40741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4043" y="1430494"/>
            <a:ext cx="9127957" cy="3540825"/>
          </a:xfrm>
        </p:spPr>
        <p:txBody>
          <a:bodyPr>
            <a:normAutofit fontScale="90000"/>
          </a:bodyPr>
          <a:lstStyle/>
          <a:p>
            <a:r>
              <a:rPr lang="vi-VN" dirty="0"/>
              <a:t>Bài 18:</a:t>
            </a:r>
            <a:br>
              <a:rPr lang="vi-VN" dirty="0"/>
            </a:br>
            <a:r>
              <a:rPr lang="vi-VN" dirty="0"/>
              <a:t>ỨNG DỤNG HIỆN TƯỢNG CẢM ỨNG ĐIỆN TỪ</a:t>
            </a:r>
            <a:br>
              <a:rPr lang="en-US" dirty="0"/>
            </a:br>
            <a:endParaRPr lang="en-US" dirty="0"/>
          </a:p>
        </p:txBody>
      </p:sp>
      <p:sp>
        <p:nvSpPr>
          <p:cNvPr id="3" name="Subtitle 2"/>
          <p:cNvSpPr>
            <a:spLocks noGrp="1"/>
          </p:cNvSpPr>
          <p:nvPr>
            <p:ph type="subTitle" idx="1"/>
          </p:nvPr>
        </p:nvSpPr>
        <p:spPr>
          <a:xfrm>
            <a:off x="5838188" y="4699080"/>
            <a:ext cx="8500062" cy="865321"/>
          </a:xfrm>
        </p:spPr>
        <p:txBody>
          <a:bodyPr/>
          <a:lstStyle/>
          <a:p>
            <a:r>
              <a:rPr lang="en-US" dirty="0" err="1">
                <a:latin typeface="Arial" panose="020B0604020202020204" pitchFamily="34" charset="0"/>
                <a:cs typeface="Arial" panose="020B0604020202020204" pitchFamily="34" charset="0"/>
              </a:rPr>
              <a:t>Giáo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Oanh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05541770"/>
              </p:ext>
            </p:extLst>
          </p:nvPr>
        </p:nvGraphicFramePr>
        <p:xfrm>
          <a:off x="12000" y="466343"/>
          <a:ext cx="12168000" cy="146304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7" name="Google Shape;240;p36" descr="Tranthiphuvatlyk15@gmail.com">
            <a:extLst>
              <a:ext uri="{FF2B5EF4-FFF2-40B4-BE49-F238E27FC236}">
                <a16:creationId xmlns:a16="http://schemas.microsoft.com/office/drawing/2014/main" id="{5B12D697-B71D-4387-8210-2506B76C16A0}"/>
              </a:ext>
            </a:extLst>
          </p:cNvPr>
          <p:cNvSpPr txBox="1">
            <a:spLocks/>
          </p:cNvSpPr>
          <p:nvPr/>
        </p:nvSpPr>
        <p:spPr>
          <a:xfrm>
            <a:off x="9557489" y="4140384"/>
            <a:ext cx="2122138" cy="76213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5000"/>
              </a:lnSpc>
              <a:spcBef>
                <a:spcPct val="0"/>
              </a:spcBef>
              <a:buNone/>
              <a:defRPr sz="3000" kern="1200">
                <a:solidFill>
                  <a:schemeClr val="bg1"/>
                </a:solidFill>
                <a:latin typeface="+mj-lt"/>
                <a:ea typeface="+mj-ea"/>
                <a:cs typeface="+mj-cs"/>
              </a:defRPr>
            </a:lvl1pPr>
          </a:lstStyle>
          <a:p>
            <a:r>
              <a:rPr lang="vi-VN" sz="2800" dirty="0">
                <a:solidFill>
                  <a:schemeClr val="tx1"/>
                </a:solidFill>
              </a:rPr>
              <a:t>Công thức của máy biến áp:</a:t>
            </a:r>
          </a:p>
        </p:txBody>
      </p:sp>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2">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3">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2">
            <a:alphaModFix/>
          </a:blip>
          <a:stretch>
            <a:fillRect/>
          </a:stretch>
        </p:blipFill>
        <p:spPr>
          <a:xfrm rot="-3932765">
            <a:off x="277418" y="169783"/>
            <a:ext cx="440871" cy="493493"/>
          </a:xfrm>
          <a:prstGeom prst="rect">
            <a:avLst/>
          </a:prstGeom>
          <a:noFill/>
          <a:ln>
            <a:noFill/>
          </a:ln>
        </p:spPr>
      </p:pic>
      <p:sp>
        <p:nvSpPr>
          <p:cNvPr id="53" name="TextBox 52" descr="Tranthiphuvatlyk15@gmail.com">
            <a:extLst>
              <a:ext uri="{FF2B5EF4-FFF2-40B4-BE49-F238E27FC236}">
                <a16:creationId xmlns:a16="http://schemas.microsoft.com/office/drawing/2014/main" id="{6745F0BB-4848-4587-B91B-F67ADCEFB1B5}"/>
              </a:ext>
            </a:extLst>
          </p:cNvPr>
          <p:cNvSpPr txBox="1"/>
          <p:nvPr/>
        </p:nvSpPr>
        <p:spPr>
          <a:xfrm>
            <a:off x="497853" y="1422162"/>
            <a:ext cx="8108183" cy="5262979"/>
          </a:xfrm>
          <a:prstGeom prst="rect">
            <a:avLst/>
          </a:prstGeom>
          <a:noFill/>
        </p:spPr>
        <p:txBody>
          <a:bodyPr wrap="square" rtlCol="0">
            <a:spAutoFit/>
          </a:bodyPr>
          <a:lstStyle/>
          <a:p>
            <a:pPr algn="just"/>
            <a:endParaRPr lang="vi-VN" sz="2800" dirty="0">
              <a:latin typeface="Arial" panose="020B0604020202020204" pitchFamily="34" charset="0"/>
              <a:ea typeface="Cambria" panose="02040503050406030204" pitchFamily="18" charset="0"/>
              <a:cs typeface="Arial" panose="020B0604020202020204" pitchFamily="34" charset="0"/>
            </a:endParaRPr>
          </a:p>
          <a:p>
            <a:pPr algn="just"/>
            <a:r>
              <a:rPr lang="vi-VN" sz="2800" b="1" dirty="0">
                <a:latin typeface="Arial" panose="020B0604020202020204" pitchFamily="34" charset="0"/>
                <a:cs typeface="Arial" panose="020B0604020202020204" pitchFamily="34" charset="0"/>
              </a:rPr>
              <a:t>Cấu tạo của máy biến áp. </a:t>
            </a:r>
          </a:p>
          <a:p>
            <a:pPr algn="just"/>
            <a:r>
              <a:rPr lang="vi-VN" sz="2800" dirty="0">
                <a:latin typeface="Arial" panose="020B0604020202020204" pitchFamily="34" charset="0"/>
                <a:ea typeface="Cambria" panose="02040503050406030204" pitchFamily="18" charset="0"/>
                <a:cs typeface="Arial" panose="020B0604020202020204" pitchFamily="34" charset="0"/>
              </a:rPr>
              <a:t>Máy biến áp gồm có một cuộn dây sơ cấp và một hay nhiều cuộn dây thứ cấp liên kết với nhau qua trường điện từ</a:t>
            </a:r>
          </a:p>
          <a:p>
            <a:pPr algn="just"/>
            <a:r>
              <a:rPr lang="vi-VN" sz="2800" b="1" dirty="0">
                <a:latin typeface="Arial" panose="020B0604020202020204" pitchFamily="34" charset="0"/>
                <a:cs typeface="Arial" panose="020B0604020202020204" pitchFamily="34" charset="0"/>
              </a:rPr>
              <a:t>Nguyên tắc hoạt động của máy biến áp</a:t>
            </a:r>
            <a:endParaRPr lang="vi-VN" sz="2800" b="1" dirty="0">
              <a:latin typeface="Arial" panose="020B0604020202020204" pitchFamily="34" charset="0"/>
              <a:ea typeface="Cambria" panose="02040503050406030204" pitchFamily="18" charset="0"/>
              <a:cs typeface="Arial" panose="020B0604020202020204" pitchFamily="34" charset="0"/>
            </a:endParaRPr>
          </a:p>
          <a:p>
            <a:pPr algn="just"/>
            <a:r>
              <a:rPr lang="vi-VN" sz="2800" dirty="0">
                <a:latin typeface="Arial" panose="020B0604020202020204" pitchFamily="34" charset="0"/>
                <a:ea typeface="Cambria" panose="02040503050406030204" pitchFamily="18" charset="0"/>
                <a:cs typeface="Arial" panose="020B0604020202020204" pitchFamily="34" charset="0"/>
              </a:rPr>
              <a:t>Dựa vào hiện tượng cảm ứng điện từ. Khi đặt điện áp xoay chiều ở 2 đầu cuộn dây sơ cấp, sẽ gây ra sự biến thiên từ thông ở bên trong 2 cuộn dây. Từ thông này đi qua cuộn sơ cấp và thứ cấp, trong cuộn thứ cấp sẽ xuất hiện suất điện động cảm ứng và làm biến đổi điện áp ban đầu.</a:t>
            </a:r>
          </a:p>
        </p:txBody>
      </p:sp>
      <mc:AlternateContent xmlns:mc="http://schemas.openxmlformats.org/markup-compatibility/2006" xmlns:a14="http://schemas.microsoft.com/office/drawing/2010/main">
        <mc:Choice Requires="a14">
          <p:sp>
            <p:nvSpPr>
              <p:cNvPr id="55" name="Rectangle 54" descr="Tranthiphuvatlyk15@gmail.com">
                <a:extLst>
                  <a:ext uri="{FF2B5EF4-FFF2-40B4-BE49-F238E27FC236}">
                    <a16:creationId xmlns:a16="http://schemas.microsoft.com/office/drawing/2014/main" id="{376CF59F-587E-4A93-8936-CA71DE925E98}"/>
                  </a:ext>
                </a:extLst>
              </p:cNvPr>
              <p:cNvSpPr/>
              <p:nvPr/>
            </p:nvSpPr>
            <p:spPr>
              <a:xfrm>
                <a:off x="9512603" y="5715708"/>
                <a:ext cx="2667397" cy="9694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2800" b="1" i="1">
                              <a:solidFill>
                                <a:srgbClr val="FF0000"/>
                              </a:solidFill>
                              <a:latin typeface="Cambria Math" panose="02040503050406030204" pitchFamily="18" charset="0"/>
                            </a:rPr>
                          </m:ctrlPr>
                        </m:fPr>
                        <m:num>
                          <m:sSub>
                            <m:sSubPr>
                              <m:ctrlPr>
                                <a:rPr lang="vi-VN" sz="2800" b="1" i="1">
                                  <a:solidFill>
                                    <a:srgbClr val="FF0000"/>
                                  </a:solidFill>
                                  <a:latin typeface="Cambria Math" panose="02040503050406030204" pitchFamily="18" charset="0"/>
                                </a:rPr>
                              </m:ctrlPr>
                            </m:sSubPr>
                            <m:e>
                              <m:r>
                                <a:rPr lang="vi-VN" sz="2800" b="1" i="1">
                                  <a:solidFill>
                                    <a:srgbClr val="FF0000"/>
                                  </a:solidFill>
                                  <a:latin typeface="Cambria Math" panose="02040503050406030204" pitchFamily="18" charset="0"/>
                                </a:rPr>
                                <m:t>𝑼</m:t>
                              </m:r>
                            </m:e>
                            <m:sub>
                              <m:r>
                                <a:rPr lang="vi-VN" sz="2800" b="1" i="1">
                                  <a:solidFill>
                                    <a:srgbClr val="FF0000"/>
                                  </a:solidFill>
                                  <a:latin typeface="Cambria Math" panose="02040503050406030204" pitchFamily="18" charset="0"/>
                                </a:rPr>
                                <m:t>𝟏</m:t>
                              </m:r>
                            </m:sub>
                          </m:sSub>
                        </m:num>
                        <m:den>
                          <m:sSub>
                            <m:sSubPr>
                              <m:ctrlPr>
                                <a:rPr lang="vi-VN" sz="2800" b="1" i="1">
                                  <a:solidFill>
                                    <a:srgbClr val="FF0000"/>
                                  </a:solidFill>
                                  <a:latin typeface="Cambria Math" panose="02040503050406030204" pitchFamily="18" charset="0"/>
                                </a:rPr>
                              </m:ctrlPr>
                            </m:sSubPr>
                            <m:e>
                              <m:r>
                                <a:rPr lang="vi-VN" sz="2800" b="1" i="1">
                                  <a:solidFill>
                                    <a:srgbClr val="FF0000"/>
                                  </a:solidFill>
                                  <a:latin typeface="Cambria Math" panose="02040503050406030204" pitchFamily="18" charset="0"/>
                                </a:rPr>
                                <m:t>𝑼</m:t>
                              </m:r>
                            </m:e>
                            <m:sub>
                              <m:r>
                                <a:rPr lang="vi-VN" sz="2800" b="1" i="1">
                                  <a:solidFill>
                                    <a:srgbClr val="FF0000"/>
                                  </a:solidFill>
                                  <a:latin typeface="Cambria Math" panose="02040503050406030204" pitchFamily="18" charset="0"/>
                                </a:rPr>
                                <m:t>𝟐</m:t>
                              </m:r>
                            </m:sub>
                          </m:sSub>
                        </m:den>
                      </m:f>
                      <m:r>
                        <a:rPr lang="vi-VN" sz="2800" b="1">
                          <a:solidFill>
                            <a:srgbClr val="FF0000"/>
                          </a:solidFill>
                          <a:latin typeface="Cambria Math" panose="02040503050406030204" pitchFamily="18" charset="0"/>
                        </a:rPr>
                        <m:t>= </m:t>
                      </m:r>
                      <m:f>
                        <m:fPr>
                          <m:ctrlPr>
                            <a:rPr lang="vi-VN" sz="2800" b="1" i="1">
                              <a:solidFill>
                                <a:srgbClr val="FF0000"/>
                              </a:solidFill>
                              <a:latin typeface="Cambria Math" panose="02040503050406030204" pitchFamily="18" charset="0"/>
                            </a:rPr>
                          </m:ctrlPr>
                        </m:fPr>
                        <m:num>
                          <m:sSub>
                            <m:sSubPr>
                              <m:ctrlPr>
                                <a:rPr lang="vi-VN" sz="2800" b="1" i="1">
                                  <a:solidFill>
                                    <a:srgbClr val="FF0000"/>
                                  </a:solidFill>
                                  <a:latin typeface="Cambria Math" panose="02040503050406030204" pitchFamily="18" charset="0"/>
                                </a:rPr>
                              </m:ctrlPr>
                            </m:sSubPr>
                            <m:e>
                              <m:r>
                                <a:rPr lang="vi-VN" sz="2800" b="1" i="1">
                                  <a:solidFill>
                                    <a:srgbClr val="FF0000"/>
                                  </a:solidFill>
                                  <a:latin typeface="Cambria Math" panose="02040503050406030204" pitchFamily="18" charset="0"/>
                                </a:rPr>
                                <m:t>𝑬</m:t>
                              </m:r>
                            </m:e>
                            <m:sub>
                              <m:r>
                                <a:rPr lang="vi-VN" sz="2800" b="1" i="1">
                                  <a:solidFill>
                                    <a:srgbClr val="FF0000"/>
                                  </a:solidFill>
                                  <a:latin typeface="Cambria Math" panose="02040503050406030204" pitchFamily="18" charset="0"/>
                                </a:rPr>
                                <m:t>𝟏</m:t>
                              </m:r>
                            </m:sub>
                          </m:sSub>
                        </m:num>
                        <m:den>
                          <m:sSub>
                            <m:sSubPr>
                              <m:ctrlPr>
                                <a:rPr lang="vi-VN" sz="2800" b="1" i="1">
                                  <a:solidFill>
                                    <a:srgbClr val="FF0000"/>
                                  </a:solidFill>
                                  <a:latin typeface="Cambria Math" panose="02040503050406030204" pitchFamily="18" charset="0"/>
                                </a:rPr>
                              </m:ctrlPr>
                            </m:sSubPr>
                            <m:e>
                              <m:r>
                                <a:rPr lang="vi-VN" sz="2800" b="1" i="1">
                                  <a:solidFill>
                                    <a:srgbClr val="FF0000"/>
                                  </a:solidFill>
                                  <a:latin typeface="Cambria Math" panose="02040503050406030204" pitchFamily="18" charset="0"/>
                                </a:rPr>
                                <m:t>𝑬</m:t>
                              </m:r>
                            </m:e>
                            <m:sub>
                              <m:r>
                                <a:rPr lang="vi-VN" sz="2800" b="1" i="1">
                                  <a:solidFill>
                                    <a:srgbClr val="FF0000"/>
                                  </a:solidFill>
                                  <a:latin typeface="Cambria Math" panose="02040503050406030204" pitchFamily="18" charset="0"/>
                                </a:rPr>
                                <m:t>𝟐</m:t>
                              </m:r>
                            </m:sub>
                          </m:sSub>
                        </m:den>
                      </m:f>
                      <m:r>
                        <a:rPr lang="vi-VN" sz="2800" b="1">
                          <a:solidFill>
                            <a:srgbClr val="FF0000"/>
                          </a:solidFill>
                          <a:latin typeface="Cambria Math" panose="02040503050406030204" pitchFamily="18" charset="0"/>
                        </a:rPr>
                        <m:t>= </m:t>
                      </m:r>
                      <m:f>
                        <m:fPr>
                          <m:ctrlPr>
                            <a:rPr lang="vi-VN" sz="2800" b="1" i="1">
                              <a:solidFill>
                                <a:srgbClr val="FF0000"/>
                              </a:solidFill>
                              <a:latin typeface="Cambria Math" panose="02040503050406030204" pitchFamily="18" charset="0"/>
                            </a:rPr>
                          </m:ctrlPr>
                        </m:fPr>
                        <m:num>
                          <m:sSub>
                            <m:sSubPr>
                              <m:ctrlPr>
                                <a:rPr lang="vi-VN" sz="2800" b="1" i="1">
                                  <a:solidFill>
                                    <a:srgbClr val="FF0000"/>
                                  </a:solidFill>
                                  <a:latin typeface="Cambria Math" panose="02040503050406030204" pitchFamily="18" charset="0"/>
                                </a:rPr>
                              </m:ctrlPr>
                            </m:sSubPr>
                            <m:e>
                              <m:r>
                                <a:rPr lang="vi-VN" sz="2800" b="1" i="1">
                                  <a:solidFill>
                                    <a:srgbClr val="FF0000"/>
                                  </a:solidFill>
                                  <a:latin typeface="Cambria Math" panose="02040503050406030204" pitchFamily="18" charset="0"/>
                                </a:rPr>
                                <m:t>𝑵</m:t>
                              </m:r>
                            </m:e>
                            <m:sub>
                              <m:r>
                                <a:rPr lang="vi-VN" sz="2800" b="1" i="1">
                                  <a:solidFill>
                                    <a:srgbClr val="FF0000"/>
                                  </a:solidFill>
                                  <a:latin typeface="Cambria Math" panose="02040503050406030204" pitchFamily="18" charset="0"/>
                                </a:rPr>
                                <m:t>𝟏</m:t>
                              </m:r>
                            </m:sub>
                          </m:sSub>
                        </m:num>
                        <m:den>
                          <m:sSub>
                            <m:sSubPr>
                              <m:ctrlPr>
                                <a:rPr lang="vi-VN" sz="2800" b="1" i="1">
                                  <a:solidFill>
                                    <a:srgbClr val="FF0000"/>
                                  </a:solidFill>
                                  <a:latin typeface="Cambria Math" panose="02040503050406030204" pitchFamily="18" charset="0"/>
                                </a:rPr>
                              </m:ctrlPr>
                            </m:sSubPr>
                            <m:e>
                              <m:r>
                                <a:rPr lang="vi-VN" sz="2800" b="1" i="1">
                                  <a:solidFill>
                                    <a:srgbClr val="FF0000"/>
                                  </a:solidFill>
                                  <a:latin typeface="Cambria Math" panose="02040503050406030204" pitchFamily="18" charset="0"/>
                                </a:rPr>
                                <m:t>𝑵</m:t>
                              </m:r>
                            </m:e>
                            <m:sub>
                              <m:r>
                                <a:rPr lang="vi-VN" sz="2800" b="1" i="1">
                                  <a:solidFill>
                                    <a:srgbClr val="FF0000"/>
                                  </a:solidFill>
                                  <a:latin typeface="Cambria Math" panose="02040503050406030204" pitchFamily="18" charset="0"/>
                                </a:rPr>
                                <m:t>𝟐</m:t>
                              </m:r>
                            </m:sub>
                          </m:sSub>
                        </m:den>
                      </m:f>
                    </m:oMath>
                  </m:oMathPara>
                </a14:m>
                <a:endParaRPr lang="vi-VN" sz="2800" b="1" dirty="0">
                  <a:solidFill>
                    <a:srgbClr val="FF0000"/>
                  </a:solidFill>
                </a:endParaRPr>
              </a:p>
            </p:txBody>
          </p:sp>
        </mc:Choice>
        <mc:Fallback xmlns="">
          <p:sp>
            <p:nvSpPr>
              <p:cNvPr id="55" name="Rectangle 54" descr="Tranthiphuvatlyk15@gmail.com">
                <a:extLst>
                  <a:ext uri="{FF2B5EF4-FFF2-40B4-BE49-F238E27FC236}">
                    <a16:creationId xmlns:a16="http://schemas.microsoft.com/office/drawing/2014/main" id="{376CF59F-587E-4A93-8936-CA71DE925E98}"/>
                  </a:ext>
                </a:extLst>
              </p:cNvPr>
              <p:cNvSpPr>
                <a:spLocks noRot="1" noChangeAspect="1" noMove="1" noResize="1" noEditPoints="1" noAdjustHandles="1" noChangeArrowheads="1" noChangeShapeType="1" noTextEdit="1"/>
              </p:cNvSpPr>
              <p:nvPr/>
            </p:nvSpPr>
            <p:spPr>
              <a:xfrm>
                <a:off x="9512603" y="5715708"/>
                <a:ext cx="2667397" cy="969433"/>
              </a:xfrm>
              <a:prstGeom prst="rect">
                <a:avLst/>
              </a:prstGeom>
              <a:blipFill>
                <a:blip r:embed="rId4"/>
                <a:stretch>
                  <a:fillRect/>
                </a:stretch>
              </a:blipFill>
            </p:spPr>
            <p:txBody>
              <a:bodyPr/>
              <a:lstStyle/>
              <a:p>
                <a:r>
                  <a:rPr lang="en-US">
                    <a:noFill/>
                  </a:rPr>
                  <a:t> </a:t>
                </a:r>
              </a:p>
            </p:txBody>
          </p:sp>
        </mc:Fallback>
      </mc:AlternateContent>
      <p:pic>
        <p:nvPicPr>
          <p:cNvPr id="56" name="Picture 55" descr="Tranthiphuvatlyk15@gmail.com">
            <a:extLst>
              <a:ext uri="{FF2B5EF4-FFF2-40B4-BE49-F238E27FC236}">
                <a16:creationId xmlns:a16="http://schemas.microsoft.com/office/drawing/2014/main" id="{F02BBE01-C432-45A7-A529-04161D5E5986}"/>
              </a:ext>
            </a:extLst>
          </p:cNvPr>
          <p:cNvPicPr>
            <a:picLocks noChangeAspect="1"/>
          </p:cNvPicPr>
          <p:nvPr/>
        </p:nvPicPr>
        <p:blipFill>
          <a:blip r:embed="rId5"/>
          <a:stretch>
            <a:fillRect/>
          </a:stretch>
        </p:blipFill>
        <p:spPr>
          <a:xfrm>
            <a:off x="8853031" y="1884207"/>
            <a:ext cx="3326969" cy="1922133"/>
          </a:xfrm>
          <a:prstGeom prst="rect">
            <a:avLst/>
          </a:prstGeom>
        </p:spPr>
      </p:pic>
    </p:spTree>
    <p:extLst>
      <p:ext uri="{BB962C8B-B14F-4D97-AF65-F5344CB8AC3E}">
        <p14:creationId xmlns:p14="http://schemas.microsoft.com/office/powerpoint/2010/main" val="373842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3"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711322"/>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4">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5">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4">
            <a:alphaModFix/>
          </a:blip>
          <a:stretch>
            <a:fillRect/>
          </a:stretch>
        </p:blipFill>
        <p:spPr>
          <a:xfrm rot="-3932765">
            <a:off x="277418" y="169783"/>
            <a:ext cx="440871" cy="493493"/>
          </a:xfrm>
          <a:prstGeom prst="rect">
            <a:avLst/>
          </a:prstGeom>
          <a:noFill/>
          <a:ln>
            <a:noFill/>
          </a:ln>
        </p:spPr>
      </p:pic>
      <p:sp>
        <p:nvSpPr>
          <p:cNvPr id="10" name="Google Shape;605;p59" descr="Tranthiphuvatlyk15@gmail.com">
            <a:extLst>
              <a:ext uri="{FF2B5EF4-FFF2-40B4-BE49-F238E27FC236}">
                <a16:creationId xmlns:a16="http://schemas.microsoft.com/office/drawing/2014/main" id="{19D8FF5D-F332-4E24-BA51-E6046C5AAF5C}"/>
              </a:ext>
            </a:extLst>
          </p:cNvPr>
          <p:cNvSpPr txBox="1">
            <a:spLocks noGrp="1"/>
          </p:cNvSpPr>
          <p:nvPr>
            <p:ph type="title"/>
          </p:nvPr>
        </p:nvSpPr>
        <p:spPr>
          <a:xfrm>
            <a:off x="734348" y="1976451"/>
            <a:ext cx="3892706" cy="795600"/>
          </a:xfrm>
          <a:prstGeom prst="rect">
            <a:avLst/>
          </a:prstGeom>
        </p:spPr>
        <p:txBody>
          <a:bodyPr spcFirstLastPara="1" vert="horz" wrap="square" lIns="121900" tIns="121900" rIns="121900" bIns="121900" rtlCol="0" anchor="t" anchorCtr="0">
            <a:noAutofit/>
          </a:bodyPr>
          <a:lstStyle/>
          <a:p>
            <a:r>
              <a:rPr lang="vi-VN" sz="2400" dirty="0">
                <a:solidFill>
                  <a:schemeClr val="tx1"/>
                </a:solidFill>
              </a:rPr>
              <a:t>QUAN SÁT VIDEO VÀ TRẢ LỜI CÂU HỎI</a:t>
            </a:r>
            <a:endParaRPr sz="2400" dirty="0">
              <a:solidFill>
                <a:schemeClr val="tx1"/>
              </a:solidFill>
            </a:endParaRPr>
          </a:p>
        </p:txBody>
      </p:sp>
      <p:grpSp>
        <p:nvGrpSpPr>
          <p:cNvPr id="11" name="Google Shape;607;p59" descr="Tranthiphuvatlyk15@gmail.com">
            <a:extLst>
              <a:ext uri="{FF2B5EF4-FFF2-40B4-BE49-F238E27FC236}">
                <a16:creationId xmlns:a16="http://schemas.microsoft.com/office/drawing/2014/main" id="{0EE328B2-6896-4C3D-8106-C91A9F261C64}"/>
              </a:ext>
            </a:extLst>
          </p:cNvPr>
          <p:cNvGrpSpPr/>
          <p:nvPr/>
        </p:nvGrpSpPr>
        <p:grpSpPr>
          <a:xfrm>
            <a:off x="5602449" y="2441850"/>
            <a:ext cx="6694053" cy="4571429"/>
            <a:chOff x="331763" y="414153"/>
            <a:chExt cx="6903246" cy="5019697"/>
          </a:xfrm>
        </p:grpSpPr>
        <p:sp>
          <p:nvSpPr>
            <p:cNvPr id="12" name="Google Shape;608;p59">
              <a:extLst>
                <a:ext uri="{FF2B5EF4-FFF2-40B4-BE49-F238E27FC236}">
                  <a16:creationId xmlns:a16="http://schemas.microsoft.com/office/drawing/2014/main" id="{688C0617-1E01-49D4-B158-D8FCC8120029}"/>
                </a:ext>
              </a:extLst>
            </p:cNvPr>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 name="Google Shape;609;p59">
              <a:extLst>
                <a:ext uri="{FF2B5EF4-FFF2-40B4-BE49-F238E27FC236}">
                  <a16:creationId xmlns:a16="http://schemas.microsoft.com/office/drawing/2014/main" id="{FF29A70D-C8D4-4586-8955-5D88C2229247}"/>
                </a:ext>
              </a:extLst>
            </p:cNvPr>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 name="Google Shape;610;p59">
              <a:extLst>
                <a:ext uri="{FF2B5EF4-FFF2-40B4-BE49-F238E27FC236}">
                  <a16:creationId xmlns:a16="http://schemas.microsoft.com/office/drawing/2014/main" id="{8F56A057-F1ED-4BD3-A794-76D2A7DFC263}"/>
                </a:ext>
              </a:extLst>
            </p:cNvPr>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 name="Google Shape;611;p59">
              <a:extLst>
                <a:ext uri="{FF2B5EF4-FFF2-40B4-BE49-F238E27FC236}">
                  <a16:creationId xmlns:a16="http://schemas.microsoft.com/office/drawing/2014/main" id="{E3A0340C-DA7B-40CB-8A49-BDD83F598376}"/>
                </a:ext>
              </a:extLst>
            </p:cNvPr>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pic>
        <p:nvPicPr>
          <p:cNvPr id="16" name="Cấu tạo và hoạt động của Máy biến áp" descr="Tranthiphuvatlyk15@gmail.com">
            <a:hlinkClick r:id="" action="ppaction://media"/>
            <a:extLst>
              <a:ext uri="{FF2B5EF4-FFF2-40B4-BE49-F238E27FC236}">
                <a16:creationId xmlns:a16="http://schemas.microsoft.com/office/drawing/2014/main" id="{87E7BA7D-4BC9-4BE1-B625-E7F1BC90CD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96635" y="2683855"/>
            <a:ext cx="6086346" cy="3423570"/>
          </a:xfrm>
          <a:prstGeom prst="rect">
            <a:avLst/>
          </a:prstGeom>
        </p:spPr>
      </p:pic>
      <mc:AlternateContent xmlns:mc="http://schemas.openxmlformats.org/markup-compatibility/2006" xmlns:a14="http://schemas.microsoft.com/office/drawing/2010/main">
        <mc:Choice Requires="a14">
          <p:sp>
            <p:nvSpPr>
              <p:cNvPr id="17" name="TextBox 16" descr="Tranthiphuvatlyk15@gmail.com">
                <a:extLst>
                  <a:ext uri="{FF2B5EF4-FFF2-40B4-BE49-F238E27FC236}">
                    <a16:creationId xmlns:a16="http://schemas.microsoft.com/office/drawing/2014/main" id="{8BC56085-3DEF-4C96-AC2C-F13B1A1D832C}"/>
                  </a:ext>
                </a:extLst>
              </p:cNvPr>
              <p:cNvSpPr txBox="1"/>
              <p:nvPr/>
            </p:nvSpPr>
            <p:spPr>
              <a:xfrm>
                <a:off x="427938" y="3035211"/>
                <a:ext cx="5174511" cy="3384709"/>
              </a:xfrm>
              <a:prstGeom prst="rect">
                <a:avLst/>
              </a:prstGeom>
              <a:noFill/>
            </p:spPr>
            <p:txBody>
              <a:bodyPr wrap="square" rtlCol="0">
                <a:spAutoFit/>
              </a:bodyPr>
              <a:lstStyle/>
              <a:p>
                <a:pPr algn="just"/>
                <a:r>
                  <a:rPr lang="vi-VN" sz="2400" b="1"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1. </a:t>
                </a:r>
                <a:r>
                  <a:rPr lang="vi-VN"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Dựa vào biểu thức suất điện động cảm ứng của định luật Faraday: </a:t>
                </a:r>
                <a:endParaRPr lang="vi-VN" sz="2400" i="1" dirty="0">
                  <a:solidFill>
                    <a:schemeClr val="accent2">
                      <a:lumMod val="25000"/>
                    </a:schemeClr>
                  </a:solidFill>
                  <a:latin typeface="Arial" panose="020B0604020202020204" pitchFamily="34"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e</m:t>
                          </m:r>
                        </m:e>
                        <m:sub>
                          <m:r>
                            <m:rPr>
                              <m:sty m:val="p"/>
                            </m:rPr>
                            <a:rPr lang="vi-VN" sz="2400" i="1">
                              <a:solidFill>
                                <a:schemeClr val="accent2">
                                  <a:lumMod val="25000"/>
                                </a:schemeClr>
                              </a:solidFill>
                              <a:latin typeface="Cambria Math" panose="02040503050406030204" pitchFamily="18" charset="0"/>
                            </a:rPr>
                            <m:t>c</m:t>
                          </m:r>
                        </m:sub>
                      </m:sSub>
                      <m:r>
                        <a:rPr lang="vi-VN" sz="2400" i="1">
                          <a:solidFill>
                            <a:schemeClr val="accent2">
                              <a:lumMod val="25000"/>
                            </a:schemeClr>
                          </a:solidFill>
                          <a:latin typeface="Cambria Math" panose="02040503050406030204" pitchFamily="18" charset="0"/>
                        </a:rPr>
                        <m:t>=−</m:t>
                      </m:r>
                      <m:r>
                        <m:rPr>
                          <m:sty m:val="p"/>
                        </m:rPr>
                        <a:rPr lang="vi-VN" sz="2400" i="1">
                          <a:solidFill>
                            <a:schemeClr val="accent2">
                              <a:lumMod val="25000"/>
                            </a:schemeClr>
                          </a:solidFill>
                          <a:latin typeface="Cambria Math" panose="02040503050406030204" pitchFamily="18" charset="0"/>
                        </a:rPr>
                        <m:t>N</m:t>
                      </m:r>
                      <m:f>
                        <m:fPr>
                          <m:ctrlPr>
                            <a:rPr lang="vi-VN" sz="2400" i="1">
                              <a:solidFill>
                                <a:schemeClr val="accent2">
                                  <a:lumMod val="25000"/>
                                </a:schemeClr>
                              </a:solidFill>
                              <a:latin typeface="Cambria Math" panose="02040503050406030204" pitchFamily="18" charset="0"/>
                            </a:rPr>
                          </m:ctrlPr>
                        </m:fPr>
                        <m:num>
                          <m:r>
                            <a:rPr lang="vi-VN" sz="2400" i="1">
                              <a:solidFill>
                                <a:schemeClr val="accent2">
                                  <a:lumMod val="25000"/>
                                </a:schemeClr>
                              </a:solidFill>
                              <a:latin typeface="Cambria Math" panose="02040503050406030204" pitchFamily="18" charset="0"/>
                              <a:ea typeface="Cambria Math" panose="02040503050406030204" pitchFamily="18" charset="0"/>
                            </a:rPr>
                            <m:t>∆</m:t>
                          </m:r>
                          <m:r>
                            <m:rPr>
                              <m:sty m:val="p"/>
                            </m:rPr>
                            <a:rPr lang="el-GR" sz="2400" i="1">
                              <a:solidFill>
                                <a:schemeClr val="accent2">
                                  <a:lumMod val="25000"/>
                                </a:schemeClr>
                              </a:solidFill>
                              <a:latin typeface="Cambria Math" panose="02040503050406030204" pitchFamily="18" charset="0"/>
                              <a:ea typeface="Cambria Math" panose="02040503050406030204" pitchFamily="18" charset="0"/>
                            </a:rPr>
                            <m:t>Φ</m:t>
                          </m:r>
                        </m:num>
                        <m:den>
                          <m:r>
                            <a:rPr lang="vi-VN" sz="2400" i="1">
                              <a:solidFill>
                                <a:schemeClr val="accent2">
                                  <a:lumMod val="25000"/>
                                </a:schemeClr>
                              </a:solidFill>
                              <a:latin typeface="Cambria Math" panose="02040503050406030204" pitchFamily="18" charset="0"/>
                              <a:ea typeface="Cambria Math" panose="02040503050406030204" pitchFamily="18" charset="0"/>
                            </a:rPr>
                            <m:t>∆</m:t>
                          </m:r>
                          <m:r>
                            <m:rPr>
                              <m:sty m:val="p"/>
                            </m:rPr>
                            <a:rPr lang="vi-VN" sz="2400" i="1">
                              <a:solidFill>
                                <a:schemeClr val="accent2">
                                  <a:lumMod val="25000"/>
                                </a:schemeClr>
                              </a:solidFill>
                              <a:latin typeface="Cambria Math" panose="02040503050406030204" pitchFamily="18" charset="0"/>
                              <a:ea typeface="Cambria Math" panose="02040503050406030204" pitchFamily="18" charset="0"/>
                            </a:rPr>
                            <m:t>t</m:t>
                          </m:r>
                        </m:den>
                      </m:f>
                    </m:oMath>
                  </m:oMathPara>
                </a14:m>
                <a:endParaRPr lang="vi-VN" sz="2400" dirty="0">
                  <a:solidFill>
                    <a:schemeClr val="accent2">
                      <a:lumMod val="25000"/>
                    </a:schemeClr>
                  </a:solidFill>
                  <a:latin typeface="Arial" panose="020B0604020202020204" pitchFamily="34" charset="0"/>
                  <a:ea typeface="Cambria Math" panose="02040503050406030204" pitchFamily="18" charset="0"/>
                  <a:cs typeface="Arial" panose="020B0604020202020204" pitchFamily="34" charset="0"/>
                </a:endParaRPr>
              </a:p>
              <a:p>
                <a:pPr algn="just"/>
                <a:r>
                  <a:rPr lang="vi-VN" sz="2400" dirty="0">
                    <a:solidFill>
                      <a:schemeClr val="accent2">
                        <a:lumMod val="25000"/>
                      </a:schemeClr>
                    </a:solidFill>
                    <a:latin typeface="Arial" panose="020B0604020202020204" pitchFamily="34" charset="0"/>
                    <a:cs typeface="Arial" panose="020B0604020202020204" pitchFamily="34" charset="0"/>
                  </a:rPr>
                  <a:t>Hãy chứng tỏ mối liên hệ sau:</a:t>
                </a:r>
              </a:p>
              <a:p>
                <a:pPr/>
                <a14:m>
                  <m:oMathPara xmlns:m="http://schemas.openxmlformats.org/officeDocument/2006/math">
                    <m:oMathParaPr>
                      <m:jc m:val="center"/>
                    </m:oMathParaPr>
                    <m:oMath xmlns:m="http://schemas.openxmlformats.org/officeDocument/2006/math">
                      <m:f>
                        <m:fPr>
                          <m:ctrlPr>
                            <a:rPr lang="vi-VN" sz="2400" i="1">
                              <a:solidFill>
                                <a:schemeClr val="accent2">
                                  <a:lumMod val="25000"/>
                                </a:schemeClr>
                              </a:solidFill>
                              <a:latin typeface="Cambria Math" panose="02040503050406030204" pitchFamily="18" charset="0"/>
                            </a:rPr>
                          </m:ctrlPr>
                        </m:fPr>
                        <m:num>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U</m:t>
                              </m:r>
                            </m:e>
                            <m:sub>
                              <m:r>
                                <a:rPr lang="vi-VN" sz="2400" i="1">
                                  <a:solidFill>
                                    <a:schemeClr val="accent2">
                                      <a:lumMod val="25000"/>
                                    </a:schemeClr>
                                  </a:solidFill>
                                  <a:latin typeface="Cambria Math" panose="02040503050406030204" pitchFamily="18" charset="0"/>
                                </a:rPr>
                                <m:t>1</m:t>
                              </m:r>
                            </m:sub>
                          </m:sSub>
                        </m:num>
                        <m:den>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U</m:t>
                              </m:r>
                            </m:e>
                            <m:sub>
                              <m:r>
                                <a:rPr lang="vi-VN" sz="2400" i="1">
                                  <a:solidFill>
                                    <a:schemeClr val="accent2">
                                      <a:lumMod val="25000"/>
                                    </a:schemeClr>
                                  </a:solidFill>
                                  <a:latin typeface="Cambria Math" panose="02040503050406030204" pitchFamily="18" charset="0"/>
                                </a:rPr>
                                <m:t>2</m:t>
                              </m:r>
                            </m:sub>
                          </m:sSub>
                        </m:den>
                      </m:f>
                      <m:r>
                        <a:rPr lang="vi-VN" sz="2400" i="1">
                          <a:solidFill>
                            <a:schemeClr val="accent2">
                              <a:lumMod val="25000"/>
                            </a:schemeClr>
                          </a:solidFill>
                          <a:latin typeface="Cambria Math" panose="02040503050406030204" pitchFamily="18" charset="0"/>
                        </a:rPr>
                        <m:t>=</m:t>
                      </m:r>
                      <m:f>
                        <m:fPr>
                          <m:ctrlPr>
                            <a:rPr lang="vi-VN" sz="2400" i="1">
                              <a:solidFill>
                                <a:schemeClr val="accent2">
                                  <a:lumMod val="25000"/>
                                </a:schemeClr>
                              </a:solidFill>
                              <a:latin typeface="Cambria Math" panose="02040503050406030204" pitchFamily="18" charset="0"/>
                            </a:rPr>
                          </m:ctrlPr>
                        </m:fPr>
                        <m:num>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N</m:t>
                              </m:r>
                            </m:e>
                            <m:sub>
                              <m:r>
                                <a:rPr lang="vi-VN" sz="2400" i="1">
                                  <a:solidFill>
                                    <a:schemeClr val="accent2">
                                      <a:lumMod val="25000"/>
                                    </a:schemeClr>
                                  </a:solidFill>
                                  <a:latin typeface="Cambria Math" panose="02040503050406030204" pitchFamily="18" charset="0"/>
                                </a:rPr>
                                <m:t>1</m:t>
                              </m:r>
                            </m:sub>
                          </m:sSub>
                        </m:num>
                        <m:den>
                          <m:sSub>
                            <m:sSubPr>
                              <m:ctrlPr>
                                <a:rPr lang="vi-VN" sz="2400" i="1">
                                  <a:solidFill>
                                    <a:schemeClr val="accent2">
                                      <a:lumMod val="25000"/>
                                    </a:schemeClr>
                                  </a:solidFill>
                                  <a:latin typeface="Cambria Math" panose="02040503050406030204" pitchFamily="18" charset="0"/>
                                </a:rPr>
                              </m:ctrlPr>
                            </m:sSubPr>
                            <m:e>
                              <m:r>
                                <m:rPr>
                                  <m:sty m:val="p"/>
                                </m:rPr>
                                <a:rPr lang="vi-VN" sz="2400" i="1">
                                  <a:solidFill>
                                    <a:schemeClr val="accent2">
                                      <a:lumMod val="25000"/>
                                    </a:schemeClr>
                                  </a:solidFill>
                                  <a:latin typeface="Cambria Math" panose="02040503050406030204" pitchFamily="18" charset="0"/>
                                </a:rPr>
                                <m:t>N</m:t>
                              </m:r>
                            </m:e>
                            <m:sub>
                              <m:r>
                                <a:rPr lang="vi-VN" sz="2400" i="1">
                                  <a:solidFill>
                                    <a:schemeClr val="accent2">
                                      <a:lumMod val="25000"/>
                                    </a:schemeClr>
                                  </a:solidFill>
                                  <a:latin typeface="Cambria Math" panose="02040503050406030204" pitchFamily="18" charset="0"/>
                                </a:rPr>
                                <m:t>2</m:t>
                              </m:r>
                            </m:sub>
                          </m:sSub>
                        </m:den>
                      </m:f>
                    </m:oMath>
                  </m:oMathPara>
                </a14:m>
                <a:endParaRPr lang="vi-VN"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endParaRPr>
              </a:p>
              <a:p>
                <a:pPr algn="just"/>
                <a:r>
                  <a:rPr lang="vi-VN" sz="2400" b="1"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Giải</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xuất</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áp</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u, ở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hai</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đầu</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cuộn</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thứ</a:t>
                </a:r>
                <a:r>
                  <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cấp</a:t>
                </a:r>
                <a:r>
                  <a:rPr lang="vi-VN"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accent2">
                      <a:lumMod val="25000"/>
                    </a:schemeClr>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TextBox 16" descr="Tranthiphuvatlyk15@gmail.com">
                <a:extLst>
                  <a:ext uri="{FF2B5EF4-FFF2-40B4-BE49-F238E27FC236}">
                    <a16:creationId xmlns:a16="http://schemas.microsoft.com/office/drawing/2014/main" id="{8BC56085-3DEF-4C96-AC2C-F13B1A1D832C}"/>
                  </a:ext>
                </a:extLst>
              </p:cNvPr>
              <p:cNvSpPr txBox="1">
                <a:spLocks noRot="1" noChangeAspect="1" noMove="1" noResize="1" noEditPoints="1" noAdjustHandles="1" noChangeArrowheads="1" noChangeShapeType="1" noTextEdit="1"/>
              </p:cNvSpPr>
              <p:nvPr/>
            </p:nvSpPr>
            <p:spPr>
              <a:xfrm>
                <a:off x="427938" y="3035211"/>
                <a:ext cx="5174511" cy="3384709"/>
              </a:xfrm>
              <a:prstGeom prst="rect">
                <a:avLst/>
              </a:prstGeom>
              <a:blipFill>
                <a:blip r:embed="rId7"/>
                <a:stretch>
                  <a:fillRect l="-1767" t="-1261" r="-1885" b="-3243"/>
                </a:stretch>
              </a:blipFill>
            </p:spPr>
            <p:txBody>
              <a:bodyPr/>
              <a:lstStyle/>
              <a:p>
                <a:r>
                  <a:rPr lang="en-US">
                    <a:noFill/>
                  </a:rPr>
                  <a:t> </a:t>
                </a:r>
              </a:p>
            </p:txBody>
          </p:sp>
        </mc:Fallback>
      </mc:AlternateContent>
    </p:spTree>
    <p:extLst>
      <p:ext uri="{BB962C8B-B14F-4D97-AF65-F5344CB8AC3E}">
        <p14:creationId xmlns:p14="http://schemas.microsoft.com/office/powerpoint/2010/main" val="18889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97"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97205487"/>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2">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3">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2">
            <a:alphaModFix/>
          </a:blip>
          <a:stretch>
            <a:fillRect/>
          </a:stretch>
        </p:blipFill>
        <p:spPr>
          <a:xfrm rot="-3932765">
            <a:off x="277418" y="169783"/>
            <a:ext cx="440871" cy="493493"/>
          </a:xfrm>
          <a:prstGeom prst="rect">
            <a:avLst/>
          </a:prstGeom>
          <a:noFill/>
          <a:ln>
            <a:noFill/>
          </a:ln>
        </p:spPr>
      </p:pic>
      <p:sp>
        <p:nvSpPr>
          <p:cNvPr id="6" name="Google Shape;605;p59" descr="Tranthiphuvatlyk15@gmail.com">
            <a:extLst>
              <a:ext uri="{FF2B5EF4-FFF2-40B4-BE49-F238E27FC236}">
                <a16:creationId xmlns:a16="http://schemas.microsoft.com/office/drawing/2014/main" id="{BAFAF045-2379-4A61-A5ED-335C2A18A070}"/>
              </a:ext>
            </a:extLst>
          </p:cNvPr>
          <p:cNvSpPr txBox="1">
            <a:spLocks noGrp="1"/>
          </p:cNvSpPr>
          <p:nvPr>
            <p:ph type="title"/>
          </p:nvPr>
        </p:nvSpPr>
        <p:spPr>
          <a:xfrm>
            <a:off x="1547744" y="1835296"/>
            <a:ext cx="9780283" cy="795600"/>
          </a:xfrm>
          <a:prstGeom prst="rect">
            <a:avLst/>
          </a:prstGeom>
        </p:spPr>
        <p:txBody>
          <a:bodyPr spcFirstLastPara="1" vert="horz" wrap="square" lIns="121900" tIns="121900" rIns="121900" bIns="121900" rtlCol="0" anchor="t" anchorCtr="0">
            <a:noAutofit/>
          </a:bodyPr>
          <a:lstStyle/>
          <a:p>
            <a:r>
              <a:rPr lang="vi-VN" sz="2400" dirty="0">
                <a:solidFill>
                  <a:schemeClr val="tx1"/>
                </a:solidFill>
              </a:rPr>
              <a:t>QUAN SÁT VIDEO VÀ TRẢ LỜI CÂU HỎI</a:t>
            </a:r>
            <a:endParaRPr sz="2400" dirty="0">
              <a:solidFill>
                <a:schemeClr val="tx1"/>
              </a:solidFill>
            </a:endParaRPr>
          </a:p>
        </p:txBody>
      </p:sp>
      <mc:AlternateContent xmlns:mc="http://schemas.openxmlformats.org/markup-compatibility/2006" xmlns:a14="http://schemas.microsoft.com/office/drawing/2010/main">
        <mc:Choice Requires="a14">
          <p:sp>
            <p:nvSpPr>
              <p:cNvPr id="7" name="Google Shape;606;p59" descr="Tranthiphuvatlyk15@gmail.com">
                <a:extLst>
                  <a:ext uri="{FF2B5EF4-FFF2-40B4-BE49-F238E27FC236}">
                    <a16:creationId xmlns:a16="http://schemas.microsoft.com/office/drawing/2014/main" id="{FB47757D-E6A3-40F6-9840-BD38824B0DED}"/>
                  </a:ext>
                </a:extLst>
              </p:cNvPr>
              <p:cNvSpPr txBox="1">
                <a:spLocks/>
              </p:cNvSpPr>
              <p:nvPr/>
            </p:nvSpPr>
            <p:spPr>
              <a:xfrm>
                <a:off x="564856" y="2319943"/>
                <a:ext cx="10224217" cy="128545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buFont typeface="Wingdings" panose="05000000000000000000" pitchFamily="2" charset="2"/>
                  <a:buNone/>
                </a:pPr>
                <a:r>
                  <a:rPr lang="vi-VN" sz="2400" b="1" dirty="0">
                    <a:solidFill>
                      <a:srgbClr val="C71D1A"/>
                    </a:solidFill>
                    <a:latin typeface="+mj-lt"/>
                    <a:ea typeface="Times New Roman" panose="02020603050405020304" pitchFamily="18" charset="0"/>
                  </a:rPr>
                  <a:t>1. Dựa vào biểu thức suất điện động cảm ứng của định luật </a:t>
                </a:r>
                <a:r>
                  <a:rPr lang="vi-VN" sz="2400" b="1" dirty="0" err="1">
                    <a:solidFill>
                      <a:srgbClr val="C71D1A"/>
                    </a:solidFill>
                    <a:latin typeface="+mj-lt"/>
                    <a:ea typeface="Times New Roman" panose="02020603050405020304" pitchFamily="18" charset="0"/>
                  </a:rPr>
                  <a:t>Faraday</a:t>
                </a:r>
                <a:r>
                  <a:rPr lang="vi-VN" sz="2400" b="1" dirty="0">
                    <a:solidFill>
                      <a:srgbClr val="C71D1A"/>
                    </a:solidFill>
                    <a:latin typeface="+mj-lt"/>
                    <a:ea typeface="Times New Roman" panose="02020603050405020304" pitchFamily="18" charset="0"/>
                  </a:rPr>
                  <a:t>: </a:t>
                </a:r>
                <a14:m>
                  <m:oMath xmlns:m="http://schemas.openxmlformats.org/officeDocument/2006/math">
                    <m:sSub>
                      <m:sSubPr>
                        <m:ctrlPr>
                          <a:rPr lang="vi-VN" sz="2400" b="1" i="1">
                            <a:solidFill>
                              <a:srgbClr val="C71D1A"/>
                            </a:solidFill>
                            <a:latin typeface="Cambria Math" panose="02040503050406030204" pitchFamily="18" charset="0"/>
                          </a:rPr>
                        </m:ctrlPr>
                      </m:sSubPr>
                      <m:e>
                        <m:r>
                          <a:rPr lang="vi-VN" sz="2400" b="1" i="1">
                            <a:solidFill>
                              <a:srgbClr val="C71D1A"/>
                            </a:solidFill>
                            <a:latin typeface="Cambria Math" panose="02040503050406030204" pitchFamily="18" charset="0"/>
                          </a:rPr>
                          <m:t>𝒆</m:t>
                        </m:r>
                      </m:e>
                      <m:sub>
                        <m:r>
                          <a:rPr lang="vi-VN" sz="2400" b="1" i="1">
                            <a:solidFill>
                              <a:srgbClr val="C71D1A"/>
                            </a:solidFill>
                            <a:latin typeface="Cambria Math" panose="02040503050406030204" pitchFamily="18" charset="0"/>
                          </a:rPr>
                          <m:t>𝒄</m:t>
                        </m:r>
                      </m:sub>
                    </m:sSub>
                    <m:r>
                      <a:rPr lang="vi-VN" sz="2400" b="1" i="1">
                        <a:solidFill>
                          <a:srgbClr val="C71D1A"/>
                        </a:solidFill>
                        <a:latin typeface="Cambria Math" panose="02040503050406030204" pitchFamily="18" charset="0"/>
                      </a:rPr>
                      <m:t>=−</m:t>
                    </m:r>
                    <m:r>
                      <a:rPr lang="vi-VN" sz="2400" b="1" i="1">
                        <a:solidFill>
                          <a:srgbClr val="C71D1A"/>
                        </a:solidFill>
                        <a:latin typeface="Cambria Math" panose="02040503050406030204" pitchFamily="18" charset="0"/>
                      </a:rPr>
                      <m:t>𝑵</m:t>
                    </m:r>
                    <m:f>
                      <m:fPr>
                        <m:ctrlPr>
                          <a:rPr lang="vi-VN" sz="2400" b="1" i="1">
                            <a:solidFill>
                              <a:srgbClr val="C71D1A"/>
                            </a:solidFill>
                            <a:latin typeface="Cambria Math" panose="02040503050406030204" pitchFamily="18" charset="0"/>
                          </a:rPr>
                        </m:ctrlPr>
                      </m:fPr>
                      <m:num>
                        <m:r>
                          <a:rPr lang="vi-VN" sz="2400" b="1" i="1">
                            <a:solidFill>
                              <a:srgbClr val="C71D1A"/>
                            </a:solidFill>
                            <a:latin typeface="Cambria Math" panose="02040503050406030204" pitchFamily="18" charset="0"/>
                            <a:ea typeface="Cambria Math" panose="02040503050406030204" pitchFamily="18" charset="0"/>
                          </a:rPr>
                          <m:t>∆</m:t>
                        </m:r>
                        <m:r>
                          <a:rPr lang="el-GR" sz="2400" b="1" i="1">
                            <a:solidFill>
                              <a:srgbClr val="C71D1A"/>
                            </a:solidFill>
                            <a:latin typeface="Cambria Math" panose="02040503050406030204" pitchFamily="18" charset="0"/>
                            <a:ea typeface="Cambria Math" panose="02040503050406030204" pitchFamily="18" charset="0"/>
                          </a:rPr>
                          <m:t>𝜱</m:t>
                        </m:r>
                      </m:num>
                      <m:den>
                        <m:r>
                          <a:rPr lang="vi-VN" sz="2400" b="1" i="1">
                            <a:solidFill>
                              <a:srgbClr val="C71D1A"/>
                            </a:solidFill>
                            <a:latin typeface="Cambria Math" panose="02040503050406030204" pitchFamily="18" charset="0"/>
                            <a:ea typeface="Cambria Math" panose="02040503050406030204" pitchFamily="18" charset="0"/>
                          </a:rPr>
                          <m:t>∆</m:t>
                        </m:r>
                        <m:r>
                          <a:rPr lang="vi-VN" sz="2400" b="1" i="1">
                            <a:solidFill>
                              <a:srgbClr val="C71D1A"/>
                            </a:solidFill>
                            <a:latin typeface="Cambria Math" panose="02040503050406030204" pitchFamily="18" charset="0"/>
                            <a:ea typeface="Cambria Math" panose="02040503050406030204" pitchFamily="18" charset="0"/>
                          </a:rPr>
                          <m:t>𝒕</m:t>
                        </m:r>
                      </m:den>
                    </m:f>
                  </m:oMath>
                </a14:m>
                <a:r>
                  <a:rPr lang="vi-VN" sz="2400" b="1" dirty="0">
                    <a:solidFill>
                      <a:srgbClr val="C71D1A"/>
                    </a:solidFill>
                    <a:latin typeface="+mj-lt"/>
                  </a:rPr>
                  <a:t>. Hãy chứng tỏ mối liên hệ sau: </a:t>
                </a:r>
                <a14:m>
                  <m:oMath xmlns:m="http://schemas.openxmlformats.org/officeDocument/2006/math">
                    <m:f>
                      <m:fPr>
                        <m:ctrlPr>
                          <a:rPr lang="vi-VN" sz="2400" b="1" i="1">
                            <a:solidFill>
                              <a:srgbClr val="C71D1A"/>
                            </a:solidFill>
                            <a:latin typeface="Cambria Math" panose="02040503050406030204" pitchFamily="18" charset="0"/>
                          </a:rPr>
                        </m:ctrlPr>
                      </m:fPr>
                      <m:num>
                        <m:sSub>
                          <m:sSubPr>
                            <m:ctrlPr>
                              <a:rPr lang="vi-VN" sz="2400" b="1" i="1">
                                <a:solidFill>
                                  <a:srgbClr val="C71D1A"/>
                                </a:solidFill>
                                <a:latin typeface="Cambria Math" panose="02040503050406030204" pitchFamily="18" charset="0"/>
                              </a:rPr>
                            </m:ctrlPr>
                          </m:sSubPr>
                          <m:e>
                            <m:r>
                              <a:rPr lang="vi-VN" sz="2400" b="1" i="1">
                                <a:solidFill>
                                  <a:srgbClr val="C71D1A"/>
                                </a:solidFill>
                                <a:latin typeface="Cambria Math" panose="02040503050406030204" pitchFamily="18" charset="0"/>
                              </a:rPr>
                              <m:t>𝑼</m:t>
                            </m:r>
                          </m:e>
                          <m:sub>
                            <m:r>
                              <a:rPr lang="vi-VN" sz="2400" b="1" i="1">
                                <a:solidFill>
                                  <a:srgbClr val="C71D1A"/>
                                </a:solidFill>
                                <a:latin typeface="Cambria Math" panose="02040503050406030204" pitchFamily="18" charset="0"/>
                              </a:rPr>
                              <m:t>𝟏</m:t>
                            </m:r>
                          </m:sub>
                        </m:sSub>
                      </m:num>
                      <m:den>
                        <m:sSub>
                          <m:sSubPr>
                            <m:ctrlPr>
                              <a:rPr lang="vi-VN" sz="2400" b="1" i="1">
                                <a:solidFill>
                                  <a:srgbClr val="C71D1A"/>
                                </a:solidFill>
                                <a:latin typeface="Cambria Math" panose="02040503050406030204" pitchFamily="18" charset="0"/>
                              </a:rPr>
                            </m:ctrlPr>
                          </m:sSubPr>
                          <m:e>
                            <m:r>
                              <a:rPr lang="vi-VN" sz="2400" b="1" i="1">
                                <a:solidFill>
                                  <a:srgbClr val="C71D1A"/>
                                </a:solidFill>
                                <a:latin typeface="Cambria Math" panose="02040503050406030204" pitchFamily="18" charset="0"/>
                              </a:rPr>
                              <m:t>𝑼</m:t>
                            </m:r>
                          </m:e>
                          <m:sub>
                            <m:r>
                              <a:rPr lang="vi-VN" sz="2400" b="1" i="1">
                                <a:solidFill>
                                  <a:srgbClr val="C71D1A"/>
                                </a:solidFill>
                                <a:latin typeface="Cambria Math" panose="02040503050406030204" pitchFamily="18" charset="0"/>
                              </a:rPr>
                              <m:t>𝟐</m:t>
                            </m:r>
                          </m:sub>
                        </m:sSub>
                      </m:den>
                    </m:f>
                    <m:r>
                      <a:rPr lang="vi-VN" sz="2400" b="1" i="1">
                        <a:solidFill>
                          <a:srgbClr val="C71D1A"/>
                        </a:solidFill>
                        <a:latin typeface="Cambria Math" panose="02040503050406030204" pitchFamily="18" charset="0"/>
                      </a:rPr>
                      <m:t>=</m:t>
                    </m:r>
                    <m:f>
                      <m:fPr>
                        <m:ctrlPr>
                          <a:rPr lang="vi-VN" sz="2400" b="1" i="1">
                            <a:solidFill>
                              <a:srgbClr val="C71D1A"/>
                            </a:solidFill>
                            <a:latin typeface="Cambria Math" panose="02040503050406030204" pitchFamily="18" charset="0"/>
                          </a:rPr>
                        </m:ctrlPr>
                      </m:fPr>
                      <m:num>
                        <m:sSub>
                          <m:sSubPr>
                            <m:ctrlPr>
                              <a:rPr lang="vi-VN" sz="2400" b="1" i="1">
                                <a:solidFill>
                                  <a:srgbClr val="C71D1A"/>
                                </a:solidFill>
                                <a:latin typeface="Cambria Math" panose="02040503050406030204" pitchFamily="18" charset="0"/>
                              </a:rPr>
                            </m:ctrlPr>
                          </m:sSubPr>
                          <m:e>
                            <m:r>
                              <a:rPr lang="vi-VN" sz="2400" b="1" i="1">
                                <a:solidFill>
                                  <a:srgbClr val="C71D1A"/>
                                </a:solidFill>
                                <a:latin typeface="Cambria Math" panose="02040503050406030204" pitchFamily="18" charset="0"/>
                              </a:rPr>
                              <m:t>𝑵</m:t>
                            </m:r>
                          </m:e>
                          <m:sub>
                            <m:r>
                              <a:rPr lang="vi-VN" sz="2400" b="1" i="1">
                                <a:solidFill>
                                  <a:srgbClr val="C71D1A"/>
                                </a:solidFill>
                                <a:latin typeface="Cambria Math" panose="02040503050406030204" pitchFamily="18" charset="0"/>
                              </a:rPr>
                              <m:t>𝟏</m:t>
                            </m:r>
                          </m:sub>
                        </m:sSub>
                      </m:num>
                      <m:den>
                        <m:sSub>
                          <m:sSubPr>
                            <m:ctrlPr>
                              <a:rPr lang="vi-VN" sz="2400" b="1" i="1">
                                <a:solidFill>
                                  <a:srgbClr val="C71D1A"/>
                                </a:solidFill>
                                <a:latin typeface="Cambria Math" panose="02040503050406030204" pitchFamily="18" charset="0"/>
                              </a:rPr>
                            </m:ctrlPr>
                          </m:sSubPr>
                          <m:e>
                            <m:r>
                              <a:rPr lang="vi-VN" sz="2400" b="1" i="1">
                                <a:solidFill>
                                  <a:srgbClr val="C71D1A"/>
                                </a:solidFill>
                                <a:latin typeface="Cambria Math" panose="02040503050406030204" pitchFamily="18" charset="0"/>
                              </a:rPr>
                              <m:t>𝑵</m:t>
                            </m:r>
                          </m:e>
                          <m:sub>
                            <m:r>
                              <a:rPr lang="vi-VN" sz="2400" b="1" i="1">
                                <a:solidFill>
                                  <a:srgbClr val="C71D1A"/>
                                </a:solidFill>
                                <a:latin typeface="Cambria Math" panose="02040503050406030204" pitchFamily="18" charset="0"/>
                              </a:rPr>
                              <m:t>𝟐</m:t>
                            </m:r>
                          </m:sub>
                        </m:sSub>
                      </m:den>
                    </m:f>
                  </m:oMath>
                </a14:m>
                <a:endParaRPr lang="vi-VN" sz="2400" b="1" dirty="0">
                  <a:solidFill>
                    <a:srgbClr val="C71D1A"/>
                  </a:solidFill>
                  <a:latin typeface="+mj-lt"/>
                </a:endParaRPr>
              </a:p>
            </p:txBody>
          </p:sp>
        </mc:Choice>
        <mc:Fallback xmlns="">
          <p:sp>
            <p:nvSpPr>
              <p:cNvPr id="7" name="Google Shape;606;p59" descr="Tranthiphuvatlyk15@gmail.com">
                <a:extLst>
                  <a:ext uri="{FF2B5EF4-FFF2-40B4-BE49-F238E27FC236}">
                    <a16:creationId xmlns:a16="http://schemas.microsoft.com/office/drawing/2014/main" id="{FB47757D-E6A3-40F6-9840-BD38824B0DED}"/>
                  </a:ext>
                </a:extLst>
              </p:cNvPr>
              <p:cNvSpPr txBox="1">
                <a:spLocks noRot="1" noChangeAspect="1" noMove="1" noResize="1" noEditPoints="1" noAdjustHandles="1" noChangeArrowheads="1" noChangeShapeType="1" noTextEdit="1"/>
              </p:cNvSpPr>
              <p:nvPr/>
            </p:nvSpPr>
            <p:spPr>
              <a:xfrm>
                <a:off x="564856" y="2319943"/>
                <a:ext cx="10224217" cy="1285451"/>
              </a:xfrm>
              <a:prstGeom prst="rect">
                <a:avLst/>
              </a:prstGeom>
              <a:blipFill>
                <a:blip r:embed="rId4"/>
                <a:stretch>
                  <a:fillRect l="-656" b="-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Tranthiphuvatlyk15@gmail.com">
                <a:extLst>
                  <a:ext uri="{FF2B5EF4-FFF2-40B4-BE49-F238E27FC236}">
                    <a16:creationId xmlns:a16="http://schemas.microsoft.com/office/drawing/2014/main" id="{D7CD4973-4FE6-4123-9F6D-F6D818CFA777}"/>
                  </a:ext>
                </a:extLst>
              </p:cNvPr>
              <p:cNvSpPr txBox="1"/>
              <p:nvPr/>
            </p:nvSpPr>
            <p:spPr>
              <a:xfrm>
                <a:off x="263589" y="3818835"/>
                <a:ext cx="11928411" cy="3039165"/>
              </a:xfrm>
              <a:prstGeom prst="rect">
                <a:avLst/>
              </a:prstGeom>
              <a:noFill/>
            </p:spPr>
            <p:txBody>
              <a:bodyPr wrap="square" rtlCol="0">
                <a:spAutoFit/>
              </a:bodyPr>
              <a:lstStyle/>
              <a:p>
                <a:r>
                  <a:rPr lang="vi-VN" sz="2400" dirty="0">
                    <a:solidFill>
                      <a:schemeClr val="accent1">
                        <a:lumMod val="25000"/>
                      </a:schemeClr>
                    </a:solidFill>
                    <a:latin typeface="+mj-lt"/>
                  </a:rPr>
                  <a:t>Ta có: 	</a:t>
                </a:r>
                <a14:m>
                  <m:oMath xmlns:m="http://schemas.openxmlformats.org/officeDocument/2006/math">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e</m:t>
                        </m:r>
                      </m:e>
                      <m:sub>
                        <m:r>
                          <a:rPr lang="vi-VN" sz="2400">
                            <a:solidFill>
                              <a:schemeClr val="accent1">
                                <a:lumMod val="25000"/>
                              </a:schemeClr>
                            </a:solidFill>
                            <a:latin typeface="Cambria Math" panose="02040503050406030204" pitchFamily="18" charset="0"/>
                          </a:rPr>
                          <m:t>1</m:t>
                        </m:r>
                      </m:sub>
                    </m:sSub>
                    <m:r>
                      <a:rPr lang="vi-VN" sz="2400">
                        <a:solidFill>
                          <a:schemeClr val="accent1">
                            <a:lumMod val="25000"/>
                          </a:schemeClr>
                        </a:solidFill>
                        <a:latin typeface="Cambria Math" panose="02040503050406030204" pitchFamily="18" charset="0"/>
                      </a:rPr>
                      <m:t>=−</m:t>
                    </m:r>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N</m:t>
                        </m:r>
                      </m:e>
                      <m:sub>
                        <m:r>
                          <a:rPr lang="vi-VN" sz="2400">
                            <a:solidFill>
                              <a:schemeClr val="accent1">
                                <a:lumMod val="25000"/>
                              </a:schemeClr>
                            </a:solidFill>
                            <a:latin typeface="Cambria Math" panose="02040503050406030204" pitchFamily="18" charset="0"/>
                          </a:rPr>
                          <m:t>1</m:t>
                        </m:r>
                      </m:sub>
                    </m:sSub>
                    <m:f>
                      <m:fPr>
                        <m:ctrlPr>
                          <a:rPr lang="vi-VN" sz="2400" i="1">
                            <a:solidFill>
                              <a:schemeClr val="accent1">
                                <a:lumMod val="25000"/>
                              </a:schemeClr>
                            </a:solidFill>
                            <a:latin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rPr>
                            </m:ctrlPr>
                          </m:sSubPr>
                          <m:e>
                            <m:r>
                              <a:rPr lang="vi-VN" sz="2400">
                                <a:solidFill>
                                  <a:schemeClr val="accent1">
                                    <a:lumMod val="25000"/>
                                  </a:schemeClr>
                                </a:solidFill>
                                <a:latin typeface="Cambria Math" panose="02040503050406030204" pitchFamily="18" charset="0"/>
                                <a:ea typeface="Cambria Math" panose="02040503050406030204" pitchFamily="18" charset="0"/>
                              </a:rPr>
                              <m:t>∆</m:t>
                            </m:r>
                            <m:r>
                              <m:rPr>
                                <m:sty m:val="p"/>
                              </m:rPr>
                              <a:rPr lang="el-GR" sz="2400">
                                <a:solidFill>
                                  <a:schemeClr val="accent1">
                                    <a:lumMod val="25000"/>
                                  </a:schemeClr>
                                </a:solidFill>
                                <a:latin typeface="Cambria Math" panose="02040503050406030204" pitchFamily="18" charset="0"/>
                                <a:ea typeface="Cambria Math" panose="02040503050406030204" pitchFamily="18" charset="0"/>
                              </a:rPr>
                              <m:t>Φ</m:t>
                            </m:r>
                          </m:e>
                          <m:sub>
                            <m:r>
                              <a:rPr lang="vi-VN" sz="2400">
                                <a:solidFill>
                                  <a:schemeClr val="accent1">
                                    <a:lumMod val="25000"/>
                                  </a:schemeClr>
                                </a:solidFill>
                                <a:latin typeface="Cambria Math" panose="02040503050406030204" pitchFamily="18" charset="0"/>
                              </a:rPr>
                              <m:t>1</m:t>
                            </m:r>
                          </m:sub>
                        </m:sSub>
                      </m:num>
                      <m:den>
                        <m:r>
                          <m:rPr>
                            <m:sty m:val="p"/>
                          </m:rPr>
                          <a:rPr lang="el-GR" sz="2400">
                            <a:solidFill>
                              <a:schemeClr val="accent1">
                                <a:lumMod val="25000"/>
                              </a:schemeClr>
                            </a:solidFill>
                            <a:latin typeface="Cambria Math" panose="02040503050406030204" pitchFamily="18" charset="0"/>
                            <a:ea typeface="Cambria Math" panose="02040503050406030204" pitchFamily="18" charset="0"/>
                          </a:rPr>
                          <m:t>Δ</m:t>
                        </m:r>
                        <m:r>
                          <m:rPr>
                            <m:sty m:val="p"/>
                          </m:rPr>
                          <a:rPr lang="vi-VN" sz="2400">
                            <a:solidFill>
                              <a:schemeClr val="accent1">
                                <a:lumMod val="25000"/>
                              </a:schemeClr>
                            </a:solidFill>
                            <a:latin typeface="Cambria Math" panose="02040503050406030204" pitchFamily="18" charset="0"/>
                            <a:ea typeface="Cambria Math" panose="02040503050406030204" pitchFamily="18" charset="0"/>
                          </a:rPr>
                          <m:t>t</m:t>
                        </m:r>
                      </m:den>
                    </m:f>
                    <m:r>
                      <a:rPr lang="vi-VN" sz="2400">
                        <a:solidFill>
                          <a:schemeClr val="accent1">
                            <a:lumMod val="25000"/>
                          </a:schemeClr>
                        </a:solidFill>
                        <a:latin typeface="Cambria Math" panose="02040503050406030204" pitchFamily="18" charset="0"/>
                      </a:rPr>
                      <m:t>=−</m:t>
                    </m:r>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N</m:t>
                        </m:r>
                      </m:e>
                      <m:sub>
                        <m:r>
                          <a:rPr lang="vi-VN" sz="2400">
                            <a:solidFill>
                              <a:schemeClr val="accent1">
                                <a:lumMod val="25000"/>
                              </a:schemeClr>
                            </a:solidFill>
                            <a:latin typeface="Cambria Math" panose="02040503050406030204" pitchFamily="18" charset="0"/>
                          </a:rPr>
                          <m:t>1</m:t>
                        </m:r>
                      </m:sub>
                    </m:sSub>
                    <m:r>
                      <m:rPr>
                        <m:sty m:val="p"/>
                      </m:rPr>
                      <a:rPr lang="vi-VN" sz="2400">
                        <a:solidFill>
                          <a:schemeClr val="accent1">
                            <a:lumMod val="25000"/>
                          </a:schemeClr>
                        </a:solidFill>
                        <a:latin typeface="Cambria Math" panose="02040503050406030204" pitchFamily="18" charset="0"/>
                      </a:rPr>
                      <m:t>B</m:t>
                    </m:r>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S</m:t>
                        </m:r>
                      </m:e>
                      <m:sub>
                        <m:r>
                          <a:rPr lang="vi-VN" sz="2400">
                            <a:solidFill>
                              <a:schemeClr val="accent1">
                                <a:lumMod val="25000"/>
                              </a:schemeClr>
                            </a:solidFill>
                            <a:latin typeface="Cambria Math" panose="02040503050406030204" pitchFamily="18" charset="0"/>
                          </a:rPr>
                          <m:t>1</m:t>
                        </m:r>
                      </m:sub>
                    </m:sSub>
                    <m:r>
                      <m:rPr>
                        <m:sty m:val="p"/>
                      </m:rPr>
                      <a:rPr lang="vi-VN" sz="2400">
                        <a:solidFill>
                          <a:schemeClr val="accent1">
                            <a:lumMod val="25000"/>
                          </a:schemeClr>
                        </a:solidFill>
                        <a:latin typeface="Cambria Math" panose="02040503050406030204" pitchFamily="18" charset="0"/>
                        <a:ea typeface="Cambria Math" panose="02040503050406030204" pitchFamily="18" charset="0"/>
                      </a:rPr>
                      <m:t>ω</m:t>
                    </m:r>
                    <m:func>
                      <m:funcPr>
                        <m:ctrlPr>
                          <a:rPr lang="vi-VN" sz="2400" i="1">
                            <a:solidFill>
                              <a:schemeClr val="accent1">
                                <a:lumMod val="25000"/>
                              </a:schemeClr>
                            </a:solidFill>
                            <a:latin typeface="Cambria Math" panose="02040503050406030204" pitchFamily="18" charset="0"/>
                            <a:ea typeface="Cambria Math" panose="02040503050406030204" pitchFamily="18" charset="0"/>
                          </a:rPr>
                        </m:ctrlPr>
                      </m:funcPr>
                      <m:fNa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cos</m:t>
                        </m:r>
                      </m:fName>
                      <m:e>
                        <m:d>
                          <m:dPr>
                            <m:ctrlPr>
                              <a:rPr lang="vi-VN" sz="2400" i="1">
                                <a:solidFill>
                                  <a:schemeClr val="accent1">
                                    <a:lumMod val="25000"/>
                                  </a:schemeClr>
                                </a:solidFill>
                                <a:latin typeface="Cambria Math" panose="02040503050406030204" pitchFamily="18" charset="0"/>
                                <a:ea typeface="Cambria Math" panose="02040503050406030204" pitchFamily="18" charset="0"/>
                              </a:rPr>
                            </m:ctrlPr>
                          </m:d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ωt</m:t>
                            </m:r>
                            <m:r>
                              <a:rPr lang="vi-VN" sz="2400">
                                <a:solidFill>
                                  <a:schemeClr val="accent1">
                                    <a:lumMod val="25000"/>
                                  </a:schemeClr>
                                </a:solidFill>
                                <a:latin typeface="Cambria Math" panose="02040503050406030204" pitchFamily="18" charset="0"/>
                                <a:ea typeface="Cambria Math" panose="02040503050406030204" pitchFamily="18" charset="0"/>
                              </a:rPr>
                              <m:t>+</m:t>
                            </m:r>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φ</m:t>
                                </m:r>
                              </m:e>
                              <m:sub>
                                <m:r>
                                  <a:rPr lang="vi-VN" sz="2400">
                                    <a:solidFill>
                                      <a:schemeClr val="accent1">
                                        <a:lumMod val="25000"/>
                                      </a:schemeClr>
                                    </a:solidFill>
                                    <a:latin typeface="Cambria Math" panose="02040503050406030204" pitchFamily="18" charset="0"/>
                                    <a:ea typeface="Cambria Math" panose="02040503050406030204" pitchFamily="18" charset="0"/>
                                  </a:rPr>
                                  <m:t>1</m:t>
                                </m:r>
                              </m:sub>
                            </m:sSub>
                          </m:e>
                        </m:d>
                      </m:e>
                    </m:func>
                  </m:oMath>
                </a14:m>
                <a:endParaRPr lang="vi-VN" sz="2400" dirty="0">
                  <a:solidFill>
                    <a:schemeClr val="accent1">
                      <a:lumMod val="25000"/>
                    </a:schemeClr>
                  </a:solidFill>
                  <a:latin typeface="+mj-lt"/>
                  <a:ea typeface="Cambria Math" panose="02040503050406030204" pitchFamily="18" charset="0"/>
                </a:endParaRPr>
              </a:p>
              <a:p>
                <a:r>
                  <a:rPr lang="vi-VN" sz="2400" dirty="0">
                    <a:solidFill>
                      <a:schemeClr val="accent1">
                        <a:lumMod val="25000"/>
                      </a:schemeClr>
                    </a:solidFill>
                    <a:latin typeface="+mj-lt"/>
                  </a:rPr>
                  <a:t>	</a:t>
                </a:r>
                <a14:m>
                  <m:oMath xmlns:m="http://schemas.openxmlformats.org/officeDocument/2006/math">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e</m:t>
                        </m:r>
                      </m:e>
                      <m:sub>
                        <m:r>
                          <a:rPr lang="vi-VN" sz="2400">
                            <a:solidFill>
                              <a:schemeClr val="accent1">
                                <a:lumMod val="25000"/>
                              </a:schemeClr>
                            </a:solidFill>
                            <a:latin typeface="Cambria Math" panose="02040503050406030204" pitchFamily="18" charset="0"/>
                          </a:rPr>
                          <m:t>2</m:t>
                        </m:r>
                      </m:sub>
                    </m:sSub>
                    <m:r>
                      <a:rPr lang="vi-VN" sz="2400">
                        <a:solidFill>
                          <a:schemeClr val="accent1">
                            <a:lumMod val="25000"/>
                          </a:schemeClr>
                        </a:solidFill>
                        <a:latin typeface="Cambria Math" panose="02040503050406030204" pitchFamily="18" charset="0"/>
                      </a:rPr>
                      <m:t>=−</m:t>
                    </m:r>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N</m:t>
                        </m:r>
                      </m:e>
                      <m:sub>
                        <m:r>
                          <a:rPr lang="vi-VN" sz="2400">
                            <a:solidFill>
                              <a:schemeClr val="accent1">
                                <a:lumMod val="25000"/>
                              </a:schemeClr>
                            </a:solidFill>
                            <a:latin typeface="Cambria Math" panose="02040503050406030204" pitchFamily="18" charset="0"/>
                          </a:rPr>
                          <m:t>2</m:t>
                        </m:r>
                      </m:sub>
                    </m:sSub>
                    <m:f>
                      <m:fPr>
                        <m:ctrlPr>
                          <a:rPr lang="vi-VN" sz="2400" i="1">
                            <a:solidFill>
                              <a:schemeClr val="accent1">
                                <a:lumMod val="25000"/>
                              </a:schemeClr>
                            </a:solidFill>
                            <a:latin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rPr>
                            </m:ctrlPr>
                          </m:sSubPr>
                          <m:e>
                            <m:r>
                              <a:rPr lang="vi-VN" sz="2400">
                                <a:solidFill>
                                  <a:schemeClr val="accent1">
                                    <a:lumMod val="25000"/>
                                  </a:schemeClr>
                                </a:solidFill>
                                <a:latin typeface="Cambria Math" panose="02040503050406030204" pitchFamily="18" charset="0"/>
                                <a:ea typeface="Cambria Math" panose="02040503050406030204" pitchFamily="18" charset="0"/>
                              </a:rPr>
                              <m:t>∆</m:t>
                            </m:r>
                            <m:r>
                              <m:rPr>
                                <m:sty m:val="p"/>
                              </m:rPr>
                              <a:rPr lang="el-GR" sz="2400">
                                <a:solidFill>
                                  <a:schemeClr val="accent1">
                                    <a:lumMod val="25000"/>
                                  </a:schemeClr>
                                </a:solidFill>
                                <a:latin typeface="Cambria Math" panose="02040503050406030204" pitchFamily="18" charset="0"/>
                                <a:ea typeface="Cambria Math" panose="02040503050406030204" pitchFamily="18" charset="0"/>
                              </a:rPr>
                              <m:t>Φ</m:t>
                            </m:r>
                          </m:e>
                          <m:sub>
                            <m:r>
                              <a:rPr lang="vi-VN" sz="2400">
                                <a:solidFill>
                                  <a:schemeClr val="accent1">
                                    <a:lumMod val="25000"/>
                                  </a:schemeClr>
                                </a:solidFill>
                                <a:latin typeface="Cambria Math" panose="02040503050406030204" pitchFamily="18" charset="0"/>
                                <a:ea typeface="Cambria Math" panose="02040503050406030204" pitchFamily="18" charset="0"/>
                              </a:rPr>
                              <m:t>2</m:t>
                            </m:r>
                          </m:sub>
                        </m:sSub>
                      </m:num>
                      <m:den>
                        <m:r>
                          <m:rPr>
                            <m:sty m:val="p"/>
                          </m:rPr>
                          <a:rPr lang="el-GR" sz="2400">
                            <a:solidFill>
                              <a:schemeClr val="accent1">
                                <a:lumMod val="25000"/>
                              </a:schemeClr>
                            </a:solidFill>
                            <a:latin typeface="Cambria Math" panose="02040503050406030204" pitchFamily="18" charset="0"/>
                            <a:ea typeface="Cambria Math" panose="02040503050406030204" pitchFamily="18" charset="0"/>
                          </a:rPr>
                          <m:t>Δ</m:t>
                        </m:r>
                        <m:r>
                          <m:rPr>
                            <m:sty m:val="p"/>
                          </m:rPr>
                          <a:rPr lang="vi-VN" sz="2400">
                            <a:solidFill>
                              <a:schemeClr val="accent1">
                                <a:lumMod val="25000"/>
                              </a:schemeClr>
                            </a:solidFill>
                            <a:latin typeface="Cambria Math" panose="02040503050406030204" pitchFamily="18" charset="0"/>
                            <a:ea typeface="Cambria Math" panose="02040503050406030204" pitchFamily="18" charset="0"/>
                          </a:rPr>
                          <m:t>t</m:t>
                        </m:r>
                      </m:den>
                    </m:f>
                    <m:r>
                      <a:rPr lang="vi-VN" sz="2400">
                        <a:solidFill>
                          <a:schemeClr val="accent1">
                            <a:lumMod val="25000"/>
                          </a:schemeClr>
                        </a:solidFill>
                        <a:latin typeface="Cambria Math" panose="02040503050406030204" pitchFamily="18" charset="0"/>
                      </a:rPr>
                      <m:t>=−</m:t>
                    </m:r>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N</m:t>
                        </m:r>
                      </m:e>
                      <m:sub>
                        <m:r>
                          <a:rPr lang="vi-VN" sz="2400">
                            <a:solidFill>
                              <a:schemeClr val="accent1">
                                <a:lumMod val="25000"/>
                              </a:schemeClr>
                            </a:solidFill>
                            <a:latin typeface="Cambria Math" panose="02040503050406030204" pitchFamily="18" charset="0"/>
                          </a:rPr>
                          <m:t>2</m:t>
                        </m:r>
                      </m:sub>
                    </m:sSub>
                    <m:r>
                      <m:rPr>
                        <m:sty m:val="p"/>
                      </m:rPr>
                      <a:rPr lang="vi-VN" sz="2400">
                        <a:solidFill>
                          <a:schemeClr val="accent1">
                            <a:lumMod val="25000"/>
                          </a:schemeClr>
                        </a:solidFill>
                        <a:latin typeface="Cambria Math" panose="02040503050406030204" pitchFamily="18" charset="0"/>
                      </a:rPr>
                      <m:t>B</m:t>
                    </m:r>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S</m:t>
                        </m:r>
                      </m:e>
                      <m:sub>
                        <m:r>
                          <a:rPr lang="vi-VN" sz="2400">
                            <a:solidFill>
                              <a:schemeClr val="accent1">
                                <a:lumMod val="25000"/>
                              </a:schemeClr>
                            </a:solidFill>
                            <a:latin typeface="Cambria Math" panose="02040503050406030204" pitchFamily="18" charset="0"/>
                          </a:rPr>
                          <m:t>2</m:t>
                        </m:r>
                      </m:sub>
                    </m:sSub>
                    <m:r>
                      <m:rPr>
                        <m:sty m:val="p"/>
                      </m:rPr>
                      <a:rPr lang="vi-VN" sz="2400">
                        <a:solidFill>
                          <a:schemeClr val="accent1">
                            <a:lumMod val="25000"/>
                          </a:schemeClr>
                        </a:solidFill>
                        <a:latin typeface="Cambria Math" panose="02040503050406030204" pitchFamily="18" charset="0"/>
                        <a:ea typeface="Cambria Math" panose="02040503050406030204" pitchFamily="18" charset="0"/>
                      </a:rPr>
                      <m:t>ω</m:t>
                    </m:r>
                    <m:func>
                      <m:funcPr>
                        <m:ctrlPr>
                          <a:rPr lang="vi-VN" sz="2400" i="1">
                            <a:solidFill>
                              <a:schemeClr val="accent1">
                                <a:lumMod val="25000"/>
                              </a:schemeClr>
                            </a:solidFill>
                            <a:latin typeface="Cambria Math" panose="02040503050406030204" pitchFamily="18" charset="0"/>
                            <a:ea typeface="Cambria Math" panose="02040503050406030204" pitchFamily="18" charset="0"/>
                          </a:rPr>
                        </m:ctrlPr>
                      </m:funcPr>
                      <m:fNa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cos</m:t>
                        </m:r>
                      </m:fName>
                      <m:e>
                        <m:d>
                          <m:dPr>
                            <m:ctrlPr>
                              <a:rPr lang="vi-VN" sz="2400" i="1">
                                <a:solidFill>
                                  <a:schemeClr val="accent1">
                                    <a:lumMod val="25000"/>
                                  </a:schemeClr>
                                </a:solidFill>
                                <a:latin typeface="Cambria Math" panose="02040503050406030204" pitchFamily="18" charset="0"/>
                                <a:ea typeface="Cambria Math" panose="02040503050406030204" pitchFamily="18" charset="0"/>
                              </a:rPr>
                            </m:ctrlPr>
                          </m:d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ωt</m:t>
                            </m:r>
                            <m:r>
                              <a:rPr lang="vi-VN" sz="2400">
                                <a:solidFill>
                                  <a:schemeClr val="accent1">
                                    <a:lumMod val="25000"/>
                                  </a:schemeClr>
                                </a:solidFill>
                                <a:latin typeface="Cambria Math" panose="02040503050406030204" pitchFamily="18" charset="0"/>
                                <a:ea typeface="Cambria Math" panose="02040503050406030204" pitchFamily="18" charset="0"/>
                              </a:rPr>
                              <m:t>+</m:t>
                            </m:r>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φ</m:t>
                                </m:r>
                              </m:e>
                              <m:sub>
                                <m:r>
                                  <a:rPr lang="vi-VN" sz="2400">
                                    <a:solidFill>
                                      <a:schemeClr val="accent1">
                                        <a:lumMod val="25000"/>
                                      </a:schemeClr>
                                    </a:solidFill>
                                    <a:latin typeface="Cambria Math" panose="02040503050406030204" pitchFamily="18" charset="0"/>
                                    <a:ea typeface="Cambria Math" panose="02040503050406030204" pitchFamily="18" charset="0"/>
                                  </a:rPr>
                                  <m:t>2</m:t>
                                </m:r>
                              </m:sub>
                            </m:sSub>
                          </m:e>
                        </m:d>
                      </m:e>
                    </m:func>
                  </m:oMath>
                </a14:m>
                <a:endParaRPr lang="vi-VN" sz="2400" dirty="0">
                  <a:solidFill>
                    <a:schemeClr val="accent1">
                      <a:lumMod val="25000"/>
                    </a:schemeClr>
                  </a:solidFill>
                  <a:latin typeface="+mj-lt"/>
                </a:endParaRPr>
              </a:p>
              <a:p>
                <a:r>
                  <a:rPr lang="vi-VN" sz="2400" dirty="0">
                    <a:solidFill>
                      <a:schemeClr val="accent1">
                        <a:lumMod val="25000"/>
                      </a:schemeClr>
                    </a:solidFill>
                    <a:latin typeface="+mj-lt"/>
                    <a:ea typeface="Times New Roman" panose="02020603050405020304" pitchFamily="18" charset="0"/>
                  </a:rPr>
                  <a:t>Vì hai cuộn dây được đặt trong cùng từ trường B và có cùng tốc độ góc ω nên φ</a:t>
                </a:r>
                <a:r>
                  <a:rPr lang="vi-VN" sz="2400" baseline="-25000" dirty="0">
                    <a:solidFill>
                      <a:schemeClr val="accent1">
                        <a:lumMod val="25000"/>
                      </a:schemeClr>
                    </a:solidFill>
                    <a:latin typeface="+mj-lt"/>
                    <a:ea typeface="Times New Roman" panose="02020603050405020304" pitchFamily="18" charset="0"/>
                  </a:rPr>
                  <a:t>1</a:t>
                </a:r>
                <a:r>
                  <a:rPr lang="vi-VN" sz="2400" dirty="0">
                    <a:solidFill>
                      <a:schemeClr val="accent1">
                        <a:lumMod val="25000"/>
                      </a:schemeClr>
                    </a:solidFill>
                    <a:latin typeface="+mj-lt"/>
                    <a:ea typeface="Times New Roman" panose="02020603050405020304" pitchFamily="18" charset="0"/>
                  </a:rPr>
                  <a:t> = φ</a:t>
                </a:r>
                <a:r>
                  <a:rPr lang="vi-VN" sz="2400" baseline="-25000" dirty="0">
                    <a:solidFill>
                      <a:schemeClr val="accent1">
                        <a:lumMod val="25000"/>
                      </a:schemeClr>
                    </a:solidFill>
                    <a:latin typeface="+mj-lt"/>
                    <a:ea typeface="Times New Roman" panose="02020603050405020304" pitchFamily="18" charset="0"/>
                  </a:rPr>
                  <a:t>2</a:t>
                </a:r>
              </a:p>
              <a:p>
                <a:r>
                  <a:rPr lang="vi-VN" sz="2400" dirty="0">
                    <a:solidFill>
                      <a:schemeClr val="accent1">
                        <a:lumMod val="25000"/>
                      </a:schemeClr>
                    </a:solidFill>
                    <a:latin typeface="+mj-lt"/>
                    <a:ea typeface="Times New Roman" panose="02020603050405020304" pitchFamily="18" charset="0"/>
                    <a:cs typeface="Times New Roman" panose="02020603050405020304" pitchFamily="18" charset="0"/>
                  </a:rPr>
                  <a:t>Điện áp hiệu dụng giữa hai đầu cuộn sơ cấp và thứ cấp lần lượt là:</a:t>
                </a:r>
                <a:endParaRPr lang="en-US" sz="2400" dirty="0">
                  <a:solidFill>
                    <a:schemeClr val="accent1">
                      <a:lumMod val="25000"/>
                    </a:schemeClr>
                  </a:solidFill>
                  <a:latin typeface="+mj-lt"/>
                  <a:ea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n-US"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U</m:t>
                          </m:r>
                        </m:e>
                        <m:sub>
                          <m:r>
                            <a:rPr lang="vi-VN" sz="2400">
                              <a:solidFill>
                                <a:schemeClr val="accent1">
                                  <a:lumMod val="25000"/>
                                </a:schemeClr>
                              </a:solidFill>
                              <a:latin typeface="Cambria Math" panose="02040503050406030204" pitchFamily="18" charset="0"/>
                            </a:rPr>
                            <m:t>1</m:t>
                          </m:r>
                        </m:sub>
                      </m:sSub>
                      <m:r>
                        <a:rPr lang="vi-VN" sz="2400">
                          <a:solidFill>
                            <a:schemeClr val="accent1">
                              <a:lumMod val="25000"/>
                            </a:schemeClr>
                          </a:solidFill>
                          <a:latin typeface="Cambria Math" panose="02040503050406030204" pitchFamily="18" charset="0"/>
                        </a:rPr>
                        <m:t>=</m:t>
                      </m:r>
                      <m:f>
                        <m:fPr>
                          <m:ctrlPr>
                            <a:rPr lang="vi-VN" sz="2400" i="1">
                              <a:solidFill>
                                <a:schemeClr val="accent1">
                                  <a:lumMod val="25000"/>
                                </a:schemeClr>
                              </a:solidFill>
                              <a:latin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E</m:t>
                              </m:r>
                            </m:e>
                            <m:sub>
                              <m:r>
                                <a:rPr lang="vi-VN" sz="2400">
                                  <a:solidFill>
                                    <a:schemeClr val="accent1">
                                      <a:lumMod val="25000"/>
                                    </a:schemeClr>
                                  </a:solidFill>
                                  <a:latin typeface="Cambria Math" panose="02040503050406030204" pitchFamily="18" charset="0"/>
                                </a:rPr>
                                <m:t>1</m:t>
                              </m:r>
                            </m:sub>
                          </m:sSub>
                        </m:num>
                        <m:den>
                          <m:rad>
                            <m:radPr>
                              <m:degHide m:val="on"/>
                              <m:ctrlPr>
                                <a:rPr lang="vi-VN" sz="2400" i="1">
                                  <a:solidFill>
                                    <a:schemeClr val="accent1">
                                      <a:lumMod val="25000"/>
                                    </a:schemeClr>
                                  </a:solidFill>
                                  <a:latin typeface="Cambria Math" panose="02040503050406030204" pitchFamily="18" charset="0"/>
                                </a:rPr>
                              </m:ctrlPr>
                            </m:radPr>
                            <m:deg/>
                            <m:e>
                              <m:r>
                                <a:rPr lang="vi-VN" sz="2400">
                                  <a:solidFill>
                                    <a:schemeClr val="accent1">
                                      <a:lumMod val="25000"/>
                                    </a:schemeClr>
                                  </a:solidFill>
                                  <a:latin typeface="Cambria Math" panose="02040503050406030204" pitchFamily="18" charset="0"/>
                                </a:rPr>
                                <m:t>2</m:t>
                              </m:r>
                            </m:e>
                          </m:rad>
                        </m:den>
                      </m:f>
                      <m:r>
                        <a:rPr lang="vi-VN" sz="2400">
                          <a:solidFill>
                            <a:schemeClr val="accent1">
                              <a:lumMod val="25000"/>
                            </a:schemeClr>
                          </a:solidFill>
                          <a:latin typeface="Cambria Math" panose="02040503050406030204" pitchFamily="18" charset="0"/>
                        </a:rPr>
                        <m:t>; </m:t>
                      </m:r>
                      <m:sSub>
                        <m:sSubPr>
                          <m:ctrlPr>
                            <a:rPr lang="en-US"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U</m:t>
                          </m:r>
                        </m:e>
                        <m:sub>
                          <m:r>
                            <a:rPr lang="vi-VN" sz="2400">
                              <a:solidFill>
                                <a:schemeClr val="accent1">
                                  <a:lumMod val="25000"/>
                                </a:schemeClr>
                              </a:solidFill>
                              <a:latin typeface="Cambria Math" panose="02040503050406030204" pitchFamily="18" charset="0"/>
                            </a:rPr>
                            <m:t>2</m:t>
                          </m:r>
                        </m:sub>
                      </m:sSub>
                      <m:r>
                        <a:rPr lang="vi-VN" sz="2400">
                          <a:solidFill>
                            <a:schemeClr val="accent1">
                              <a:lumMod val="25000"/>
                            </a:schemeClr>
                          </a:solidFill>
                          <a:latin typeface="Cambria Math" panose="02040503050406030204" pitchFamily="18" charset="0"/>
                        </a:rPr>
                        <m:t>=</m:t>
                      </m:r>
                      <m:f>
                        <m:fPr>
                          <m:ctrlPr>
                            <a:rPr lang="vi-VN" sz="2400" i="1">
                              <a:solidFill>
                                <a:schemeClr val="accent1">
                                  <a:lumMod val="25000"/>
                                </a:schemeClr>
                              </a:solidFill>
                              <a:latin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rPr>
                                <m:t>E</m:t>
                              </m:r>
                            </m:e>
                            <m:sub>
                              <m:r>
                                <a:rPr lang="vi-VN" sz="2400">
                                  <a:solidFill>
                                    <a:schemeClr val="accent1">
                                      <a:lumMod val="25000"/>
                                    </a:schemeClr>
                                  </a:solidFill>
                                  <a:latin typeface="Cambria Math" panose="02040503050406030204" pitchFamily="18" charset="0"/>
                                </a:rPr>
                                <m:t>2</m:t>
                              </m:r>
                            </m:sub>
                          </m:sSub>
                        </m:num>
                        <m:den>
                          <m:rad>
                            <m:radPr>
                              <m:degHide m:val="on"/>
                              <m:ctrlPr>
                                <a:rPr lang="vi-VN" sz="2400" i="1">
                                  <a:solidFill>
                                    <a:schemeClr val="accent1">
                                      <a:lumMod val="25000"/>
                                    </a:schemeClr>
                                  </a:solidFill>
                                  <a:latin typeface="Cambria Math" panose="02040503050406030204" pitchFamily="18" charset="0"/>
                                </a:rPr>
                              </m:ctrlPr>
                            </m:radPr>
                            <m:deg/>
                            <m:e>
                              <m:r>
                                <a:rPr lang="vi-VN" sz="2400">
                                  <a:solidFill>
                                    <a:schemeClr val="accent1">
                                      <a:lumMod val="25000"/>
                                    </a:schemeClr>
                                  </a:solidFill>
                                  <a:latin typeface="Cambria Math" panose="02040503050406030204" pitchFamily="18" charset="0"/>
                                </a:rPr>
                                <m:t>2</m:t>
                              </m:r>
                            </m:e>
                          </m:rad>
                        </m:den>
                      </m:f>
                      <m:r>
                        <a:rPr lang="en-US" sz="2400">
                          <a:solidFill>
                            <a:schemeClr val="accent1">
                              <a:lumMod val="25000"/>
                            </a:schemeClr>
                          </a:solidFill>
                          <a:latin typeface="Cambria Math" panose="02040503050406030204" pitchFamily="18" charset="0"/>
                          <a:ea typeface="Cambria Math" panose="02040503050406030204" pitchFamily="18" charset="0"/>
                        </a:rPr>
                        <m:t>⟹</m:t>
                      </m:r>
                      <m:r>
                        <a:rPr lang="vi-VN" sz="2400">
                          <a:solidFill>
                            <a:schemeClr val="accent1">
                              <a:lumMod val="25000"/>
                            </a:schemeClr>
                          </a:solidFill>
                          <a:latin typeface="Cambria Math" panose="02040503050406030204" pitchFamily="18" charset="0"/>
                          <a:ea typeface="Cambria Math" panose="02040503050406030204" pitchFamily="18" charset="0"/>
                        </a:rPr>
                        <m:t>      </m:t>
                      </m:r>
                      <m:f>
                        <m:fPr>
                          <m:ctrlPr>
                            <a:rPr lang="en-US" sz="24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en-US"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U</m:t>
                              </m:r>
                            </m:e>
                            <m:sub>
                              <m:r>
                                <a:rPr lang="vi-VN" sz="2400">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en-US"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U</m:t>
                              </m:r>
                            </m:e>
                            <m:sub>
                              <m:r>
                                <a:rPr lang="vi-VN" sz="2400">
                                  <a:solidFill>
                                    <a:schemeClr val="accent1">
                                      <a:lumMod val="25000"/>
                                    </a:schemeClr>
                                  </a:solidFill>
                                  <a:latin typeface="Cambria Math" panose="02040503050406030204" pitchFamily="18" charset="0"/>
                                  <a:ea typeface="Cambria Math" panose="02040503050406030204" pitchFamily="18" charset="0"/>
                                </a:rPr>
                                <m:t>2</m:t>
                              </m:r>
                            </m:sub>
                          </m:sSub>
                        </m:den>
                      </m:f>
                      <m:r>
                        <a:rPr lang="vi-VN" sz="2400">
                          <a:solidFill>
                            <a:schemeClr val="accent1">
                              <a:lumMod val="25000"/>
                            </a:schemeClr>
                          </a:solidFill>
                          <a:latin typeface="Cambria Math" panose="02040503050406030204" pitchFamily="18" charset="0"/>
                          <a:ea typeface="Cambria Math" panose="02040503050406030204" pitchFamily="18" charset="0"/>
                        </a:rPr>
                        <m:t>=</m:t>
                      </m:r>
                      <m:f>
                        <m:fPr>
                          <m:ctrlPr>
                            <a:rPr lang="vi-VN" sz="24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E</m:t>
                              </m:r>
                            </m:e>
                            <m:sub>
                              <m:r>
                                <a:rPr lang="vi-VN" sz="2400">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E</m:t>
                              </m:r>
                            </m:e>
                            <m:sub>
                              <m:r>
                                <a:rPr lang="vi-VN" sz="2400">
                                  <a:solidFill>
                                    <a:schemeClr val="accent1">
                                      <a:lumMod val="25000"/>
                                    </a:schemeClr>
                                  </a:solidFill>
                                  <a:latin typeface="Cambria Math" panose="02040503050406030204" pitchFamily="18" charset="0"/>
                                  <a:ea typeface="Cambria Math" panose="02040503050406030204" pitchFamily="18" charset="0"/>
                                </a:rPr>
                                <m:t>2</m:t>
                              </m:r>
                            </m:sub>
                          </m:sSub>
                        </m:den>
                      </m:f>
                      <m:r>
                        <a:rPr lang="vi-VN" sz="2400">
                          <a:solidFill>
                            <a:schemeClr val="accent1">
                              <a:lumMod val="25000"/>
                            </a:schemeClr>
                          </a:solidFill>
                          <a:latin typeface="Cambria Math" panose="02040503050406030204" pitchFamily="18" charset="0"/>
                          <a:ea typeface="Cambria Math" panose="02040503050406030204" pitchFamily="18" charset="0"/>
                        </a:rPr>
                        <m:t>=</m:t>
                      </m:r>
                      <m:f>
                        <m:fPr>
                          <m:ctrlPr>
                            <a:rPr lang="vi-VN" sz="24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N</m:t>
                              </m:r>
                            </m:e>
                            <m:sub>
                              <m:r>
                                <a:rPr lang="vi-VN" sz="2400">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a:solidFill>
                                    <a:schemeClr val="accent1">
                                      <a:lumMod val="25000"/>
                                    </a:schemeClr>
                                  </a:solidFill>
                                  <a:latin typeface="Cambria Math" panose="02040503050406030204" pitchFamily="18" charset="0"/>
                                  <a:ea typeface="Cambria Math" panose="02040503050406030204" pitchFamily="18" charset="0"/>
                                </a:rPr>
                                <m:t>N</m:t>
                              </m:r>
                            </m:e>
                            <m:sub>
                              <m:r>
                                <a:rPr lang="vi-VN" sz="2400">
                                  <a:solidFill>
                                    <a:schemeClr val="accent1">
                                      <a:lumMod val="25000"/>
                                    </a:schemeClr>
                                  </a:solidFill>
                                  <a:latin typeface="Cambria Math" panose="02040503050406030204" pitchFamily="18" charset="0"/>
                                  <a:ea typeface="Cambria Math" panose="02040503050406030204" pitchFamily="18" charset="0"/>
                                </a:rPr>
                                <m:t>2</m:t>
                              </m:r>
                            </m:sub>
                          </m:sSub>
                        </m:den>
                      </m:f>
                    </m:oMath>
                  </m:oMathPara>
                </a14:m>
                <a:endParaRPr lang="en-US" sz="2400" dirty="0">
                  <a:solidFill>
                    <a:schemeClr val="accent1">
                      <a:lumMod val="25000"/>
                    </a:schemeClr>
                  </a:solidFill>
                  <a:latin typeface="+mj-lt"/>
                </a:endParaRPr>
              </a:p>
            </p:txBody>
          </p:sp>
        </mc:Choice>
        <mc:Fallback xmlns="">
          <p:sp>
            <p:nvSpPr>
              <p:cNvPr id="8" name="TextBox 7" descr="Tranthiphuvatlyk15@gmail.com">
                <a:extLst>
                  <a:ext uri="{FF2B5EF4-FFF2-40B4-BE49-F238E27FC236}">
                    <a16:creationId xmlns:a16="http://schemas.microsoft.com/office/drawing/2014/main" id="{D7CD4973-4FE6-4123-9F6D-F6D818CFA777}"/>
                  </a:ext>
                </a:extLst>
              </p:cNvPr>
              <p:cNvSpPr txBox="1">
                <a:spLocks noRot="1" noChangeAspect="1" noMove="1" noResize="1" noEditPoints="1" noAdjustHandles="1" noChangeArrowheads="1" noChangeShapeType="1" noTextEdit="1"/>
              </p:cNvSpPr>
              <p:nvPr/>
            </p:nvSpPr>
            <p:spPr>
              <a:xfrm>
                <a:off x="263589" y="3818835"/>
                <a:ext cx="11928411" cy="3039165"/>
              </a:xfrm>
              <a:prstGeom prst="rect">
                <a:avLst/>
              </a:prstGeom>
              <a:blipFill>
                <a:blip r:embed="rId5"/>
                <a:stretch>
                  <a:fillRect l="-766"/>
                </a:stretch>
              </a:blipFill>
            </p:spPr>
            <p:txBody>
              <a:bodyPr/>
              <a:lstStyle/>
              <a:p>
                <a:r>
                  <a:rPr lang="en-US">
                    <a:noFill/>
                  </a:rPr>
                  <a:t> </a:t>
                </a:r>
              </a:p>
            </p:txBody>
          </p:sp>
        </mc:Fallback>
      </mc:AlternateContent>
      <p:graphicFrame>
        <p:nvGraphicFramePr>
          <p:cNvPr id="9" name="Table 8" descr="Tranthiphuvatlyk15@gmail.com">
            <a:extLst>
              <a:ext uri="{FF2B5EF4-FFF2-40B4-BE49-F238E27FC236}">
                <a16:creationId xmlns:a16="http://schemas.microsoft.com/office/drawing/2014/main" id="{EDC17A89-7F28-46EF-AD3F-9CBBFA7BE42E}"/>
              </a:ext>
            </a:extLst>
          </p:cNvPr>
          <p:cNvGraphicFramePr>
            <a:graphicFrameLocks noGrp="1"/>
          </p:cNvGraphicFramePr>
          <p:nvPr>
            <p:extLst>
              <p:ext uri="{D42A27DB-BD31-4B8C-83A1-F6EECF244321}">
                <p14:modId xmlns:p14="http://schemas.microsoft.com/office/powerpoint/2010/main" val="1795160666"/>
              </p:ext>
            </p:extLst>
          </p:nvPr>
        </p:nvGraphicFramePr>
        <p:xfrm>
          <a:off x="7223841" y="6167780"/>
          <a:ext cx="2384636" cy="981559"/>
        </p:xfrm>
        <a:graphic>
          <a:graphicData uri="http://schemas.openxmlformats.org/drawingml/2006/table">
            <a:tbl>
              <a:tblPr firstRow="1" bandRow="1"/>
              <a:tblGrid>
                <a:gridCol w="2384636">
                  <a:extLst>
                    <a:ext uri="{9D8B030D-6E8A-4147-A177-3AD203B41FA5}">
                      <a16:colId xmlns:a16="http://schemas.microsoft.com/office/drawing/2014/main" val="20000"/>
                    </a:ext>
                  </a:extLst>
                </a:gridCol>
              </a:tblGrid>
              <a:tr h="981559">
                <a:tc>
                  <a:txBody>
                    <a:bodyPr/>
                    <a:lstStyle/>
                    <a:p>
                      <a:endParaRPr lang="vi-VN" sz="2400" dirty="0"/>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mc:AlternateContent xmlns:mc="http://schemas.openxmlformats.org/markup-compatibility/2006" xmlns:a14="http://schemas.microsoft.com/office/drawing/2010/main">
        <mc:Choice Requires="a14">
          <p:sp>
            <p:nvSpPr>
              <p:cNvPr id="10" name="Rectangle 9" descr="Tranthiphuvatlyk15@gmail.com">
                <a:extLst>
                  <a:ext uri="{FF2B5EF4-FFF2-40B4-BE49-F238E27FC236}">
                    <a16:creationId xmlns:a16="http://schemas.microsoft.com/office/drawing/2014/main" id="{DEC1BF5F-2B17-475B-B285-25B693F87ACB}"/>
                  </a:ext>
                </a:extLst>
              </p:cNvPr>
              <p:cNvSpPr/>
              <p:nvPr/>
            </p:nvSpPr>
            <p:spPr>
              <a:xfrm>
                <a:off x="6941464" y="3905627"/>
                <a:ext cx="2949389" cy="8442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a:solidFill>
                            <a:schemeClr val="accent1">
                              <a:lumMod val="25000"/>
                            </a:schemeClr>
                          </a:solidFill>
                          <a:latin typeface="Cambria Math" panose="02040503050406030204" pitchFamily="18" charset="0"/>
                          <a:ea typeface="Cambria Math" panose="02040503050406030204" pitchFamily="18" charset="0"/>
                        </a:rPr>
                        <m:t>⟹</m:t>
                      </m:r>
                      <m:f>
                        <m:fPr>
                          <m:ctrlPr>
                            <a:rPr lang="en-US" sz="24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en-US"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i="1">
                                  <a:solidFill>
                                    <a:schemeClr val="accent1">
                                      <a:lumMod val="25000"/>
                                    </a:schemeClr>
                                  </a:solidFill>
                                  <a:latin typeface="Cambria Math" panose="02040503050406030204" pitchFamily="18" charset="0"/>
                                  <a:ea typeface="Cambria Math" panose="02040503050406030204" pitchFamily="18" charset="0"/>
                                </a:rPr>
                                <m:t>e</m:t>
                              </m:r>
                            </m:e>
                            <m:sub>
                              <m:r>
                                <a:rPr lang="vi-VN" sz="2400" i="1">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en-US"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i="1">
                                  <a:solidFill>
                                    <a:schemeClr val="accent1">
                                      <a:lumMod val="25000"/>
                                    </a:schemeClr>
                                  </a:solidFill>
                                  <a:latin typeface="Cambria Math" panose="02040503050406030204" pitchFamily="18" charset="0"/>
                                  <a:ea typeface="Cambria Math" panose="02040503050406030204" pitchFamily="18" charset="0"/>
                                </a:rPr>
                                <m:t>e</m:t>
                              </m:r>
                            </m:e>
                            <m:sub>
                              <m:r>
                                <a:rPr lang="vi-VN" sz="2400" i="1">
                                  <a:solidFill>
                                    <a:schemeClr val="accent1">
                                      <a:lumMod val="25000"/>
                                    </a:schemeClr>
                                  </a:solidFill>
                                  <a:latin typeface="Cambria Math" panose="02040503050406030204" pitchFamily="18" charset="0"/>
                                  <a:ea typeface="Cambria Math" panose="02040503050406030204" pitchFamily="18" charset="0"/>
                                </a:rPr>
                                <m:t>2</m:t>
                              </m:r>
                            </m:sub>
                          </m:sSub>
                        </m:den>
                      </m:f>
                      <m:r>
                        <a:rPr lang="vi-VN" sz="2400">
                          <a:solidFill>
                            <a:schemeClr val="accent1">
                              <a:lumMod val="25000"/>
                            </a:schemeClr>
                          </a:solidFill>
                          <a:latin typeface="Cambria Math" panose="02040503050406030204" pitchFamily="18" charset="0"/>
                          <a:ea typeface="Cambria Math" panose="02040503050406030204" pitchFamily="18" charset="0"/>
                        </a:rPr>
                        <m:t>=</m:t>
                      </m:r>
                      <m:f>
                        <m:fPr>
                          <m:ctrlPr>
                            <a:rPr lang="vi-VN" sz="24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i="1">
                                  <a:solidFill>
                                    <a:schemeClr val="accent1">
                                      <a:lumMod val="25000"/>
                                    </a:schemeClr>
                                  </a:solidFill>
                                  <a:latin typeface="Cambria Math" panose="02040503050406030204" pitchFamily="18" charset="0"/>
                                  <a:ea typeface="Cambria Math" panose="02040503050406030204" pitchFamily="18" charset="0"/>
                                </a:rPr>
                                <m:t>E</m:t>
                              </m:r>
                            </m:e>
                            <m:sub>
                              <m:r>
                                <a:rPr lang="vi-VN" sz="2400" i="1">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i="1">
                                  <a:solidFill>
                                    <a:schemeClr val="accent1">
                                      <a:lumMod val="25000"/>
                                    </a:schemeClr>
                                  </a:solidFill>
                                  <a:latin typeface="Cambria Math" panose="02040503050406030204" pitchFamily="18" charset="0"/>
                                  <a:ea typeface="Cambria Math" panose="02040503050406030204" pitchFamily="18" charset="0"/>
                                </a:rPr>
                                <m:t>E</m:t>
                              </m:r>
                            </m:e>
                            <m:sub>
                              <m:r>
                                <a:rPr lang="vi-VN" sz="2400" i="1">
                                  <a:solidFill>
                                    <a:schemeClr val="accent1">
                                      <a:lumMod val="25000"/>
                                    </a:schemeClr>
                                  </a:solidFill>
                                  <a:latin typeface="Cambria Math" panose="02040503050406030204" pitchFamily="18" charset="0"/>
                                  <a:ea typeface="Cambria Math" panose="02040503050406030204" pitchFamily="18" charset="0"/>
                                </a:rPr>
                                <m:t>2</m:t>
                              </m:r>
                            </m:sub>
                          </m:sSub>
                        </m:den>
                      </m:f>
                      <m:r>
                        <a:rPr lang="vi-VN" sz="2400">
                          <a:solidFill>
                            <a:schemeClr val="accent1">
                              <a:lumMod val="25000"/>
                            </a:schemeClr>
                          </a:solidFill>
                          <a:latin typeface="Cambria Math" panose="02040503050406030204" pitchFamily="18" charset="0"/>
                          <a:ea typeface="Cambria Math" panose="02040503050406030204" pitchFamily="18" charset="0"/>
                        </a:rPr>
                        <m:t>=</m:t>
                      </m:r>
                      <m:f>
                        <m:fPr>
                          <m:ctrlPr>
                            <a:rPr lang="vi-VN" sz="2400" i="1">
                              <a:solidFill>
                                <a:schemeClr val="accent1">
                                  <a:lumMod val="25000"/>
                                </a:schemeClr>
                              </a:solidFill>
                              <a:latin typeface="Cambria Math" panose="02040503050406030204" pitchFamily="18" charset="0"/>
                              <a:ea typeface="Cambria Math" panose="02040503050406030204" pitchFamily="18" charset="0"/>
                            </a:rPr>
                          </m:ctrlPr>
                        </m:fPr>
                        <m:num>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i="1">
                                  <a:solidFill>
                                    <a:schemeClr val="accent1">
                                      <a:lumMod val="25000"/>
                                    </a:schemeClr>
                                  </a:solidFill>
                                  <a:latin typeface="Cambria Math" panose="02040503050406030204" pitchFamily="18" charset="0"/>
                                  <a:ea typeface="Cambria Math" panose="02040503050406030204" pitchFamily="18" charset="0"/>
                                </a:rPr>
                                <m:t>N</m:t>
                              </m:r>
                            </m:e>
                            <m:sub>
                              <m:r>
                                <a:rPr lang="vi-VN" sz="2400" i="1">
                                  <a:solidFill>
                                    <a:schemeClr val="accent1">
                                      <a:lumMod val="25000"/>
                                    </a:schemeClr>
                                  </a:solidFill>
                                  <a:latin typeface="Cambria Math" panose="02040503050406030204" pitchFamily="18" charset="0"/>
                                  <a:ea typeface="Cambria Math" panose="02040503050406030204" pitchFamily="18" charset="0"/>
                                </a:rPr>
                                <m:t>1</m:t>
                              </m:r>
                            </m:sub>
                          </m:sSub>
                        </m:num>
                        <m:den>
                          <m:sSub>
                            <m:sSubPr>
                              <m:ctrlPr>
                                <a:rPr lang="vi-VN" sz="2400" i="1">
                                  <a:solidFill>
                                    <a:schemeClr val="accent1">
                                      <a:lumMod val="25000"/>
                                    </a:schemeClr>
                                  </a:solidFill>
                                  <a:latin typeface="Cambria Math" panose="02040503050406030204" pitchFamily="18" charset="0"/>
                                  <a:ea typeface="Cambria Math" panose="02040503050406030204" pitchFamily="18" charset="0"/>
                                </a:rPr>
                              </m:ctrlPr>
                            </m:sSubPr>
                            <m:e>
                              <m:r>
                                <m:rPr>
                                  <m:sty m:val="p"/>
                                </m:rPr>
                                <a:rPr lang="vi-VN" sz="2400" i="1">
                                  <a:solidFill>
                                    <a:schemeClr val="accent1">
                                      <a:lumMod val="25000"/>
                                    </a:schemeClr>
                                  </a:solidFill>
                                  <a:latin typeface="Cambria Math" panose="02040503050406030204" pitchFamily="18" charset="0"/>
                                  <a:ea typeface="Cambria Math" panose="02040503050406030204" pitchFamily="18" charset="0"/>
                                </a:rPr>
                                <m:t>N</m:t>
                              </m:r>
                            </m:e>
                            <m:sub>
                              <m:r>
                                <a:rPr lang="vi-VN" sz="2400" i="1">
                                  <a:solidFill>
                                    <a:schemeClr val="accent1">
                                      <a:lumMod val="25000"/>
                                    </a:schemeClr>
                                  </a:solidFill>
                                  <a:latin typeface="Cambria Math" panose="02040503050406030204" pitchFamily="18" charset="0"/>
                                  <a:ea typeface="Cambria Math" panose="02040503050406030204" pitchFamily="18" charset="0"/>
                                </a:rPr>
                                <m:t>2</m:t>
                              </m:r>
                            </m:sub>
                          </m:sSub>
                        </m:den>
                      </m:f>
                    </m:oMath>
                  </m:oMathPara>
                </a14:m>
                <a:endParaRPr lang="vi-VN" sz="2400" dirty="0">
                  <a:solidFill>
                    <a:schemeClr val="accent1">
                      <a:lumMod val="25000"/>
                    </a:schemeClr>
                  </a:solidFill>
                </a:endParaRPr>
              </a:p>
            </p:txBody>
          </p:sp>
        </mc:Choice>
        <mc:Fallback xmlns="">
          <p:sp>
            <p:nvSpPr>
              <p:cNvPr id="10" name="Rectangle 9" descr="Tranthiphuvatlyk15@gmail.com">
                <a:extLst>
                  <a:ext uri="{FF2B5EF4-FFF2-40B4-BE49-F238E27FC236}">
                    <a16:creationId xmlns:a16="http://schemas.microsoft.com/office/drawing/2014/main" id="{DEC1BF5F-2B17-475B-B285-25B693F87ACB}"/>
                  </a:ext>
                </a:extLst>
              </p:cNvPr>
              <p:cNvSpPr>
                <a:spLocks noRot="1" noChangeAspect="1" noMove="1" noResize="1" noEditPoints="1" noAdjustHandles="1" noChangeArrowheads="1" noChangeShapeType="1" noTextEdit="1"/>
              </p:cNvSpPr>
              <p:nvPr/>
            </p:nvSpPr>
            <p:spPr>
              <a:xfrm>
                <a:off x="6941464" y="3905627"/>
                <a:ext cx="2949389" cy="844205"/>
              </a:xfrm>
              <a:prstGeom prst="rect">
                <a:avLst/>
              </a:prstGeom>
              <a:blipFill>
                <a:blip r:embed="rId6"/>
                <a:stretch>
                  <a:fillRect/>
                </a:stretch>
              </a:blipFill>
            </p:spPr>
            <p:txBody>
              <a:bodyPr/>
              <a:lstStyle/>
              <a:p>
                <a:r>
                  <a:rPr lang="en-US">
                    <a:noFill/>
                  </a:rPr>
                  <a:t> </a:t>
                </a:r>
              </a:p>
            </p:txBody>
          </p:sp>
        </mc:Fallback>
      </mc:AlternateContent>
      <p:sp>
        <p:nvSpPr>
          <p:cNvPr id="11" name="Right Brace 10" descr="Tranthiphuvatlyk15@gmail.com">
            <a:extLst>
              <a:ext uri="{FF2B5EF4-FFF2-40B4-BE49-F238E27FC236}">
                <a16:creationId xmlns:a16="http://schemas.microsoft.com/office/drawing/2014/main" id="{EB5FC0A0-7412-4B0A-9BB8-CCA993E18987}"/>
              </a:ext>
            </a:extLst>
          </p:cNvPr>
          <p:cNvSpPr/>
          <p:nvPr/>
        </p:nvSpPr>
        <p:spPr>
          <a:xfrm>
            <a:off x="6437885" y="3796407"/>
            <a:ext cx="297540" cy="1095215"/>
          </a:xfrm>
          <a:prstGeom prst="rightBrace">
            <a:avLst/>
          </a:prstGeom>
          <a:ln w="28575">
            <a:solidFill>
              <a:schemeClr val="accent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400"/>
          </a:p>
        </p:txBody>
      </p:sp>
    </p:spTree>
    <p:extLst>
      <p:ext uri="{BB962C8B-B14F-4D97-AF65-F5344CB8AC3E}">
        <p14:creationId xmlns:p14="http://schemas.microsoft.com/office/powerpoint/2010/main" val="12735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2133955"/>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2">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3">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2">
            <a:alphaModFix/>
          </a:blip>
          <a:stretch>
            <a:fillRect/>
          </a:stretch>
        </p:blipFill>
        <p:spPr>
          <a:xfrm rot="-3932765">
            <a:off x="277418" y="169783"/>
            <a:ext cx="440871" cy="493493"/>
          </a:xfrm>
          <a:prstGeom prst="rect">
            <a:avLst/>
          </a:prstGeom>
          <a:noFill/>
          <a:ln>
            <a:noFill/>
          </a:ln>
        </p:spPr>
      </p:pic>
      <p:sp>
        <p:nvSpPr>
          <p:cNvPr id="6" name="Google Shape;605;p59" descr="Tranthiphuvatlyk15@gmail.com">
            <a:extLst>
              <a:ext uri="{FF2B5EF4-FFF2-40B4-BE49-F238E27FC236}">
                <a16:creationId xmlns:a16="http://schemas.microsoft.com/office/drawing/2014/main" id="{FB3A5E84-917A-459D-ADBF-D442663E7B45}"/>
              </a:ext>
            </a:extLst>
          </p:cNvPr>
          <p:cNvSpPr txBox="1">
            <a:spLocks noGrp="1"/>
          </p:cNvSpPr>
          <p:nvPr>
            <p:ph type="title"/>
          </p:nvPr>
        </p:nvSpPr>
        <p:spPr>
          <a:xfrm>
            <a:off x="1196164" y="1827143"/>
            <a:ext cx="9780283" cy="795600"/>
          </a:xfrm>
          <a:prstGeom prst="rect">
            <a:avLst/>
          </a:prstGeom>
        </p:spPr>
        <p:txBody>
          <a:bodyPr spcFirstLastPara="1" vert="horz" wrap="square" lIns="121900" tIns="121900" rIns="121900" bIns="121900" rtlCol="0" anchor="t" anchorCtr="0">
            <a:noAutofit/>
          </a:bodyPr>
          <a:lstStyle/>
          <a:p>
            <a:r>
              <a:rPr lang="vi-VN" sz="2400" dirty="0">
                <a:solidFill>
                  <a:schemeClr val="tx1"/>
                </a:solidFill>
              </a:rPr>
              <a:t>QUAN SÁT VIDEO VÀ TRẢ LỜI CÂU HỎI</a:t>
            </a:r>
            <a:endParaRPr sz="2400" dirty="0">
              <a:solidFill>
                <a:schemeClr val="tx1"/>
              </a:solidFill>
            </a:endParaRPr>
          </a:p>
        </p:txBody>
      </p:sp>
      <p:sp>
        <p:nvSpPr>
          <p:cNvPr id="7" name="Google Shape;606;p59" descr="Tranthiphuvatlyk15@gmail.com">
            <a:extLst>
              <a:ext uri="{FF2B5EF4-FFF2-40B4-BE49-F238E27FC236}">
                <a16:creationId xmlns:a16="http://schemas.microsoft.com/office/drawing/2014/main" id="{1D1F6548-06F5-4A28-89CE-B7221C5D88A6}"/>
              </a:ext>
            </a:extLst>
          </p:cNvPr>
          <p:cNvSpPr txBox="1">
            <a:spLocks/>
          </p:cNvSpPr>
          <p:nvPr/>
        </p:nvSpPr>
        <p:spPr>
          <a:xfrm>
            <a:off x="337967" y="2165088"/>
            <a:ext cx="11496676" cy="125019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gn="just">
              <a:buFont typeface="Wingdings" panose="05000000000000000000" pitchFamily="2" charset="2"/>
              <a:buNone/>
            </a:pPr>
            <a:r>
              <a:rPr lang="vi-VN" sz="2400" b="1" dirty="0">
                <a:solidFill>
                  <a:srgbClr val="C71D1A"/>
                </a:solidFill>
                <a:latin typeface="Times New Roman" panose="02020603050405020304" pitchFamily="18" charset="0"/>
                <a:ea typeface="Times New Roman" panose="02020603050405020304" pitchFamily="18" charset="0"/>
                <a:cs typeface="Times New Roman" panose="02020603050405020304" pitchFamily="18" charset="0"/>
              </a:rPr>
              <a:t>2. Giải thích nguyên nhân xuất hiện điện áp u, ở hai đầu cuộn thứ cấp?</a:t>
            </a:r>
          </a:p>
          <a:p>
            <a:pPr marL="457189" indent="-457189">
              <a:buFont typeface="Wingdings" panose="05000000000000000000" pitchFamily="2" charset="2"/>
              <a:buAutoNum type="arabicPeriod"/>
            </a:pPr>
            <a:endParaRPr lang="vi-VN" sz="2400" b="1" dirty="0">
              <a:solidFill>
                <a:srgbClr val="C71D1A"/>
              </a:solidFill>
              <a:latin typeface="+mj-lt"/>
            </a:endParaRPr>
          </a:p>
        </p:txBody>
      </p:sp>
      <p:sp>
        <p:nvSpPr>
          <p:cNvPr id="8" name="TextBox 7" descr="Tranthiphuvatlyk15@gmail.com">
            <a:extLst>
              <a:ext uri="{FF2B5EF4-FFF2-40B4-BE49-F238E27FC236}">
                <a16:creationId xmlns:a16="http://schemas.microsoft.com/office/drawing/2014/main" id="{980AC2F3-E5C4-4D85-A56D-ED86C502831A}"/>
              </a:ext>
            </a:extLst>
          </p:cNvPr>
          <p:cNvSpPr txBox="1"/>
          <p:nvPr/>
        </p:nvSpPr>
        <p:spPr>
          <a:xfrm>
            <a:off x="337967" y="2960688"/>
            <a:ext cx="6512539" cy="2816220"/>
          </a:xfrm>
          <a:prstGeom prst="rect">
            <a:avLst/>
          </a:prstGeom>
          <a:noFill/>
        </p:spPr>
        <p:txBody>
          <a:bodyPr wrap="square">
            <a:spAutoFit/>
          </a:bodyPr>
          <a:lstStyle/>
          <a:p>
            <a:pPr algn="just">
              <a:lnSpc>
                <a:spcPct val="115000"/>
              </a:lnSpc>
            </a:pPr>
            <a:r>
              <a:rPr lang="en-US" sz="2600" dirty="0">
                <a:solidFill>
                  <a:schemeClr val="accent2">
                    <a:lumMod val="25000"/>
                  </a:schemeClr>
                </a:solidFill>
                <a:latin typeface="Times New Roman" panose="02020603050405020304" pitchFamily="18" charset="0"/>
                <a:ea typeface="Times New Roman" panose="02020603050405020304" pitchFamily="18" charset="0"/>
              </a:rPr>
              <a:t> </a:t>
            </a:r>
            <a:r>
              <a:rPr lang="vi-VN" sz="2600" dirty="0">
                <a:solidFill>
                  <a:schemeClr val="accent2">
                    <a:lumMod val="25000"/>
                  </a:schemeClr>
                </a:solidFill>
                <a:latin typeface="Times New Roman" panose="02020603050405020304" pitchFamily="18" charset="0"/>
                <a:ea typeface="Times New Roman" panose="02020603050405020304" pitchFamily="18" charset="0"/>
              </a:rPr>
              <a:t>Khi dòng điện xoay chiều chạy qua cuộn sơ cấp, sẽ tạo ra từ trường biến thiên.</a:t>
            </a:r>
            <a:endParaRPr lang="en-US" sz="2600" dirty="0">
              <a:solidFill>
                <a:schemeClr val="accent2">
                  <a:lumMod val="25000"/>
                </a:schemeClr>
              </a:solidFill>
              <a:latin typeface="Times New Roman" panose="02020603050405020304" pitchFamily="18" charset="0"/>
              <a:ea typeface="Times New Roman" panose="02020603050405020304" pitchFamily="18" charset="0"/>
            </a:endParaRPr>
          </a:p>
          <a:p>
            <a:pPr algn="just">
              <a:lnSpc>
                <a:spcPct val="115000"/>
              </a:lnSpc>
            </a:pPr>
            <a:r>
              <a:rPr lang="vi-VN" sz="2600" dirty="0">
                <a:solidFill>
                  <a:schemeClr val="accent2">
                    <a:lumMod val="25000"/>
                  </a:schemeClr>
                </a:solidFill>
                <a:latin typeface="Times New Roman" panose="02020603050405020304" pitchFamily="18" charset="0"/>
                <a:ea typeface="Times New Roman" panose="02020603050405020304" pitchFamily="18" charset="0"/>
              </a:rPr>
              <a:t>Từ trường biến thiên này sẽ gây ra hiện tượng cảm ứng điện từ trong cuộn thứ cấp, làm xuất hiện dòng điện trong cuộn thứ cấp, và do đó xuất hiện điện áp u</a:t>
            </a:r>
            <a:r>
              <a:rPr lang="vi-VN" sz="2600" baseline="-25000" dirty="0">
                <a:solidFill>
                  <a:schemeClr val="accent2">
                    <a:lumMod val="25000"/>
                  </a:schemeClr>
                </a:solidFill>
                <a:latin typeface="Times New Roman" panose="02020603050405020304" pitchFamily="18" charset="0"/>
                <a:ea typeface="Times New Roman" panose="02020603050405020304" pitchFamily="18" charset="0"/>
              </a:rPr>
              <a:t>2</a:t>
            </a:r>
            <a:r>
              <a:rPr lang="vi-VN" sz="2600" dirty="0">
                <a:solidFill>
                  <a:schemeClr val="accent2">
                    <a:lumMod val="25000"/>
                  </a:schemeClr>
                </a:solidFill>
                <a:latin typeface="Times New Roman" panose="02020603050405020304" pitchFamily="18" charset="0"/>
                <a:ea typeface="Times New Roman" panose="02020603050405020304" pitchFamily="18" charset="0"/>
              </a:rPr>
              <a:t> ở hai đầu cuộn thứ cấp.</a:t>
            </a:r>
            <a:endParaRPr lang="en-US" sz="2600" dirty="0">
              <a:solidFill>
                <a:schemeClr val="accent2">
                  <a:lumMod val="25000"/>
                </a:schemeClr>
              </a:solidFill>
              <a:latin typeface="Times New Roman" panose="02020603050405020304" pitchFamily="18" charset="0"/>
              <a:ea typeface="Times New Roman" panose="02020603050405020304" pitchFamily="18" charset="0"/>
            </a:endParaRPr>
          </a:p>
        </p:txBody>
      </p:sp>
      <p:pic>
        <p:nvPicPr>
          <p:cNvPr id="9" name="Picture 2" descr="Tranthiphuvatlyk15@gmail.com">
            <a:extLst>
              <a:ext uri="{FF2B5EF4-FFF2-40B4-BE49-F238E27FC236}">
                <a16:creationId xmlns:a16="http://schemas.microsoft.com/office/drawing/2014/main" id="{E87FC2BC-8847-4CD4-8960-5373920B77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27580" y="3095002"/>
            <a:ext cx="5003647" cy="300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8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6218334"/>
              </p:ext>
            </p:extLst>
          </p:nvPr>
        </p:nvGraphicFramePr>
        <p:xfrm>
          <a:off x="12000" y="466343"/>
          <a:ext cx="12168000" cy="1360800"/>
        </p:xfrm>
        <a:graphic>
          <a:graphicData uri="http://schemas.openxmlformats.org/drawingml/2006/table">
            <a:tbl>
              <a:tblPr firstRow="1" bandRow="1">
                <a:tableStyleId>{3B4B98B0-60AC-42C2-AFA5-B58CD77FA1E5}</a:tableStyleId>
              </a:tblPr>
              <a:tblGrid>
                <a:gridCol w="6084000">
                  <a:extLst>
                    <a:ext uri="{9D8B030D-6E8A-4147-A177-3AD203B41FA5}">
                      <a16:colId xmlns:a16="http://schemas.microsoft.com/office/drawing/2014/main" val="20000"/>
                    </a:ext>
                  </a:extLst>
                </a:gridCol>
                <a:gridCol w="6084000">
                  <a:extLst>
                    <a:ext uri="{9D8B030D-6E8A-4147-A177-3AD203B41FA5}">
                      <a16:colId xmlns:a16="http://schemas.microsoft.com/office/drawing/2014/main" val="20001"/>
                    </a:ext>
                  </a:extLst>
                </a:gridCol>
              </a:tblGrid>
              <a:tr h="1360800">
                <a:tc>
                  <a:txBody>
                    <a:bodyPr/>
                    <a:lstStyle/>
                    <a:p>
                      <a:pPr marL="0" indent="0" algn="r">
                        <a:buFontTx/>
                        <a:buNone/>
                      </a:pPr>
                      <a:r>
                        <a:rPr lang="vi-VN" dirty="0">
                          <a:solidFill>
                            <a:schemeClr val="bg2"/>
                          </a:solidFill>
                          <a:latin typeface="Arial" panose="020B0604020202020204" pitchFamily="34" charset="0"/>
                          <a:cs typeface="Arial" panose="020B0604020202020204" pitchFamily="34" charset="0"/>
                        </a:rPr>
                        <a:t>I.</a:t>
                      </a:r>
                      <a:r>
                        <a:rPr lang="en-US" dirty="0">
                          <a:solidFill>
                            <a:schemeClr val="bg2"/>
                          </a:solidFill>
                          <a:latin typeface="Arial" panose="020B0604020202020204" pitchFamily="34" charset="0"/>
                          <a:cs typeface="Arial" panose="020B0604020202020204" pitchFamily="34" charset="0"/>
                        </a:rPr>
                        <a:t>MÁY BIẾN ÁP  </a:t>
                      </a:r>
                      <a:endParaRPr lang="en-US" baseline="0" dirty="0">
                        <a:solidFill>
                          <a:schemeClr val="bg2"/>
                        </a:solidFill>
                        <a:latin typeface="Arial" panose="020B0604020202020204" pitchFamily="34" charset="0"/>
                        <a:cs typeface="Arial" panose="020B0604020202020204" pitchFamily="34" charset="0"/>
                      </a:endParaRPr>
                    </a:p>
                    <a:p>
                      <a:pPr marL="0" indent="0" algn="r">
                        <a:buFontTx/>
                        <a:buNone/>
                      </a:pPr>
                      <a:r>
                        <a:rPr lang="vi-VN" dirty="0">
                          <a:solidFill>
                            <a:schemeClr val="bg1">
                              <a:lumMod val="50000"/>
                            </a:schemeClr>
                          </a:solidFill>
                          <a:latin typeface="Arial" panose="020B0604020202020204" pitchFamily="34" charset="0"/>
                          <a:cs typeface="Arial" panose="020B0604020202020204" pitchFamily="34" charset="0"/>
                        </a:rPr>
                        <a:t>II.</a:t>
                      </a:r>
                      <a:r>
                        <a:rPr lang="en-US" dirty="0">
                          <a:solidFill>
                            <a:schemeClr val="bg1">
                              <a:lumMod val="50000"/>
                            </a:schemeClr>
                          </a:solidFill>
                          <a:latin typeface="Arial" panose="020B0604020202020204" pitchFamily="34" charset="0"/>
                          <a:cs typeface="Arial" panose="020B0604020202020204" pitchFamily="34" charset="0"/>
                        </a:rPr>
                        <a:t>ĐÀN GHI TA ĐIỆN </a:t>
                      </a:r>
                      <a:endParaRPr lang="en-US" baseline="0" dirty="0">
                        <a:solidFill>
                          <a:schemeClr val="bg1">
                            <a:lumMod val="50000"/>
                          </a:schemeClr>
                        </a:solidFill>
                        <a:latin typeface="Arial" panose="020B0604020202020204" pitchFamily="34" charset="0"/>
                        <a:cs typeface="Arial" panose="020B0604020202020204" pitchFamily="34"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III. LUYỆN TẬP</a:t>
                      </a:r>
                    </a:p>
                    <a:p>
                      <a:pPr marL="0" marR="0" indent="0" algn="r" defTabSz="914400" rtl="0" eaLnBrk="1" fontAlgn="auto" latinLnBrk="0" hangingPunct="1">
                        <a:lnSpc>
                          <a:spcPct val="100000"/>
                        </a:lnSpc>
                        <a:spcBef>
                          <a:spcPts val="0"/>
                        </a:spcBef>
                        <a:spcAft>
                          <a:spcPts val="0"/>
                        </a:spcAft>
                        <a:buClrTx/>
                        <a:buSzTx/>
                        <a:buFontTx/>
                        <a:buNone/>
                        <a:tabLst/>
                        <a:defRPr/>
                      </a:pPr>
                      <a:r>
                        <a:rPr lang="vi-VN" baseline="0" dirty="0">
                          <a:solidFill>
                            <a:schemeClr val="bg1">
                              <a:lumMod val="50000"/>
                            </a:schemeClr>
                          </a:solidFill>
                          <a:latin typeface="Arial" panose="020B0604020202020204" pitchFamily="34" charset="0"/>
                          <a:cs typeface="Arial" panose="020B0604020202020204" pitchFamily="34" charset="0"/>
                        </a:rPr>
                        <a:t>IV. VẬN DỤNG</a:t>
                      </a:r>
                      <a:endParaRPr lang="en-US" baseline="0" dirty="0">
                        <a:solidFill>
                          <a:schemeClr val="bg1">
                            <a:lumMod val="50000"/>
                          </a:schemeClr>
                        </a:solidFill>
                        <a:latin typeface="Arial" panose="020B0604020202020204" pitchFamily="34" charset="0"/>
                        <a:cs typeface="Arial" panose="020B0604020202020204" pitchFamily="34" charset="0"/>
                      </a:endParaRPr>
                    </a:p>
                  </a:txBody>
                  <a:tcPr anchor="ctr">
                    <a:lnL>
                      <a:noFill/>
                    </a:lnL>
                    <a:lnR w="38100" cap="flat" cmpd="sng" algn="ctr">
                      <a:solidFill>
                        <a:schemeClr val="bg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bg2"/>
                        </a:solidFill>
                        <a:latin typeface="Arial" panose="020B0604020202020204" pitchFamily="34" charset="0"/>
                        <a:cs typeface="Arial" panose="020B0604020202020204" pitchFamily="34" charset="0"/>
                      </a:endParaRPr>
                    </a:p>
                  </a:txBody>
                  <a:tcPr anchor="ctr">
                    <a:lnL w="38100" cap="flat" cmpd="sng" algn="ctr">
                      <a:solidFill>
                        <a:schemeClr val="bg2"/>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48" name="Google Shape;242;p36" descr="Tranthiphuvatlyk15@gmail.com">
            <a:extLst>
              <a:ext uri="{FF2B5EF4-FFF2-40B4-BE49-F238E27FC236}">
                <a16:creationId xmlns:a16="http://schemas.microsoft.com/office/drawing/2014/main" id="{0AFFC636-96A6-4AC5-A544-48D44A7CA607}"/>
              </a:ext>
            </a:extLst>
          </p:cNvPr>
          <p:cNvPicPr preferRelativeResize="0"/>
          <p:nvPr/>
        </p:nvPicPr>
        <p:blipFill>
          <a:blip r:embed="rId2">
            <a:alphaModFix/>
          </a:blip>
          <a:stretch>
            <a:fillRect/>
          </a:stretch>
        </p:blipFill>
        <p:spPr>
          <a:xfrm>
            <a:off x="11328027" y="88040"/>
            <a:ext cx="703200" cy="787109"/>
          </a:xfrm>
          <a:prstGeom prst="rect">
            <a:avLst/>
          </a:prstGeom>
          <a:noFill/>
          <a:ln>
            <a:noFill/>
          </a:ln>
        </p:spPr>
      </p:pic>
      <p:pic>
        <p:nvPicPr>
          <p:cNvPr id="49" name="Google Shape;243;p36" descr="Tranthiphuvatlyk15@gmail.com">
            <a:extLst>
              <a:ext uri="{FF2B5EF4-FFF2-40B4-BE49-F238E27FC236}">
                <a16:creationId xmlns:a16="http://schemas.microsoft.com/office/drawing/2014/main" id="{7FBD183C-227A-4157-8B4D-1CEC41C94BF2}"/>
              </a:ext>
            </a:extLst>
          </p:cNvPr>
          <p:cNvPicPr preferRelativeResize="0"/>
          <p:nvPr/>
        </p:nvPicPr>
        <p:blipFill>
          <a:blip r:embed="rId3">
            <a:alphaModFix/>
          </a:blip>
          <a:stretch>
            <a:fillRect/>
          </a:stretch>
        </p:blipFill>
        <p:spPr>
          <a:xfrm rot="-351163" flipH="1">
            <a:off x="269363" y="6222392"/>
            <a:ext cx="456983" cy="511501"/>
          </a:xfrm>
          <a:prstGeom prst="rect">
            <a:avLst/>
          </a:prstGeom>
          <a:noFill/>
          <a:ln>
            <a:noFill/>
          </a:ln>
        </p:spPr>
      </p:pic>
      <p:pic>
        <p:nvPicPr>
          <p:cNvPr id="50" name="Google Shape;244;p36" descr="Tranthiphuvatlyk15@gmail.com">
            <a:extLst>
              <a:ext uri="{FF2B5EF4-FFF2-40B4-BE49-F238E27FC236}">
                <a16:creationId xmlns:a16="http://schemas.microsoft.com/office/drawing/2014/main" id="{7E3A68F0-12C1-462F-B50F-5E4711135ACE}"/>
              </a:ext>
            </a:extLst>
          </p:cNvPr>
          <p:cNvPicPr preferRelativeResize="0"/>
          <p:nvPr/>
        </p:nvPicPr>
        <p:blipFill>
          <a:blip r:embed="rId2">
            <a:alphaModFix/>
          </a:blip>
          <a:stretch>
            <a:fillRect/>
          </a:stretch>
        </p:blipFill>
        <p:spPr>
          <a:xfrm rot="-3932765">
            <a:off x="277418" y="169783"/>
            <a:ext cx="440871" cy="493493"/>
          </a:xfrm>
          <a:prstGeom prst="rect">
            <a:avLst/>
          </a:prstGeom>
          <a:noFill/>
          <a:ln>
            <a:noFill/>
          </a:ln>
        </p:spPr>
      </p:pic>
      <p:sp>
        <p:nvSpPr>
          <p:cNvPr id="6" name="Google Shape;327;p43" descr="Tranthiphuvatlyk15@gmail.com">
            <a:extLst>
              <a:ext uri="{FF2B5EF4-FFF2-40B4-BE49-F238E27FC236}">
                <a16:creationId xmlns:a16="http://schemas.microsoft.com/office/drawing/2014/main" id="{D59575EF-9587-4716-AFFA-F7F38A20F933}"/>
              </a:ext>
            </a:extLst>
          </p:cNvPr>
          <p:cNvSpPr txBox="1">
            <a:spLocks noGrp="1"/>
          </p:cNvSpPr>
          <p:nvPr>
            <p:ph type="title"/>
          </p:nvPr>
        </p:nvSpPr>
        <p:spPr>
          <a:xfrm>
            <a:off x="133032" y="2036959"/>
            <a:ext cx="6874404" cy="1895485"/>
          </a:xfrm>
          <a:prstGeom prst="rect">
            <a:avLst/>
          </a:prstGeom>
        </p:spPr>
        <p:txBody>
          <a:bodyPr spcFirstLastPara="1" vert="horz" wrap="square" lIns="121900" tIns="121900" rIns="121900" bIns="121900" rtlCol="0" anchor="t" anchorCtr="0">
            <a:noAutofit/>
          </a:bodyPr>
          <a:lstStyle/>
          <a:p>
            <a:pPr algn="just"/>
            <a:r>
              <a:rPr lang="vi-VN" sz="3600" dirty="0">
                <a:solidFill>
                  <a:schemeClr val="tx1"/>
                </a:solidFill>
                <a:latin typeface="Arial" panose="020B0604020202020204" pitchFamily="34" charset="0"/>
                <a:cs typeface="Arial" panose="020B0604020202020204" pitchFamily="34" charset="0"/>
              </a:rPr>
              <a:t>SẠC ĐIỆN THOẠI KHÔNG DÂY</a:t>
            </a:r>
            <a:endParaRPr sz="3600" dirty="0">
              <a:solidFill>
                <a:schemeClr val="tx1"/>
              </a:solidFill>
              <a:latin typeface="Arial" panose="020B0604020202020204" pitchFamily="34" charset="0"/>
              <a:cs typeface="Arial" panose="020B0604020202020204" pitchFamily="34" charset="0"/>
            </a:endParaRPr>
          </a:p>
        </p:txBody>
      </p:sp>
      <p:pic>
        <p:nvPicPr>
          <p:cNvPr id="7" name="Picture 6" descr="Tranthiphuvatlyk15@gmail.com">
            <a:extLst>
              <a:ext uri="{FF2B5EF4-FFF2-40B4-BE49-F238E27FC236}">
                <a16:creationId xmlns:a16="http://schemas.microsoft.com/office/drawing/2014/main" id="{C86932F2-C835-4EAE-8DED-2B0C608061B4}"/>
              </a:ext>
            </a:extLst>
          </p:cNvPr>
          <p:cNvPicPr>
            <a:picLocks noChangeAspect="1"/>
          </p:cNvPicPr>
          <p:nvPr/>
        </p:nvPicPr>
        <p:blipFill>
          <a:blip r:embed="rId4"/>
          <a:stretch>
            <a:fillRect/>
          </a:stretch>
        </p:blipFill>
        <p:spPr>
          <a:xfrm>
            <a:off x="7007436" y="2038565"/>
            <a:ext cx="4409649" cy="3663313"/>
          </a:xfrm>
          <a:prstGeom prst="rect">
            <a:avLst/>
          </a:prstGeom>
        </p:spPr>
      </p:pic>
      <p:sp>
        <p:nvSpPr>
          <p:cNvPr id="8" name="TextBox 7" descr="Tranthiphuvatlyk15@gmail.com">
            <a:extLst>
              <a:ext uri="{FF2B5EF4-FFF2-40B4-BE49-F238E27FC236}">
                <a16:creationId xmlns:a16="http://schemas.microsoft.com/office/drawing/2014/main" id="{555A4F45-51E6-4501-BC05-D5AE0562B305}"/>
              </a:ext>
            </a:extLst>
          </p:cNvPr>
          <p:cNvSpPr txBox="1"/>
          <p:nvPr/>
        </p:nvSpPr>
        <p:spPr>
          <a:xfrm>
            <a:off x="6881092" y="5794146"/>
            <a:ext cx="4895273" cy="907749"/>
          </a:xfrm>
          <a:prstGeom prst="rect">
            <a:avLst/>
          </a:prstGeom>
          <a:noFill/>
        </p:spPr>
        <p:txBody>
          <a:bodyPr wrap="square">
            <a:spAutoFit/>
          </a:bodyPr>
          <a:lstStyle/>
          <a:p>
            <a:pPr algn="just">
              <a:lnSpc>
                <a:spcPct val="115000"/>
              </a:lnSpc>
            </a:pPr>
            <a:r>
              <a:rPr lang="en-US" sz="2400" b="1" i="1" dirty="0" err="1">
                <a:latin typeface="Arial" panose="020B0604020202020204" pitchFamily="34" charset="0"/>
                <a:ea typeface="Times New Roman" panose="02020603050405020304" pitchFamily="18" charset="0"/>
                <a:cs typeface="Arial" panose="020B0604020202020204" pitchFamily="34" charset="0"/>
              </a:rPr>
              <a:t>Hình</a:t>
            </a:r>
            <a:r>
              <a:rPr lang="en-US" sz="2400" b="1" i="1" dirty="0">
                <a:latin typeface="Arial" panose="020B0604020202020204" pitchFamily="34" charset="0"/>
                <a:ea typeface="Times New Roman" panose="02020603050405020304" pitchFamily="18" charset="0"/>
                <a:cs typeface="Arial" panose="020B0604020202020204" pitchFamily="34" charset="0"/>
              </a:rPr>
              <a:t> 18.2.</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Hình</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ảnh</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cuộn</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dây</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trong</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sạc</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điện</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thoại</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Text Placeholder 14" descr="Tranthiphuvatlyk15@gmail.com">
            <a:extLst>
              <a:ext uri="{FF2B5EF4-FFF2-40B4-BE49-F238E27FC236}">
                <a16:creationId xmlns:a16="http://schemas.microsoft.com/office/drawing/2014/main" id="{6E37C88C-2B11-4940-8DB3-D6490D04E07D}"/>
              </a:ext>
            </a:extLst>
          </p:cNvPr>
          <p:cNvSpPr txBox="1">
            <a:spLocks/>
          </p:cNvSpPr>
          <p:nvPr/>
        </p:nvSpPr>
        <p:spPr>
          <a:xfrm>
            <a:off x="764899" y="2984702"/>
            <a:ext cx="5425180" cy="37171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186262" indent="0" algn="just">
              <a:buFont typeface="Wingdings" panose="05000000000000000000" pitchFamily="2" charset="2"/>
              <a:buNone/>
            </a:pPr>
            <a:r>
              <a:rPr lang="en-US" sz="3200" i="1" dirty="0" err="1">
                <a:latin typeface="Arial" panose="020B0604020202020204" pitchFamily="34" charset="0"/>
                <a:ea typeface="Times New Roman" panose="02020603050405020304" pitchFamily="18" charset="0"/>
                <a:cs typeface="Arial" panose="020B0604020202020204" pitchFamily="34" charset="0"/>
              </a:rPr>
              <a:t>Sạc</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điện</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thoại</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không</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latin typeface="Arial" panose="020B0604020202020204" pitchFamily="34" charset="0"/>
                <a:ea typeface="Times New Roman" panose="02020603050405020304" pitchFamily="18" charset="0"/>
                <a:cs typeface="Arial" panose="020B0604020202020204" pitchFamily="34" charset="0"/>
              </a:rPr>
              <a:t>dây</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hoạt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động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dựa</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trên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hiện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tượng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cảm</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ứng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điện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từ</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như</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máy</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biến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áp</a:t>
            </a:r>
            <a:r>
              <a:rPr lang="en-US" sz="3200" dirty="0">
                <a:latin typeface="Arial" panose="020B0604020202020204" pitchFamily="34" charset="0"/>
                <a:ea typeface="Times New Roman" panose="02020603050405020304" pitchFamily="18" charset="0"/>
                <a:cs typeface="Arial" panose="020B0604020202020204" pitchFamily="34" charset="0"/>
              </a:rPr>
              <a:t>. Ở </a:t>
            </a:r>
            <a:r>
              <a:rPr lang="en-US" sz="3200" dirty="0" err="1">
                <a:latin typeface="Arial" panose="020B0604020202020204" pitchFamily="34" charset="0"/>
                <a:ea typeface="Times New Roman" panose="02020603050405020304" pitchFamily="18" charset="0"/>
                <a:cs typeface="Arial" panose="020B0604020202020204" pitchFamily="34" charset="0"/>
              </a:rPr>
              <a:t>trên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sạc</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có</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cuộn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dây</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được</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nối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với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dòng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điện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xoay</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chiều</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đóng</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vai</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trò</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như</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cuộn</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sơ</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dirty="0" err="1">
                <a:latin typeface="Arial" panose="020B0604020202020204" pitchFamily="34" charset="0"/>
                <a:ea typeface="Times New Roman" panose="02020603050405020304" pitchFamily="18" charset="0"/>
                <a:cs typeface="Arial" panose="020B0604020202020204" pitchFamily="34" charset="0"/>
              </a:rPr>
              <a:t>cấp</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en-US" sz="3200" b="1" dirty="0">
                <a:latin typeface="Arial" panose="020B0604020202020204" pitchFamily="34" charset="0"/>
                <a:ea typeface="Times New Roman" panose="02020603050405020304" pitchFamily="18" charset="0"/>
                <a:cs typeface="Arial" panose="020B0604020202020204" pitchFamily="34" charset="0"/>
              </a:rPr>
              <a:t>(</a:t>
            </a:r>
            <a:r>
              <a:rPr lang="en-US" sz="3200" b="1" dirty="0" err="1">
                <a:latin typeface="Arial" panose="020B0604020202020204" pitchFamily="34" charset="0"/>
                <a:ea typeface="Times New Roman" panose="02020603050405020304" pitchFamily="18" charset="0"/>
                <a:cs typeface="Arial" panose="020B0604020202020204" pitchFamily="34" charset="0"/>
              </a:rPr>
              <a:t>Hình</a:t>
            </a:r>
            <a:r>
              <a:rPr lang="en-US" sz="3200" b="1" dirty="0">
                <a:latin typeface="Arial" panose="020B0604020202020204" pitchFamily="34" charset="0"/>
                <a:ea typeface="Times New Roman" panose="02020603050405020304" pitchFamily="18" charset="0"/>
                <a:cs typeface="Arial" panose="020B0604020202020204" pitchFamily="34" charset="0"/>
              </a:rPr>
              <a:t> 18.2).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48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1002</TotalTime>
  <Words>2507</Words>
  <Application>Microsoft Macintosh PowerPoint</Application>
  <PresentationFormat>Widescreen</PresentationFormat>
  <Paragraphs>281</Paragraphs>
  <Slides>32</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Cambria Math</vt:lpstr>
      <vt:lpstr>Tahoma</vt:lpstr>
      <vt:lpstr>Times New Roman</vt:lpstr>
      <vt:lpstr>Wingdings</vt:lpstr>
      <vt:lpstr>Educational subjects 16x9</vt:lpstr>
      <vt:lpstr>vatly.net</vt:lpstr>
      <vt:lpstr>KHỞI ĐỘNG</vt:lpstr>
      <vt:lpstr>KHỞI ĐỘNG</vt:lpstr>
      <vt:lpstr>Bài 18: ỨNG DỤNG HIỆN TƯỢNG CẢM ỨNG ĐIỆN TỪ </vt:lpstr>
      <vt:lpstr>PowerPoint Presentation</vt:lpstr>
      <vt:lpstr>QUAN SÁT VIDEO VÀ TRẢ LỜI CÂU HỎI</vt:lpstr>
      <vt:lpstr>QUAN SÁT VIDEO VÀ TRẢ LỜI CÂU HỎI</vt:lpstr>
      <vt:lpstr>QUAN SÁT VIDEO VÀ TRẢ LỜI CÂU HỎI</vt:lpstr>
      <vt:lpstr>SẠC ĐIỆN THOẠI KHÔNG DÂY</vt:lpstr>
      <vt:lpstr>SẠC ĐIỆN THOẠI KHÔNG DÂY</vt:lpstr>
      <vt:lpstr>SẠC ĐIỆN THOẠI KHÔNG DÂY</vt:lpstr>
      <vt:lpstr>QUAN SÁT VIDEO VÀ TRẢ LỜI CÂU HỎI</vt:lpstr>
      <vt:lpstr>PowerPoint Presentation</vt:lpstr>
      <vt:lpstr>PowerPoint Presentation</vt:lpstr>
      <vt:lpstr>PowerPoint Presentation</vt:lpstr>
      <vt:lpstr>PowerPoint Presentation</vt:lpstr>
      <vt:lpstr>PowerPoint Presentation</vt:lpstr>
      <vt:lpstr>Độ to của âm thanh phụ thuộc vào:</vt:lpstr>
      <vt:lpstr>Độ to của âm thanh phụ thuộc vào:</vt:lpstr>
      <vt:lpstr>PowerPoint Presentation</vt:lpstr>
      <vt:lpstr>Quan sát hình ảnh, cho biết tên của những thiết bị, dụng cụ. Từ đó, vận dụng kiến thức về hiện tượng cảm ứng điện từ để trình bày sơ lược về nguyên tắc hoạt động của chúng</vt:lpstr>
      <vt:lpstr>MÁY PHÁT ĐIỆN</vt:lpstr>
      <vt:lpstr>LÒ VI SÓNG</vt:lpstr>
      <vt:lpstr>BẾP TỪ</vt:lpstr>
      <vt:lpstr>CẢM BIẾN</vt:lpstr>
      <vt:lpstr>CHUÔNG ĐIỆN</vt:lpstr>
      <vt:lpstr>MICRO</vt:lpstr>
      <vt:lpstr>LOA</vt:lpstr>
      <vt:lpstr>MÁY IN LASER</vt:lpstr>
      <vt:lpstr>DÒNG ĐIỆN FOUCAULT</vt:lpstr>
      <vt:lpstr>TRÒ CHƠI Ô CHỮ</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LỰC ĐÀN HỒI CỦA LÒ XO ĐỊNH LUẬT HÚC</dc:title>
  <dc:creator>Nhu Minh MAC</dc:creator>
  <cp:lastModifiedBy>Mạc Như Minh</cp:lastModifiedBy>
  <cp:revision>100</cp:revision>
  <dcterms:created xsi:type="dcterms:W3CDTF">2016-11-13T17:29:44Z</dcterms:created>
  <dcterms:modified xsi:type="dcterms:W3CDTF">2025-02-25T03:39:34Z</dcterms:modified>
</cp:coreProperties>
</file>