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98" r:id="rId2"/>
    <p:sldId id="435" r:id="rId3"/>
    <p:sldId id="258" r:id="rId4"/>
    <p:sldId id="390" r:id="rId5"/>
    <p:sldId id="476" r:id="rId6"/>
    <p:sldId id="477" r:id="rId7"/>
    <p:sldId id="485" r:id="rId8"/>
    <p:sldId id="486" r:id="rId9"/>
    <p:sldId id="487" r:id="rId10"/>
    <p:sldId id="488" r:id="rId11"/>
    <p:sldId id="489" r:id="rId12"/>
    <p:sldId id="479" r:id="rId13"/>
    <p:sldId id="480" r:id="rId14"/>
    <p:sldId id="481" r:id="rId15"/>
    <p:sldId id="482" r:id="rId16"/>
    <p:sldId id="492" r:id="rId17"/>
    <p:sldId id="493" r:id="rId18"/>
    <p:sldId id="494" r:id="rId19"/>
    <p:sldId id="498" r:id="rId20"/>
    <p:sldId id="499" r:id="rId21"/>
    <p:sldId id="500" r:id="rId22"/>
    <p:sldId id="501" r:id="rId23"/>
    <p:sldId id="505" r:id="rId24"/>
    <p:sldId id="506" r:id="rId25"/>
    <p:sldId id="507" r:id="rId26"/>
    <p:sldId id="508" r:id="rId27"/>
    <p:sldId id="509" r:id="rId28"/>
    <p:sldId id="510" r:id="rId29"/>
    <p:sldId id="511" r:id="rId30"/>
    <p:sldId id="512" r:id="rId31"/>
    <p:sldId id="513" r:id="rId32"/>
    <p:sldId id="516" r:id="rId33"/>
    <p:sldId id="296" r:id="rId34"/>
    <p:sldId id="308" r:id="rId35"/>
    <p:sldId id="309" r:id="rId36"/>
    <p:sldId id="522" r:id="rId37"/>
    <p:sldId id="523" r:id="rId38"/>
    <p:sldId id="524" r:id="rId39"/>
    <p:sldId id="297" r:id="rId40"/>
    <p:sldId id="300" r:id="rId41"/>
    <p:sldId id="301" r:id="rId42"/>
    <p:sldId id="303" r:id="rId43"/>
    <p:sldId id="302" r:id="rId44"/>
    <p:sldId id="304" r:id="rId45"/>
    <p:sldId id="519" r:id="rId46"/>
    <p:sldId id="2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4660"/>
  </p:normalViewPr>
  <p:slideViewPr>
    <p:cSldViewPr snapToGrid="0">
      <p:cViewPr varScale="1">
        <p:scale>
          <a:sx n="101" d="100"/>
          <a:sy n="101" d="100"/>
        </p:scale>
        <p:origin x="776" y="19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2/24/25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2/24/25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2/24/25</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2/24/25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2/24/25</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2/24/25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2/24/25</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2/24/25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2/24/25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2/24/25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2/24/25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2/24/25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2/24/25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2/24/25</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vatly.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12.png"/><Relationship Id="rId4" Type="http://schemas.openxmlformats.org/officeDocument/2006/relationships/slide" Target="slide2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16.wmf"/><Relationship Id="rId12" Type="http://schemas.openxmlformats.org/officeDocument/2006/relationships/image" Target="../media/image18.emf"/><Relationship Id="rId2" Type="http://schemas.openxmlformats.org/officeDocument/2006/relationships/image" Target="../media/image11.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15.wmf"/><Relationship Id="rId15" Type="http://schemas.openxmlformats.org/officeDocument/2006/relationships/image" Target="../media/image18.emf"/><Relationship Id="rId10" Type="http://schemas.openxmlformats.org/officeDocument/2006/relationships/slide" Target="slide19.xml"/><Relationship Id="rId4" Type="http://schemas.openxmlformats.org/officeDocument/2006/relationships/oleObject" Target="../embeddings/oleObject1.bin"/><Relationship Id="rId9" Type="http://schemas.openxmlformats.org/officeDocument/2006/relationships/image" Target="../media/image17.emf"/><Relationship Id="rId1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9.png"/><Relationship Id="rId7" Type="http://schemas.openxmlformats.org/officeDocument/2006/relationships/image" Target="../media/image15.wmf"/><Relationship Id="rId12" Type="http://schemas.openxmlformats.org/officeDocument/2006/relationships/image" Target="../media/image5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6.wmf"/><Relationship Id="rId10" Type="http://schemas.openxmlformats.org/officeDocument/2006/relationships/slide" Target="slide19.xml"/><Relationship Id="rId4" Type="http://schemas.openxmlformats.org/officeDocument/2006/relationships/oleObject" Target="../embeddings/oleObject2.bin"/><Relationship Id="rId9" Type="http://schemas.openxmlformats.org/officeDocument/2006/relationships/image" Target="../media/image17.emf"/></Relationships>
</file>

<file path=ppt/slides/_rels/slide1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20.png"/><Relationship Id="rId7"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oleObject" Target="../embeddings/oleObject2.bin"/><Relationship Id="rId10"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6.bin"/><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70.png"/><Relationship Id="rId3" Type="http://schemas.openxmlformats.org/officeDocument/2006/relationships/image" Target="../media/image40.png"/><Relationship Id="rId7" Type="http://schemas.openxmlformats.org/officeDocument/2006/relationships/image" Target="../media/image15.wmf"/><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17.emf"/><Relationship Id="rId5" Type="http://schemas.openxmlformats.org/officeDocument/2006/relationships/image" Target="../media/image41.png"/><Relationship Id="rId10" Type="http://schemas.openxmlformats.org/officeDocument/2006/relationships/oleObject" Target="../embeddings/oleObject3.bin"/><Relationship Id="rId4" Type="http://schemas.openxmlformats.org/officeDocument/2006/relationships/image" Target="../media/image38.png"/><Relationship Id="rId9" Type="http://schemas.openxmlformats.org/officeDocument/2006/relationships/image" Target="../media/image16.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20.png"/><Relationship Id="rId3" Type="http://schemas.openxmlformats.org/officeDocument/2006/relationships/image" Target="../media/image40.png"/><Relationship Id="rId7" Type="http://schemas.openxmlformats.org/officeDocument/2006/relationships/image" Target="../media/image15.wmf"/><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17.emf"/><Relationship Id="rId5" Type="http://schemas.openxmlformats.org/officeDocument/2006/relationships/image" Target="../media/image43.png"/><Relationship Id="rId10" Type="http://schemas.openxmlformats.org/officeDocument/2006/relationships/oleObject" Target="../embeddings/oleObject3.bin"/><Relationship Id="rId4" Type="http://schemas.openxmlformats.org/officeDocument/2006/relationships/image" Target="../media/image42.png"/><Relationship Id="rId9" Type="http://schemas.openxmlformats.org/officeDocument/2006/relationships/image" Target="../media/image16.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40.png"/><Relationship Id="rId3" Type="http://schemas.openxmlformats.org/officeDocument/2006/relationships/image" Target="../media/image40.png"/><Relationship Id="rId7" Type="http://schemas.openxmlformats.org/officeDocument/2006/relationships/image" Target="../media/image15.wmf"/><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17.emf"/><Relationship Id="rId5" Type="http://schemas.openxmlformats.org/officeDocument/2006/relationships/image" Target="../media/image45.png"/><Relationship Id="rId10" Type="http://schemas.openxmlformats.org/officeDocument/2006/relationships/oleObject" Target="../embeddings/oleObject3.bin"/><Relationship Id="rId4" Type="http://schemas.openxmlformats.org/officeDocument/2006/relationships/image" Target="../media/image44.png"/><Relationship Id="rId9" Type="http://schemas.openxmlformats.org/officeDocument/2006/relationships/image" Target="../media/image16.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8.emf"/><Relationship Id="rId3" Type="http://schemas.openxmlformats.org/officeDocument/2006/relationships/image" Target="../media/image40.png"/><Relationship Id="rId7" Type="http://schemas.openxmlformats.org/officeDocument/2006/relationships/image" Target="../media/image15.wmf"/><Relationship Id="rId12" Type="http://schemas.openxmlformats.org/officeDocument/2006/relationships/oleObject" Target="../embeddings/oleObject4.bin"/><Relationship Id="rId17" Type="http://schemas.openxmlformats.org/officeDocument/2006/relationships/image" Target="../media/image770.png"/><Relationship Id="rId16" Type="http://schemas.openxmlformats.org/officeDocument/2006/relationships/image" Target="../media/image18.emf"/><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17.emf"/><Relationship Id="rId5" Type="http://schemas.openxmlformats.org/officeDocument/2006/relationships/image" Target="../media/image47.png"/><Relationship Id="rId15" Type="http://schemas.openxmlformats.org/officeDocument/2006/relationships/oleObject" Target="../embeddings/oleObject4.bin"/><Relationship Id="rId10" Type="http://schemas.openxmlformats.org/officeDocument/2006/relationships/oleObject" Target="../embeddings/oleObject3.bin"/><Relationship Id="rId4" Type="http://schemas.openxmlformats.org/officeDocument/2006/relationships/image" Target="../media/image46.png"/><Relationship Id="rId9" Type="http://schemas.openxmlformats.org/officeDocument/2006/relationships/image" Target="../media/image16.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8.emf"/><Relationship Id="rId3" Type="http://schemas.openxmlformats.org/officeDocument/2006/relationships/image" Target="../media/image40.png"/><Relationship Id="rId7" Type="http://schemas.openxmlformats.org/officeDocument/2006/relationships/image" Target="../media/image15.wmf"/><Relationship Id="rId1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17.emf"/><Relationship Id="rId5" Type="http://schemas.openxmlformats.org/officeDocument/2006/relationships/image" Target="../media/image49.png"/><Relationship Id="rId10" Type="http://schemas.openxmlformats.org/officeDocument/2006/relationships/oleObject" Target="../embeddings/oleObject3.bin"/><Relationship Id="rId4" Type="http://schemas.openxmlformats.org/officeDocument/2006/relationships/image" Target="../media/image48.png"/><Relationship Id="rId9" Type="http://schemas.openxmlformats.org/officeDocument/2006/relationships/image" Target="../media/image16.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2.emf"/><Relationship Id="rId3" Type="http://schemas.openxmlformats.org/officeDocument/2006/relationships/image" Target="../media/image53.png"/><Relationship Id="rId7" Type="http://schemas.openxmlformats.org/officeDocument/2006/relationships/image" Target="../media/image15.wmf"/><Relationship Id="rId1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17.emf"/><Relationship Id="rId5" Type="http://schemas.openxmlformats.org/officeDocument/2006/relationships/image" Target="../media/image41.png"/><Relationship Id="rId10" Type="http://schemas.openxmlformats.org/officeDocument/2006/relationships/oleObject" Target="../embeddings/oleObject3.bin"/><Relationship Id="rId4" Type="http://schemas.openxmlformats.org/officeDocument/2006/relationships/image" Target="../media/image51.png"/><Relationship Id="rId9" Type="http://schemas.openxmlformats.org/officeDocument/2006/relationships/image" Target="../media/image16.wmf"/></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5.wdp"/><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11" Type="http://schemas.microsoft.com/office/2007/relationships/hdphoto" Target="../media/hdphoto4.wdp"/><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Nhm-WpSz2x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hlinkClick r:id="rId2"/>
              </a:rPr>
              <a:t>vatly.net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4294967295"/>
          </p:nvPr>
        </p:nvSpPr>
        <p:spPr>
          <a:xfrm>
            <a:off x="0" y="6602413"/>
            <a:ext cx="7159625" cy="236537"/>
          </a:xfrm>
        </p:spPr>
        <p:txBody>
          <a:bodyPr/>
          <a:lstStyle/>
          <a:p>
            <a:r>
              <a:rPr lang="en-US"/>
              <a:t>GV: Nguyễn Thị Kiều Oanh</a:t>
            </a:r>
          </a:p>
        </p:txBody>
      </p:sp>
      <p:sp>
        <p:nvSpPr>
          <p:cNvPr id="6" name="Slide Number Placeholder 5"/>
          <p:cNvSpPr>
            <a:spLocks noGrp="1"/>
          </p:cNvSpPr>
          <p:nvPr>
            <p:ph type="sldNum" sz="quarter" idx="4294967295"/>
          </p:nvPr>
        </p:nvSpPr>
        <p:spPr>
          <a:xfrm>
            <a:off x="11552238" y="6602413"/>
            <a:ext cx="639762" cy="236537"/>
          </a:xfrm>
        </p:spPr>
        <p:txBody>
          <a:bodyPr/>
          <a:lstStyle/>
          <a:p>
            <a:fld id="{CA8D9AD5-F248-4919-864A-CFD76CC027D6}" type="slidenum">
              <a:rPr lang="en-US" smtClean="0"/>
              <a:pPr/>
              <a:t>1</a:t>
            </a:fld>
            <a:endParaRPr lang="en-US"/>
          </a:p>
        </p:txBody>
      </p:sp>
    </p:spTree>
    <p:extLst>
      <p:ext uri="{BB962C8B-B14F-4D97-AF65-F5344CB8AC3E}">
        <p14:creationId xmlns:p14="http://schemas.microsoft.com/office/powerpoint/2010/main" val="22050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51320138"/>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ABEB0FA3-DF6E-42AE-A096-87DA2B2EA530}"/>
              </a:ext>
            </a:extLst>
          </p:cNvPr>
          <p:cNvSpPr txBox="1"/>
          <p:nvPr/>
        </p:nvSpPr>
        <p:spPr>
          <a:xfrm>
            <a:off x="1214036" y="2797848"/>
            <a:ext cx="6866847" cy="2604559"/>
          </a:xfrm>
          <a:prstGeom prst="rect">
            <a:avLst/>
          </a:prstGeom>
          <a:noFill/>
        </p:spPr>
        <p:txBody>
          <a:bodyPr wrap="square">
            <a:spAutoFit/>
          </a:bodyPr>
          <a:lstStyle/>
          <a:p>
            <a:pPr algn="just">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4. Cách xác định chiều của lực từ: </a:t>
            </a:r>
          </a:p>
          <a:p>
            <a:pPr algn="just">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Quy tắc bàn tay trái: </a:t>
            </a:r>
            <a:r>
              <a:rPr lang="vi-VN" sz="2400" i="1" dirty="0">
                <a:solidFill>
                  <a:srgbClr val="003300"/>
                </a:solidFill>
                <a:latin typeface="Arial" panose="020B0604020202020204" pitchFamily="34" charset="0"/>
                <a:ea typeface="Times New Roman" panose="02020603050405020304" pitchFamily="18" charset="0"/>
                <a:cs typeface="Arial" panose="020B0604020202020204" pitchFamily="34" charset="0"/>
              </a:rPr>
              <a:t>Dùng bàn tay trái đặt sao cho, ngón cái choãi ra vuông góc với lòng bàn tay biểu diễn chiều của lực từ. Các đường sức từ đi vào lòng bàn tay. Chiều của dòng điện song song với ngón trỏ.</a:t>
            </a:r>
          </a:p>
        </p:txBody>
      </p:sp>
      <p:sp>
        <p:nvSpPr>
          <p:cNvPr id="8" name="TextBox 7" descr="Tranthiphuvatlyk15@gmail.com">
            <a:extLst>
              <a:ext uri="{FF2B5EF4-FFF2-40B4-BE49-F238E27FC236}">
                <a16:creationId xmlns:a16="http://schemas.microsoft.com/office/drawing/2014/main" id="{9E3D9D32-2355-4873-9579-0E3497655ECD}"/>
              </a:ext>
            </a:extLst>
          </p:cNvPr>
          <p:cNvSpPr txBox="1"/>
          <p:nvPr/>
        </p:nvSpPr>
        <p:spPr>
          <a:xfrm>
            <a:off x="3779156" y="1982460"/>
            <a:ext cx="4633687"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1</a:t>
            </a:r>
          </a:p>
        </p:txBody>
      </p:sp>
      <p:sp>
        <p:nvSpPr>
          <p:cNvPr id="9" name="Rectangle: Diagonal Corners Rounded 8" descr="Tranthiphuvatlyk15@gmail.com">
            <a:extLst>
              <a:ext uri="{FF2B5EF4-FFF2-40B4-BE49-F238E27FC236}">
                <a16:creationId xmlns:a16="http://schemas.microsoft.com/office/drawing/2014/main" id="{C2DEDAFA-3059-41DB-BF43-C28252D595D5}"/>
              </a:ext>
            </a:extLst>
          </p:cNvPr>
          <p:cNvSpPr/>
          <p:nvPr/>
        </p:nvSpPr>
        <p:spPr>
          <a:xfrm>
            <a:off x="689810" y="2711116"/>
            <a:ext cx="11165306" cy="3967603"/>
          </a:xfrm>
          <a:prstGeom prst="round2DiagRect">
            <a:avLst>
              <a:gd name="adj1" fmla="val 1666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10" name="Picture 9" descr="Tranthiphuvatlyk15@gmail.com">
            <a:extLst>
              <a:ext uri="{FF2B5EF4-FFF2-40B4-BE49-F238E27FC236}">
                <a16:creationId xmlns:a16="http://schemas.microsoft.com/office/drawing/2014/main" id="{A84304EF-B4D8-4CE1-8701-6116A7E219D9}"/>
              </a:ext>
            </a:extLst>
          </p:cNvPr>
          <p:cNvPicPr>
            <a:picLocks noChangeAspect="1"/>
          </p:cNvPicPr>
          <p:nvPr/>
        </p:nvPicPr>
        <p:blipFill>
          <a:blip r:embed="rId2"/>
          <a:stretch>
            <a:fillRect/>
          </a:stretch>
        </p:blipFill>
        <p:spPr>
          <a:xfrm>
            <a:off x="8155910" y="3287413"/>
            <a:ext cx="3442531" cy="2687674"/>
          </a:xfrm>
          <a:prstGeom prst="rect">
            <a:avLst/>
          </a:prstGeom>
        </p:spPr>
      </p:pic>
    </p:spTree>
    <p:extLst>
      <p:ext uri="{BB962C8B-B14F-4D97-AF65-F5344CB8AC3E}">
        <p14:creationId xmlns:p14="http://schemas.microsoft.com/office/powerpoint/2010/main" val="329475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250"/>
                                        <p:tgtEl>
                                          <p:spTgt spid="7">
                                            <p:txEl>
                                              <p:pRg st="1" end="1"/>
                                            </p:txEl>
                                          </p:spTgt>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ABEB0FA3-DF6E-42AE-A096-87DA2B2EA530}"/>
              </a:ext>
            </a:extLst>
          </p:cNvPr>
          <p:cNvSpPr txBox="1"/>
          <p:nvPr/>
        </p:nvSpPr>
        <p:spPr>
          <a:xfrm>
            <a:off x="721895" y="2558757"/>
            <a:ext cx="10668000" cy="4154984"/>
          </a:xfrm>
          <a:prstGeom prst="rect">
            <a:avLst/>
          </a:prstGeom>
          <a:noFill/>
        </p:spPr>
        <p:txBody>
          <a:bodyPr wrap="square">
            <a:spAutoFit/>
          </a:bodyPr>
          <a:lstStyle/>
          <a:p>
            <a:pPr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 dây dẫn mang dòng điện đặt trong từ trường như hình dưới</a:t>
            </a:r>
            <a:endPar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 xác định phương và chiều của lực từ tác dụng lên dây dẫn ở Hình a, b.</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trường hợp Hình c, có lực từ tác dụng lên dây dẫn không? Dự đoán lực từ còn phụ thuộc vào yếu tố nào khác?</a:t>
            </a:r>
          </a:p>
          <a:p>
            <a:pPr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 ước:</a:t>
            </a:r>
          </a:p>
          <a:p>
            <a:pPr indent="357188"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 dòng điện hướng vuông góc từ ngoài vào trong trang giấy.</a:t>
            </a:r>
          </a:p>
          <a:p>
            <a:pPr indent="357188"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 dòng điện hướng vuông góc từ trong ra ngoài trang giấy.</a:t>
            </a:r>
          </a:p>
        </p:txBody>
      </p:sp>
      <p:sp>
        <p:nvSpPr>
          <p:cNvPr id="8" name="TextBox 7" descr="Tranthiphuvatlyk15@gmail.com">
            <a:extLst>
              <a:ext uri="{FF2B5EF4-FFF2-40B4-BE49-F238E27FC236}">
                <a16:creationId xmlns:a16="http://schemas.microsoft.com/office/drawing/2014/main" id="{9E3D9D32-2355-4873-9579-0E3497655ECD}"/>
              </a:ext>
            </a:extLst>
          </p:cNvPr>
          <p:cNvSpPr txBox="1"/>
          <p:nvPr/>
        </p:nvSpPr>
        <p:spPr>
          <a:xfrm>
            <a:off x="3779156" y="1982460"/>
            <a:ext cx="4633687"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2</a:t>
            </a:r>
          </a:p>
        </p:txBody>
      </p:sp>
      <p:sp>
        <p:nvSpPr>
          <p:cNvPr id="9" name="Rectangle: Diagonal Corners Rounded 8" descr="Tranthiphuvatlyk15@gmail.com">
            <a:extLst>
              <a:ext uri="{FF2B5EF4-FFF2-40B4-BE49-F238E27FC236}">
                <a16:creationId xmlns:a16="http://schemas.microsoft.com/office/drawing/2014/main" id="{C2DEDAFA-3059-41DB-BF43-C28252D595D5}"/>
              </a:ext>
            </a:extLst>
          </p:cNvPr>
          <p:cNvSpPr/>
          <p:nvPr/>
        </p:nvSpPr>
        <p:spPr>
          <a:xfrm>
            <a:off x="513348" y="2505680"/>
            <a:ext cx="11085094" cy="4259773"/>
          </a:xfrm>
          <a:prstGeom prst="round2DiagRect">
            <a:avLst>
              <a:gd name="adj1" fmla="val 1666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10" name="Picture 9" descr="Tranthiphuvatlyk15@gmail.com">
            <a:hlinkClick r:id="rId2" action="ppaction://hlinksldjump"/>
            <a:extLst>
              <a:ext uri="{FF2B5EF4-FFF2-40B4-BE49-F238E27FC236}">
                <a16:creationId xmlns:a16="http://schemas.microsoft.com/office/drawing/2014/main" id="{6378B2F1-18CB-4482-8FB7-EF485D3B6EA0}"/>
              </a:ext>
            </a:extLst>
          </p:cNvPr>
          <p:cNvPicPr>
            <a:picLocks noChangeAspect="1"/>
          </p:cNvPicPr>
          <p:nvPr/>
        </p:nvPicPr>
        <p:blipFill>
          <a:blip r:embed="rId3"/>
          <a:stretch>
            <a:fillRect/>
          </a:stretch>
        </p:blipFill>
        <p:spPr>
          <a:xfrm>
            <a:off x="1604211" y="2960697"/>
            <a:ext cx="1854104" cy="1501270"/>
          </a:xfrm>
          <a:prstGeom prst="rect">
            <a:avLst/>
          </a:prstGeom>
        </p:spPr>
      </p:pic>
      <p:pic>
        <p:nvPicPr>
          <p:cNvPr id="11" name="Picture 10" descr="Tranthiphuvatlyk15@gmail.com">
            <a:hlinkClick r:id="rId4" action="ppaction://hlinksldjump"/>
            <a:extLst>
              <a:ext uri="{FF2B5EF4-FFF2-40B4-BE49-F238E27FC236}">
                <a16:creationId xmlns:a16="http://schemas.microsoft.com/office/drawing/2014/main" id="{526DF891-FF10-4403-ABF3-61BF3F2A27A2}"/>
              </a:ext>
            </a:extLst>
          </p:cNvPr>
          <p:cNvPicPr>
            <a:picLocks noChangeAspect="1"/>
          </p:cNvPicPr>
          <p:nvPr/>
        </p:nvPicPr>
        <p:blipFill>
          <a:blip r:embed="rId5"/>
          <a:stretch>
            <a:fillRect/>
          </a:stretch>
        </p:blipFill>
        <p:spPr>
          <a:xfrm>
            <a:off x="5293895" y="2960697"/>
            <a:ext cx="1453059" cy="1474993"/>
          </a:xfrm>
          <a:prstGeom prst="rect">
            <a:avLst/>
          </a:prstGeom>
        </p:spPr>
      </p:pic>
      <p:pic>
        <p:nvPicPr>
          <p:cNvPr id="13" name="Picture 12" descr="Tranthiphuvatlyk15@gmail.com">
            <a:hlinkClick r:id="rId6" action="ppaction://hlinksldjump"/>
            <a:extLst>
              <a:ext uri="{FF2B5EF4-FFF2-40B4-BE49-F238E27FC236}">
                <a16:creationId xmlns:a16="http://schemas.microsoft.com/office/drawing/2014/main" id="{2DF1376B-9D47-4641-A634-26605DE4AB4F}"/>
              </a:ext>
            </a:extLst>
          </p:cNvPr>
          <p:cNvPicPr>
            <a:picLocks noChangeAspect="1"/>
          </p:cNvPicPr>
          <p:nvPr/>
        </p:nvPicPr>
        <p:blipFill>
          <a:blip r:embed="rId7"/>
          <a:stretch>
            <a:fillRect/>
          </a:stretch>
        </p:blipFill>
        <p:spPr>
          <a:xfrm>
            <a:off x="7791932" y="2905810"/>
            <a:ext cx="2335976" cy="1501270"/>
          </a:xfrm>
          <a:prstGeom prst="rect">
            <a:avLst/>
          </a:prstGeom>
        </p:spPr>
      </p:pic>
    </p:spTree>
    <p:extLst>
      <p:ext uri="{BB962C8B-B14F-4D97-AF65-F5344CB8AC3E}">
        <p14:creationId xmlns:p14="http://schemas.microsoft.com/office/powerpoint/2010/main" val="117486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1250"/>
                                        <p:tgtEl>
                                          <p:spTgt spid="7">
                                            <p:txEl>
                                              <p:pRg st="5" end="5"/>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250"/>
                                        <p:tgtEl>
                                          <p:spTgt spid="7">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fade">
                                      <p:cBhvr>
                                        <p:cTn id="15" dur="1250"/>
                                        <p:tgtEl>
                                          <p:spTgt spid="7">
                                            <p:txEl>
                                              <p:pRg st="6" end="6"/>
                                            </p:txEl>
                                          </p:spTgt>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1250"/>
                                        <p:tgtEl>
                                          <p:spTgt spid="7">
                                            <p:txEl>
                                              <p:pRg st="7" end="7"/>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fade">
                                      <p:cBhvr>
                                        <p:cTn id="23" dur="1250"/>
                                        <p:tgtEl>
                                          <p:spTgt spid="7">
                                            <p:txEl>
                                              <p:pRg st="8" end="8"/>
                                            </p:txEl>
                                          </p:spTgt>
                                        </p:tgtEl>
                                      </p:cBhvr>
                                    </p:animEffect>
                                  </p:childTnLst>
                                </p:cTn>
                              </p:par>
                            </p:childTnLst>
                          </p:cTn>
                        </p:par>
                        <p:par>
                          <p:cTn id="24" fill="hold">
                            <p:stCondLst>
                              <p:cond delay="6250"/>
                            </p:stCondLst>
                            <p:childTnLst>
                              <p:par>
                                <p:cTn id="25" presetID="10" presetClass="entr" presetSubtype="0" fill="hold" nodeType="after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1250"/>
                                        <p:tgtEl>
                                          <p:spTgt spid="7">
                                            <p:txEl>
                                              <p:pRg st="9" end="9"/>
                                            </p:txEl>
                                          </p:spTgt>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4" name="Picture 3" descr="Tranthiphuvatlyk15@gmail.com">
            <a:extLst>
              <a:ext uri="{FF2B5EF4-FFF2-40B4-BE49-F238E27FC236}">
                <a16:creationId xmlns:a16="http://schemas.microsoft.com/office/drawing/2014/main" id="{3601FD8E-1C19-49C6-95F6-9E5EB2BEEC19}"/>
              </a:ext>
            </a:extLst>
          </p:cNvPr>
          <p:cNvPicPr>
            <a:picLocks noChangeAspect="1"/>
          </p:cNvPicPr>
          <p:nvPr/>
        </p:nvPicPr>
        <p:blipFill>
          <a:blip r:embed="rId2"/>
          <a:stretch>
            <a:fillRect/>
          </a:stretch>
        </p:blipFill>
        <p:spPr>
          <a:xfrm>
            <a:off x="589473" y="1982461"/>
            <a:ext cx="4030653" cy="3263624"/>
          </a:xfrm>
          <a:prstGeom prst="rect">
            <a:avLst/>
          </a:prstGeom>
        </p:spPr>
      </p:pic>
      <p:pic>
        <p:nvPicPr>
          <p:cNvPr id="5" name="Picture 4" descr="Tranthiphuvatlyk15@gmail.com">
            <a:extLst>
              <a:ext uri="{FF2B5EF4-FFF2-40B4-BE49-F238E27FC236}">
                <a16:creationId xmlns:a16="http://schemas.microsoft.com/office/drawing/2014/main" id="{A10CD3A6-2ADD-4194-93F6-70B5D8192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7810" y="985096"/>
            <a:ext cx="2709808" cy="5574773"/>
          </a:xfrm>
          <a:prstGeom prst="rect">
            <a:avLst/>
          </a:prstGeom>
        </p:spPr>
      </p:pic>
      <p:grpSp>
        <p:nvGrpSpPr>
          <p:cNvPr id="6" name="Group 5" descr="Tranthiphuvatlyk15@gmail.com">
            <a:extLst>
              <a:ext uri="{FF2B5EF4-FFF2-40B4-BE49-F238E27FC236}">
                <a16:creationId xmlns:a16="http://schemas.microsoft.com/office/drawing/2014/main" id="{C1DD1F75-0487-413D-8A3B-015A906AAE21}"/>
              </a:ext>
            </a:extLst>
          </p:cNvPr>
          <p:cNvGrpSpPr/>
          <p:nvPr/>
        </p:nvGrpSpPr>
        <p:grpSpPr>
          <a:xfrm>
            <a:off x="7125344" y="2892763"/>
            <a:ext cx="3049841" cy="1557015"/>
            <a:chOff x="6884712" y="1307186"/>
            <a:chExt cx="3751868" cy="2121814"/>
          </a:xfrm>
        </p:grpSpPr>
        <p:grpSp>
          <p:nvGrpSpPr>
            <p:cNvPr id="7" name="Group 6">
              <a:extLst>
                <a:ext uri="{FF2B5EF4-FFF2-40B4-BE49-F238E27FC236}">
                  <a16:creationId xmlns:a16="http://schemas.microsoft.com/office/drawing/2014/main" id="{2D4B3284-9200-4508-BA8D-8C5364A8AA97}"/>
                </a:ext>
              </a:extLst>
            </p:cNvPr>
            <p:cNvGrpSpPr/>
            <p:nvPr/>
          </p:nvGrpSpPr>
          <p:grpSpPr>
            <a:xfrm>
              <a:off x="6884712" y="2151669"/>
              <a:ext cx="3751868" cy="425777"/>
              <a:chOff x="4835951" y="5316718"/>
              <a:chExt cx="3751868" cy="425777"/>
            </a:xfrm>
          </p:grpSpPr>
          <p:cxnSp>
            <p:nvCxnSpPr>
              <p:cNvPr id="18" name="Straight Arrow Connector 17">
                <a:extLst>
                  <a:ext uri="{FF2B5EF4-FFF2-40B4-BE49-F238E27FC236}">
                    <a16:creationId xmlns:a16="http://schemas.microsoft.com/office/drawing/2014/main" id="{F11AEC53-446B-4BA6-9740-C46FFC00E734}"/>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AA691B0-A243-4756-A5E9-47DDC5A08807}"/>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5AA0F8C-CB84-4B5B-94C6-96FC828468CE}"/>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CC37895-34B1-4F24-B5D6-DFB372CF0391}"/>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9D1CED6-8424-4DB3-9D7C-A9ED0621923E}"/>
                </a:ext>
              </a:extLst>
            </p:cNvPr>
            <p:cNvGrpSpPr/>
            <p:nvPr/>
          </p:nvGrpSpPr>
          <p:grpSpPr>
            <a:xfrm>
              <a:off x="6884712" y="3003223"/>
              <a:ext cx="3751868" cy="425777"/>
              <a:chOff x="4835951" y="5316718"/>
              <a:chExt cx="3751868" cy="425777"/>
            </a:xfrm>
          </p:grpSpPr>
          <p:cxnSp>
            <p:nvCxnSpPr>
              <p:cNvPr id="14" name="Straight Arrow Connector 13">
                <a:extLst>
                  <a:ext uri="{FF2B5EF4-FFF2-40B4-BE49-F238E27FC236}">
                    <a16:creationId xmlns:a16="http://schemas.microsoft.com/office/drawing/2014/main" id="{600B9AC8-7F49-4C46-A525-B5D7A68C2B8A}"/>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32E3105-4CB4-4112-BFA2-88A66AEF7D5D}"/>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290B7C4-6D58-4266-A6C3-945EED76F50B}"/>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9AFA86-8C84-4FB1-BCC1-D51B6713F025}"/>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CE26D9B-F590-4078-A4FE-9A0A0E7E6D09}"/>
                </a:ext>
              </a:extLst>
            </p:cNvPr>
            <p:cNvGrpSpPr/>
            <p:nvPr/>
          </p:nvGrpSpPr>
          <p:grpSpPr>
            <a:xfrm>
              <a:off x="6884712" y="1307186"/>
              <a:ext cx="3751868" cy="425777"/>
              <a:chOff x="4835951" y="5316718"/>
              <a:chExt cx="3751868" cy="425777"/>
            </a:xfrm>
          </p:grpSpPr>
          <p:cxnSp>
            <p:nvCxnSpPr>
              <p:cNvPr id="10" name="Straight Arrow Connector 9">
                <a:extLst>
                  <a:ext uri="{FF2B5EF4-FFF2-40B4-BE49-F238E27FC236}">
                    <a16:creationId xmlns:a16="http://schemas.microsoft.com/office/drawing/2014/main" id="{85D74006-B07F-46D1-8048-5563E4B2127E}"/>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5653D0B-74B7-4876-8A0A-9BD892E662B7}"/>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9238816-0A6D-4B5B-9F7A-120E96A019C6}"/>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3D8748-4DD6-4DF9-8C99-2F3040F3F9DA}"/>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2" name="Cylinder 21" descr="Tranthiphuvatlyk15@gmail.com">
            <a:extLst>
              <a:ext uri="{FF2B5EF4-FFF2-40B4-BE49-F238E27FC236}">
                <a16:creationId xmlns:a16="http://schemas.microsoft.com/office/drawing/2014/main" id="{667059D8-09F8-4F95-B0CA-FCDB2A87A132}"/>
              </a:ext>
            </a:extLst>
          </p:cNvPr>
          <p:cNvSpPr/>
          <p:nvPr/>
        </p:nvSpPr>
        <p:spPr>
          <a:xfrm>
            <a:off x="10877212" y="1982460"/>
            <a:ext cx="99618" cy="2532245"/>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23" name="Straight Arrow Connector 22" descr="Tranthiphuvatlyk15@gmail.com">
            <a:extLst>
              <a:ext uri="{FF2B5EF4-FFF2-40B4-BE49-F238E27FC236}">
                <a16:creationId xmlns:a16="http://schemas.microsoft.com/office/drawing/2014/main" id="{191B04B9-F606-434E-94D7-45068A6907DD}"/>
              </a:ext>
            </a:extLst>
          </p:cNvPr>
          <p:cNvCxnSpPr>
            <a:cxnSpLocks/>
          </p:cNvCxnSpPr>
          <p:nvPr/>
        </p:nvCxnSpPr>
        <p:spPr>
          <a:xfrm flipV="1">
            <a:off x="10951992" y="4496054"/>
            <a:ext cx="0" cy="669353"/>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descr="Tranthiphuvatlyk15@gmail.com">
            <a:extLst>
              <a:ext uri="{FF2B5EF4-FFF2-40B4-BE49-F238E27FC236}">
                <a16:creationId xmlns:a16="http://schemas.microsoft.com/office/drawing/2014/main" id="{9366BBBA-5C67-408A-B7D3-B94B563C2B3C}"/>
              </a:ext>
            </a:extLst>
          </p:cNvPr>
          <p:cNvCxnSpPr/>
          <p:nvPr/>
        </p:nvCxnSpPr>
        <p:spPr>
          <a:xfrm flipH="1" flipV="1">
            <a:off x="10745068" y="4584906"/>
            <a:ext cx="218722" cy="34126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Object 25" descr="Tranthiphuvatlyk15@gmail.com">
            <a:extLst>
              <a:ext uri="{FF2B5EF4-FFF2-40B4-BE49-F238E27FC236}">
                <a16:creationId xmlns:a16="http://schemas.microsoft.com/office/drawing/2014/main" id="{02F2DEBE-FB31-4C30-96BB-9E902697A0C7}"/>
              </a:ext>
            </a:extLst>
          </p:cNvPr>
          <p:cNvGraphicFramePr>
            <a:graphicFrameLocks noChangeAspect="1"/>
          </p:cNvGraphicFramePr>
          <p:nvPr>
            <p:extLst>
              <p:ext uri="{D42A27DB-BD31-4B8C-83A1-F6EECF244321}">
                <p14:modId xmlns:p14="http://schemas.microsoft.com/office/powerpoint/2010/main" val="1073120231"/>
              </p:ext>
            </p:extLst>
          </p:nvPr>
        </p:nvGraphicFramePr>
        <p:xfrm>
          <a:off x="10963791" y="4798426"/>
          <a:ext cx="263036" cy="341948"/>
        </p:xfrm>
        <a:graphic>
          <a:graphicData uri="http://schemas.openxmlformats.org/presentationml/2006/ole">
            <mc:AlternateContent xmlns:mc="http://schemas.openxmlformats.org/markup-compatibility/2006">
              <mc:Choice xmlns:v="urn:schemas-microsoft-com:vml" Requires="v">
                <p:oleObj name="Equation" r:id="rId4" imgW="126720" imgH="164880" progId="Equation.DSMT4">
                  <p:embed/>
                </p:oleObj>
              </mc:Choice>
              <mc:Fallback>
                <p:oleObj name="Equation" r:id="rId4" imgW="126720" imgH="164880" progId="Equation.DSMT4">
                  <p:embed/>
                  <p:pic>
                    <p:nvPicPr>
                      <p:cNvPr id="42" name="Object 41" descr="Tranthiphuvatlyk15@gmail.com">
                        <a:extLst>
                          <a:ext uri="{FF2B5EF4-FFF2-40B4-BE49-F238E27FC236}">
                            <a16:creationId xmlns:a16="http://schemas.microsoft.com/office/drawing/2014/main" id="{E5CB10BC-A870-94DA-1316-D7E1AAFB5E30}"/>
                          </a:ext>
                        </a:extLst>
                      </p:cNvPr>
                      <p:cNvPicPr/>
                      <p:nvPr/>
                    </p:nvPicPr>
                    <p:blipFill>
                      <a:blip r:embed="rId5"/>
                      <a:stretch>
                        <a:fillRect/>
                      </a:stretch>
                    </p:blipFill>
                    <p:spPr>
                      <a:xfrm>
                        <a:off x="10963791" y="4798426"/>
                        <a:ext cx="263036" cy="341948"/>
                      </a:xfrm>
                      <a:prstGeom prst="rect">
                        <a:avLst/>
                      </a:prstGeom>
                    </p:spPr>
                  </p:pic>
                </p:oleObj>
              </mc:Fallback>
            </mc:AlternateContent>
          </a:graphicData>
        </a:graphic>
      </p:graphicFrame>
      <p:graphicFrame>
        <p:nvGraphicFramePr>
          <p:cNvPr id="27" name="Object 26" descr="Tranthiphuvatlyk15@gmail.com">
            <a:extLst>
              <a:ext uri="{FF2B5EF4-FFF2-40B4-BE49-F238E27FC236}">
                <a16:creationId xmlns:a16="http://schemas.microsoft.com/office/drawing/2014/main" id="{70D9D6D9-E9FC-44A2-854B-77A3FE2A3461}"/>
              </a:ext>
            </a:extLst>
          </p:cNvPr>
          <p:cNvGraphicFramePr>
            <a:graphicFrameLocks noChangeAspect="1"/>
          </p:cNvGraphicFramePr>
          <p:nvPr>
            <p:extLst>
              <p:ext uri="{D42A27DB-BD31-4B8C-83A1-F6EECF244321}">
                <p14:modId xmlns:p14="http://schemas.microsoft.com/office/powerpoint/2010/main" val="843775271"/>
              </p:ext>
            </p:extLst>
          </p:nvPr>
        </p:nvGraphicFramePr>
        <p:xfrm>
          <a:off x="7477191" y="4571115"/>
          <a:ext cx="266814" cy="355752"/>
        </p:xfrm>
        <a:graphic>
          <a:graphicData uri="http://schemas.openxmlformats.org/presentationml/2006/ole">
            <mc:AlternateContent xmlns:mc="http://schemas.openxmlformats.org/markup-compatibility/2006">
              <mc:Choice xmlns:v="urn:schemas-microsoft-com:vml" Requires="v">
                <p:oleObj name="Equation" r:id="rId6" imgW="152280" imgH="203040" progId="Equation.DSMT4">
                  <p:embed/>
                </p:oleObj>
              </mc:Choice>
              <mc:Fallback>
                <p:oleObj name="Equation" r:id="rId6" imgW="152280" imgH="203040" progId="Equation.DSMT4">
                  <p:embed/>
                  <p:pic>
                    <p:nvPicPr>
                      <p:cNvPr id="43" name="Object 42" descr="Tranthiphuvatlyk15@gmail.com">
                        <a:extLst>
                          <a:ext uri="{FF2B5EF4-FFF2-40B4-BE49-F238E27FC236}">
                            <a16:creationId xmlns:a16="http://schemas.microsoft.com/office/drawing/2014/main" id="{F99DEEED-CE11-DBFF-05D0-E01100BA14A7}"/>
                          </a:ext>
                        </a:extLst>
                      </p:cNvPr>
                      <p:cNvPicPr/>
                      <p:nvPr/>
                    </p:nvPicPr>
                    <p:blipFill>
                      <a:blip r:embed="rId7"/>
                      <a:stretch>
                        <a:fillRect/>
                      </a:stretch>
                    </p:blipFill>
                    <p:spPr>
                      <a:xfrm>
                        <a:off x="7477191" y="4571115"/>
                        <a:ext cx="266814" cy="355752"/>
                      </a:xfrm>
                      <a:prstGeom prst="rect">
                        <a:avLst/>
                      </a:prstGeom>
                    </p:spPr>
                  </p:pic>
                </p:oleObj>
              </mc:Fallback>
            </mc:AlternateContent>
          </a:graphicData>
        </a:graphic>
      </p:graphicFrame>
      <p:graphicFrame>
        <p:nvGraphicFramePr>
          <p:cNvPr id="28" name="Object 27" descr="Tranthiphuvatlyk15@gmail.com">
            <a:extLst>
              <a:ext uri="{FF2B5EF4-FFF2-40B4-BE49-F238E27FC236}">
                <a16:creationId xmlns:a16="http://schemas.microsoft.com/office/drawing/2014/main" id="{7FA51CEB-D3C8-4F88-AC26-A95248DF9A73}"/>
              </a:ext>
            </a:extLst>
          </p:cNvPr>
          <p:cNvGraphicFramePr>
            <a:graphicFrameLocks noChangeAspect="1"/>
          </p:cNvGraphicFramePr>
          <p:nvPr>
            <p:extLst>
              <p:ext uri="{D42A27DB-BD31-4B8C-83A1-F6EECF244321}">
                <p14:modId xmlns:p14="http://schemas.microsoft.com/office/powerpoint/2010/main" val="4294503207"/>
              </p:ext>
            </p:extLst>
          </p:nvPr>
        </p:nvGraphicFramePr>
        <p:xfrm>
          <a:off x="9794866" y="3252007"/>
          <a:ext cx="340681" cy="409075"/>
        </p:xfrm>
        <a:graphic>
          <a:graphicData uri="http://schemas.openxmlformats.org/presentationml/2006/ole">
            <mc:AlternateContent xmlns:mc="http://schemas.openxmlformats.org/markup-compatibility/2006">
              <mc:Choice xmlns:v="urn:schemas-microsoft-com:vml" Requires="v">
                <p:oleObj name="Equation" r:id="rId8" imgW="418923" imgH="502684" progId="Equation.DSMT4">
                  <p:embed/>
                </p:oleObj>
              </mc:Choice>
              <mc:Fallback>
                <p:oleObj name="Equation" r:id="rId8" imgW="418923" imgH="502684" progId="Equation.DSMT4">
                  <p:embed/>
                  <p:pic>
                    <p:nvPicPr>
                      <p:cNvPr id="44" name="Object 43" descr="Tranthiphuvatlyk15@gmail.com">
                        <a:extLst>
                          <a:ext uri="{FF2B5EF4-FFF2-40B4-BE49-F238E27FC236}">
                            <a16:creationId xmlns:a16="http://schemas.microsoft.com/office/drawing/2014/main" id="{A674ACE4-A036-601C-6C4D-202ACD5AFF3C}"/>
                          </a:ext>
                        </a:extLst>
                      </p:cNvPr>
                      <p:cNvPicPr/>
                      <p:nvPr/>
                    </p:nvPicPr>
                    <p:blipFill>
                      <a:blip r:embed="rId9"/>
                      <a:stretch>
                        <a:fillRect/>
                      </a:stretch>
                    </p:blipFill>
                    <p:spPr>
                      <a:xfrm>
                        <a:off x="9794866" y="3252007"/>
                        <a:ext cx="340681" cy="409075"/>
                      </a:xfrm>
                      <a:prstGeom prst="rect">
                        <a:avLst/>
                      </a:prstGeom>
                    </p:spPr>
                  </p:pic>
                </p:oleObj>
              </mc:Fallback>
            </mc:AlternateContent>
          </a:graphicData>
        </a:graphic>
      </p:graphicFrame>
      <p:sp>
        <p:nvSpPr>
          <p:cNvPr id="29" name="Arrow: Left 28" descr="Tranthiphuvatlyk15@gmail.com">
            <a:hlinkClick r:id="rId10" action="ppaction://hlinksldjump"/>
            <a:extLst>
              <a:ext uri="{FF2B5EF4-FFF2-40B4-BE49-F238E27FC236}">
                <a16:creationId xmlns:a16="http://schemas.microsoft.com/office/drawing/2014/main" id="{1F0C7516-C0AC-4E4E-A9FA-8673DD050076}"/>
              </a:ext>
            </a:extLst>
          </p:cNvPr>
          <p:cNvSpPr/>
          <p:nvPr/>
        </p:nvSpPr>
        <p:spPr>
          <a:xfrm>
            <a:off x="11226827" y="6402823"/>
            <a:ext cx="636022" cy="4551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0" name="Nhóm 3" descr="Tranthiphuvatlyk15@gmail.com">
            <a:extLst>
              <a:ext uri="{FF2B5EF4-FFF2-40B4-BE49-F238E27FC236}">
                <a16:creationId xmlns:a16="http://schemas.microsoft.com/office/drawing/2014/main" id="{D80A2BB1-9DA1-4330-B6A6-4390F7CAE64D}"/>
              </a:ext>
            </a:extLst>
          </p:cNvPr>
          <p:cNvGrpSpPr/>
          <p:nvPr/>
        </p:nvGrpSpPr>
        <p:grpSpPr>
          <a:xfrm>
            <a:off x="2089311" y="3253373"/>
            <a:ext cx="1284621" cy="999204"/>
            <a:chOff x="1848679" y="1884612"/>
            <a:chExt cx="1580321" cy="1361660"/>
          </a:xfrm>
        </p:grpSpPr>
        <mc:AlternateContent xmlns:mc="http://schemas.openxmlformats.org/markup-compatibility/2006" xmlns:a14="http://schemas.microsoft.com/office/drawing/2010/main">
          <mc:Choice Requires="a14">
            <p:graphicFrame>
              <p:nvGraphicFramePr>
                <p:cNvPr id="31" name="Object 11">
                  <a:extLst>
                    <a:ext uri="{FF2B5EF4-FFF2-40B4-BE49-F238E27FC236}">
                      <a16:creationId xmlns:a16="http://schemas.microsoft.com/office/drawing/2014/main" id="{979A1E26-5E9D-4D56-AFF5-9EADFCAF1DAE}"/>
                    </a:ext>
                  </a:extLst>
                </p:cNvPr>
                <p:cNvGraphicFramePr>
                  <a:graphicFrameLocks noChangeAspect="1"/>
                </p:cNvGraphicFramePr>
                <p:nvPr>
                  <p:extLst>
                    <p:ext uri="{D42A27DB-BD31-4B8C-83A1-F6EECF244321}">
                      <p14:modId xmlns:p14="http://schemas.microsoft.com/office/powerpoint/2010/main" val="2574543946"/>
                    </p:ext>
                  </p:extLst>
                </p:nvPr>
              </p:nvGraphicFramePr>
              <p:xfrm>
                <a:off x="2067340" y="1884612"/>
                <a:ext cx="1361660" cy="1361660"/>
              </p:xfrm>
              <a:graphic>
                <a:graphicData uri="http://schemas.openxmlformats.org/presentationml/2006/ole">
                  <mc:AlternateContent>
                    <mc:Choice xmlns:v="urn:schemas-microsoft-com:vml" Requires="v">
                      <p:oleObj name="Equation" r:id="rId11" imgW="171200" imgH="171271" progId="Equation.DSMT4">
                        <p:embed/>
                      </p:oleObj>
                    </mc:Choice>
                    <mc:Fallback>
                      <p:oleObj name="Equation" r:id="rId11" imgW="171200" imgH="171271" progId="Equation.DSMT4">
                        <p:embed/>
                        <p:pic>
                          <p:nvPicPr>
                            <p:cNvPr id="30" name="Object 11">
                              <a:extLst>
                                <a:ext uri="{FF2B5EF4-FFF2-40B4-BE49-F238E27FC236}">
                                  <a16:creationId xmlns:a16="http://schemas.microsoft.com/office/drawing/2014/main" id="{F1E77FA4-76A6-4D1F-ADC7-FA835428303D}"/>
                                </a:ext>
                              </a:extLst>
                            </p:cNvPr>
                            <p:cNvPicPr/>
                            <p:nvPr/>
                          </p:nvPicPr>
                          <p:blipFill>
                            <a:blip r:embed="rId12"/>
                            <a:stretch>
                              <a:fillRect/>
                            </a:stretch>
                          </p:blipFill>
                          <p:spPr>
                            <a:xfrm>
                              <a:off x="2067340" y="1884612"/>
                              <a:ext cx="1361660" cy="1361660"/>
                            </a:xfrm>
                            <a:prstGeom prst="rect">
                              <a:avLst/>
                            </a:prstGeom>
                          </p:spPr>
                        </p:pic>
                      </p:oleObj>
                    </mc:Fallback>
                  </mc:AlternateContent>
                </a:graphicData>
              </a:graphic>
            </p:graphicFrame>
          </mc:Choice>
          <mc:Fallback xmlns="">
            <p:graphicFrame>
              <p:nvGraphicFramePr>
                <p:cNvPr id="30" name="Object 11">
                  <a:extLst>
                    <a:ext uri="{FF2B5EF4-FFF2-40B4-BE49-F238E27FC236}">
                      <a16:creationId xmlns:a16="http://schemas.microsoft.com/office/drawing/2014/main" id="{F1E77FA4-76A6-4D1F-ADC7-FA835428303D}"/>
                    </a:ext>
                  </a:extLst>
                </p:cNvPr>
                <p:cNvGraphicFramePr>
                  <a:graphicFrameLocks noChangeAspect="1"/>
                </p:cNvGraphicFramePr>
                <p:nvPr>
                  <p:extLst>
                    <p:ext uri="{D42A27DB-BD31-4B8C-83A1-F6EECF244321}">
                      <p14:modId xmlns:p14="http://schemas.microsoft.com/office/powerpoint/2010/main" val="3246416791"/>
                    </p:ext>
                  </p:extLst>
                </p:nvPr>
              </p:nvGraphicFramePr>
              <p:xfrm>
                <a:off x="2067340" y="1884612"/>
                <a:ext cx="1361660" cy="1361660"/>
              </p:xfrm>
              <a:graphic>
                <a:graphicData uri="http://schemas.openxmlformats.org/presentationml/2006/ole">
                  <mc:AlternateContent>
                    <mc:Choice xmlns:v="urn:schemas-microsoft-com:vml" Requires="v">
                      <p:oleObj spid="_x0000_s3084" name="Equation" r:id="rId14" imgW="171200" imgH="171271" progId="Equation.DSMT4">
                        <p:embed/>
                      </p:oleObj>
                    </mc:Choice>
                    <mc:Fallback>
                      <p:oleObj name="Equation" r:id="rId14"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5"/>
                            <a:stretch>
                              <a:fillRect/>
                            </a:stretch>
                          </p:blipFill>
                          <p:spPr>
                            <a:xfrm>
                              <a:off x="2067340" y="1884612"/>
                              <a:ext cx="1361660" cy="136166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2" name="Hộp Văn bản 1">
                  <a:extLst>
                    <a:ext uri="{FF2B5EF4-FFF2-40B4-BE49-F238E27FC236}">
                      <a16:creationId xmlns:a16="http://schemas.microsoft.com/office/drawing/2014/main" id="{FC49B545-55A4-47F6-9A13-1C9DEBB2144B}"/>
                    </a:ext>
                  </a:extLst>
                </p:cNvPr>
                <p:cNvSpPr txBox="1"/>
                <p:nvPr/>
              </p:nvSpPr>
              <p:spPr>
                <a:xfrm>
                  <a:off x="1848679" y="1913278"/>
                  <a:ext cx="437321" cy="8516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4400" b="1" i="1" smtClean="0">
                                <a:solidFill>
                                  <a:srgbClr val="00A1DA"/>
                                </a:solidFill>
                                <a:latin typeface="Cambria Math" panose="02040503050406030204" pitchFamily="18" charset="0"/>
                              </a:rPr>
                            </m:ctrlPr>
                          </m:accPr>
                          <m:e>
                            <m:r>
                              <a:rPr lang="vi-VN" sz="4400" b="1" i="1">
                                <a:solidFill>
                                  <a:srgbClr val="00A1DA"/>
                                </a:solidFill>
                                <a:latin typeface="Cambria Math" panose="02040503050406030204" pitchFamily="18" charset="0"/>
                              </a:rPr>
                              <m:t>𝑭</m:t>
                            </m:r>
                          </m:e>
                        </m:acc>
                      </m:oMath>
                    </m:oMathPara>
                  </a14:m>
                  <a:endParaRPr lang="en-US" sz="4400" b="1">
                    <a:solidFill>
                      <a:srgbClr val="00A1DA"/>
                    </a:solidFill>
                  </a:endParaRPr>
                </a:p>
              </p:txBody>
            </p:sp>
          </mc:Choice>
          <mc:Fallback xmlns="">
            <p:sp>
              <p:nvSpPr>
                <p:cNvPr id="2" name="Hộp Văn bản 1">
                  <a:extLst>
                    <a:ext uri="{FF2B5EF4-FFF2-40B4-BE49-F238E27FC236}">
                      <a16:creationId xmlns:a16="http://schemas.microsoft.com/office/drawing/2014/main" id="{3A872C16-E5F5-4D42-BFD5-C695AF47C827}"/>
                    </a:ext>
                  </a:extLst>
                </p:cNvPr>
                <p:cNvSpPr txBox="1">
                  <a:spLocks noRot="1" noChangeAspect="1" noMove="1" noResize="1" noEditPoints="1" noAdjustHandles="1" noChangeArrowheads="1" noChangeShapeType="1" noTextEdit="1"/>
                </p:cNvSpPr>
                <p:nvPr/>
              </p:nvSpPr>
              <p:spPr>
                <a:xfrm>
                  <a:off x="1848679" y="1913278"/>
                  <a:ext cx="437321" cy="851643"/>
                </a:xfrm>
                <a:prstGeom prst="rect">
                  <a:avLst/>
                </a:prstGeom>
                <a:blipFill>
                  <a:blip r:embed="rId16"/>
                  <a:stretch>
                    <a:fillRect r="-4167"/>
                  </a:stretch>
                </a:blipFill>
              </p:spPr>
              <p:txBody>
                <a:bodyPr/>
                <a:lstStyle/>
                <a:p>
                  <a:r>
                    <a:rPr lang="en-US">
                      <a:noFill/>
                    </a:rPr>
                    <a:t> </a:t>
                  </a:r>
                </a:p>
              </p:txBody>
            </p:sp>
          </mc:Fallback>
        </mc:AlternateContent>
      </p:grpSp>
    </p:spTree>
    <p:extLst>
      <p:ext uri="{BB962C8B-B14F-4D97-AF65-F5344CB8AC3E}">
        <p14:creationId xmlns:p14="http://schemas.microsoft.com/office/powerpoint/2010/main" val="59924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250"/>
                                        <p:tgtEl>
                                          <p:spTgt spid="5"/>
                                        </p:tgtEl>
                                      </p:cBhvr>
                                    </p:animEffect>
                                  </p:childTnLst>
                                </p:cTn>
                              </p:par>
                            </p:childTnLst>
                          </p:cTn>
                        </p:par>
                        <p:par>
                          <p:cTn id="15" fill="hold">
                            <p:stCondLst>
                              <p:cond delay="1750"/>
                            </p:stCondLst>
                            <p:childTnLst>
                              <p:par>
                                <p:cTn id="16" presetID="2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10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2750"/>
                            </p:stCondLst>
                            <p:childTnLst>
                              <p:par>
                                <p:cTn id="23" presetID="2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1250"/>
                                        <p:tgtEl>
                                          <p:spTgt spid="24"/>
                                        </p:tgtEl>
                                      </p:cBhvr>
                                    </p:animEffect>
                                  </p:childTnLst>
                                </p:cTn>
                              </p:par>
                            </p:childTnLst>
                          </p:cTn>
                        </p:par>
                        <p:par>
                          <p:cTn id="31" fill="hold">
                            <p:stCondLst>
                              <p:cond delay="1250"/>
                            </p:stCondLst>
                            <p:childTnLst>
                              <p:par>
                                <p:cTn id="32" presetID="22" presetClass="entr" presetSubtype="4"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4" name="Picture 3" descr="Tranthiphuvatlyk15@gmail.com">
            <a:extLst>
              <a:ext uri="{FF2B5EF4-FFF2-40B4-BE49-F238E27FC236}">
                <a16:creationId xmlns:a16="http://schemas.microsoft.com/office/drawing/2014/main" id="{4881A43F-3405-4D07-B7FE-1FF354FAB4DF}"/>
              </a:ext>
            </a:extLst>
          </p:cNvPr>
          <p:cNvPicPr>
            <a:picLocks noChangeAspect="1"/>
          </p:cNvPicPr>
          <p:nvPr/>
        </p:nvPicPr>
        <p:blipFill>
          <a:blip r:embed="rId2"/>
          <a:stretch>
            <a:fillRect/>
          </a:stretch>
        </p:blipFill>
        <p:spPr>
          <a:xfrm>
            <a:off x="596971" y="2038110"/>
            <a:ext cx="4014890" cy="4075493"/>
          </a:xfrm>
          <a:prstGeom prst="rect">
            <a:avLst/>
          </a:prstGeom>
        </p:spPr>
      </p:pic>
      <p:pic>
        <p:nvPicPr>
          <p:cNvPr id="5" name="Picture 4" descr="Tranthiphuvatlyk15@gmail.com">
            <a:extLst>
              <a:ext uri="{FF2B5EF4-FFF2-40B4-BE49-F238E27FC236}">
                <a16:creationId xmlns:a16="http://schemas.microsoft.com/office/drawing/2014/main" id="{820B76D2-6C16-47DF-9FBB-57BBBE311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9395" y="-949753"/>
            <a:ext cx="3721149" cy="7841557"/>
          </a:xfrm>
          <a:prstGeom prst="rect">
            <a:avLst/>
          </a:prstGeom>
        </p:spPr>
      </p:pic>
      <p:graphicFrame>
        <p:nvGraphicFramePr>
          <p:cNvPr id="6" name="Object 5" descr="Tranthiphuvatlyk15@gmail.com">
            <a:extLst>
              <a:ext uri="{FF2B5EF4-FFF2-40B4-BE49-F238E27FC236}">
                <a16:creationId xmlns:a16="http://schemas.microsoft.com/office/drawing/2014/main" id="{3E4E50D7-DCCD-4398-948B-9F5FC36AF549}"/>
              </a:ext>
            </a:extLst>
          </p:cNvPr>
          <p:cNvGraphicFramePr>
            <a:graphicFrameLocks noChangeAspect="1"/>
          </p:cNvGraphicFramePr>
          <p:nvPr>
            <p:extLst>
              <p:ext uri="{D42A27DB-BD31-4B8C-83A1-F6EECF244321}">
                <p14:modId xmlns:p14="http://schemas.microsoft.com/office/powerpoint/2010/main" val="2403788553"/>
              </p:ext>
            </p:extLst>
          </p:nvPr>
        </p:nvGraphicFramePr>
        <p:xfrm>
          <a:off x="6008177" y="2903742"/>
          <a:ext cx="398274" cy="531032"/>
        </p:xfrm>
        <a:graphic>
          <a:graphicData uri="http://schemas.openxmlformats.org/presentationml/2006/ole">
            <mc:AlternateContent xmlns:mc="http://schemas.openxmlformats.org/markup-compatibility/2006">
              <mc:Choice xmlns:v="urn:schemas-microsoft-com:vml" Requires="v">
                <p:oleObj name="Equation" r:id="rId4" imgW="152280" imgH="203040" progId="Equation.DSMT4">
                  <p:embed/>
                </p:oleObj>
              </mc:Choice>
              <mc:Fallback>
                <p:oleObj name="Equation" r:id="rId4" imgW="152280" imgH="203040" progId="Equation.DSMT4">
                  <p:embed/>
                  <p:pic>
                    <p:nvPicPr>
                      <p:cNvPr id="21" name="Object 20" descr="Tranthiphuvatlyk15@gmail.com">
                        <a:extLst>
                          <a:ext uri="{FF2B5EF4-FFF2-40B4-BE49-F238E27FC236}">
                            <a16:creationId xmlns:a16="http://schemas.microsoft.com/office/drawing/2014/main" id="{1D0823D1-4F4D-A8F7-E190-1673EA268DA6}"/>
                          </a:ext>
                        </a:extLst>
                      </p:cNvPr>
                      <p:cNvPicPr/>
                      <p:nvPr/>
                    </p:nvPicPr>
                    <p:blipFill>
                      <a:blip r:embed="rId5"/>
                      <a:stretch>
                        <a:fillRect/>
                      </a:stretch>
                    </p:blipFill>
                    <p:spPr>
                      <a:xfrm>
                        <a:off x="6008177" y="2903742"/>
                        <a:ext cx="398274" cy="531032"/>
                      </a:xfrm>
                      <a:prstGeom prst="rect">
                        <a:avLst/>
                      </a:prstGeom>
                    </p:spPr>
                  </p:pic>
                </p:oleObj>
              </mc:Fallback>
            </mc:AlternateContent>
          </a:graphicData>
        </a:graphic>
      </p:graphicFrame>
      <p:graphicFrame>
        <p:nvGraphicFramePr>
          <p:cNvPr id="7" name="Object 6" descr="Tranthiphuvatlyk15@gmail.com">
            <a:extLst>
              <a:ext uri="{FF2B5EF4-FFF2-40B4-BE49-F238E27FC236}">
                <a16:creationId xmlns:a16="http://schemas.microsoft.com/office/drawing/2014/main" id="{21A68F29-208F-49A1-A81C-6252F9FE7EC7}"/>
              </a:ext>
            </a:extLst>
          </p:cNvPr>
          <p:cNvGraphicFramePr>
            <a:graphicFrameLocks noChangeAspect="1"/>
          </p:cNvGraphicFramePr>
          <p:nvPr>
            <p:extLst>
              <p:ext uri="{D42A27DB-BD31-4B8C-83A1-F6EECF244321}">
                <p14:modId xmlns:p14="http://schemas.microsoft.com/office/powerpoint/2010/main" val="4274349730"/>
              </p:ext>
            </p:extLst>
          </p:nvPr>
        </p:nvGraphicFramePr>
        <p:xfrm>
          <a:off x="10527839" y="2487918"/>
          <a:ext cx="398035" cy="517447"/>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24" name="Object 23" descr="Tranthiphuvatlyk15@gmail.com">
                        <a:extLst>
                          <a:ext uri="{FF2B5EF4-FFF2-40B4-BE49-F238E27FC236}">
                            <a16:creationId xmlns:a16="http://schemas.microsoft.com/office/drawing/2014/main" id="{69CDC9FC-75ED-85C6-DB55-206013AFF156}"/>
                          </a:ext>
                        </a:extLst>
                      </p:cNvPr>
                      <p:cNvPicPr/>
                      <p:nvPr/>
                    </p:nvPicPr>
                    <p:blipFill>
                      <a:blip r:embed="rId7"/>
                      <a:stretch>
                        <a:fillRect/>
                      </a:stretch>
                    </p:blipFill>
                    <p:spPr>
                      <a:xfrm>
                        <a:off x="10527839" y="2487918"/>
                        <a:ext cx="398035" cy="517447"/>
                      </a:xfrm>
                      <a:prstGeom prst="rect">
                        <a:avLst/>
                      </a:prstGeom>
                    </p:spPr>
                  </p:pic>
                </p:oleObj>
              </mc:Fallback>
            </mc:AlternateContent>
          </a:graphicData>
        </a:graphic>
      </p:graphicFrame>
      <p:sp>
        <p:nvSpPr>
          <p:cNvPr id="8" name="Cylinder 7" descr="Tranthiphuvatlyk15@gmail.com">
            <a:extLst>
              <a:ext uri="{FF2B5EF4-FFF2-40B4-BE49-F238E27FC236}">
                <a16:creationId xmlns:a16="http://schemas.microsoft.com/office/drawing/2014/main" id="{B35B880C-ECA2-4B82-BD4C-8579EC720E13}"/>
              </a:ext>
            </a:extLst>
          </p:cNvPr>
          <p:cNvSpPr/>
          <p:nvPr/>
        </p:nvSpPr>
        <p:spPr>
          <a:xfrm rot="17215750">
            <a:off x="9379883" y="1724819"/>
            <a:ext cx="124894" cy="1958671"/>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9" name="Straight Arrow Connector 8" descr="Tranthiphuvatlyk15@gmail.com">
            <a:extLst>
              <a:ext uri="{FF2B5EF4-FFF2-40B4-BE49-F238E27FC236}">
                <a16:creationId xmlns:a16="http://schemas.microsoft.com/office/drawing/2014/main" id="{6D6AB8E4-8597-46C5-9217-B1E575F85B29}"/>
              </a:ext>
            </a:extLst>
          </p:cNvPr>
          <p:cNvCxnSpPr>
            <a:cxnSpLocks/>
          </p:cNvCxnSpPr>
          <p:nvPr/>
        </p:nvCxnSpPr>
        <p:spPr>
          <a:xfrm flipH="1" flipV="1">
            <a:off x="9988516" y="2891005"/>
            <a:ext cx="139567" cy="12737"/>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pSp>
        <p:nvGrpSpPr>
          <p:cNvPr id="10" name="Group 9" descr="Tranthiphuvatlyk15@gmail.com">
            <a:extLst>
              <a:ext uri="{FF2B5EF4-FFF2-40B4-BE49-F238E27FC236}">
                <a16:creationId xmlns:a16="http://schemas.microsoft.com/office/drawing/2014/main" id="{3EA93B50-EB01-4FD2-8A7B-4C425C482F22}"/>
              </a:ext>
            </a:extLst>
          </p:cNvPr>
          <p:cNvGrpSpPr/>
          <p:nvPr/>
        </p:nvGrpSpPr>
        <p:grpSpPr>
          <a:xfrm>
            <a:off x="6212642" y="2329616"/>
            <a:ext cx="3238013" cy="2031726"/>
            <a:chOff x="6884712" y="1307186"/>
            <a:chExt cx="3751868" cy="2121814"/>
          </a:xfrm>
        </p:grpSpPr>
        <p:grpSp>
          <p:nvGrpSpPr>
            <p:cNvPr id="11" name="Group 10">
              <a:extLst>
                <a:ext uri="{FF2B5EF4-FFF2-40B4-BE49-F238E27FC236}">
                  <a16:creationId xmlns:a16="http://schemas.microsoft.com/office/drawing/2014/main" id="{BD508235-F43E-4831-AC6E-602006B508F2}"/>
                </a:ext>
              </a:extLst>
            </p:cNvPr>
            <p:cNvGrpSpPr/>
            <p:nvPr/>
          </p:nvGrpSpPr>
          <p:grpSpPr>
            <a:xfrm>
              <a:off x="6884712" y="2151669"/>
              <a:ext cx="3751868" cy="425777"/>
              <a:chOff x="4835951" y="5316718"/>
              <a:chExt cx="3751868" cy="425777"/>
            </a:xfrm>
          </p:grpSpPr>
          <p:cxnSp>
            <p:nvCxnSpPr>
              <p:cNvPr id="22" name="Straight Arrow Connector 21">
                <a:extLst>
                  <a:ext uri="{FF2B5EF4-FFF2-40B4-BE49-F238E27FC236}">
                    <a16:creationId xmlns:a16="http://schemas.microsoft.com/office/drawing/2014/main" id="{1EA845FA-D639-480D-BD13-8BF8403B621A}"/>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5F71E43-B223-4BA2-95F0-76326210FBB4}"/>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C64CBF3-15D6-45D8-90E4-133FD007C8F5}"/>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C5BDCA-CB13-44AD-AF2D-41D44E63C8C3}"/>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0A6F3A5-5982-4515-A4C1-4F06002E7A56}"/>
                </a:ext>
              </a:extLst>
            </p:cNvPr>
            <p:cNvGrpSpPr/>
            <p:nvPr/>
          </p:nvGrpSpPr>
          <p:grpSpPr>
            <a:xfrm>
              <a:off x="6884712" y="3003223"/>
              <a:ext cx="3751868" cy="425777"/>
              <a:chOff x="4835951" y="5316718"/>
              <a:chExt cx="3751868" cy="425777"/>
            </a:xfrm>
          </p:grpSpPr>
          <p:cxnSp>
            <p:nvCxnSpPr>
              <p:cNvPr id="18" name="Straight Arrow Connector 17">
                <a:extLst>
                  <a:ext uri="{FF2B5EF4-FFF2-40B4-BE49-F238E27FC236}">
                    <a16:creationId xmlns:a16="http://schemas.microsoft.com/office/drawing/2014/main" id="{519E5BE0-6E33-43DF-A4BB-EC86CFCFF1F7}"/>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1811B8C-F5EE-4092-BC89-E47A53F71C85}"/>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5EB9239-D927-4604-8C62-E9BAD75CDB4B}"/>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00D34E-D3CB-4E59-9063-D9801F0100DC}"/>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EA150AF-034B-49DA-924C-D2F8FC33A76E}"/>
                </a:ext>
              </a:extLst>
            </p:cNvPr>
            <p:cNvGrpSpPr/>
            <p:nvPr/>
          </p:nvGrpSpPr>
          <p:grpSpPr>
            <a:xfrm>
              <a:off x="6884712" y="1307186"/>
              <a:ext cx="3751868" cy="425777"/>
              <a:chOff x="4835951" y="5316718"/>
              <a:chExt cx="3751868" cy="425777"/>
            </a:xfrm>
          </p:grpSpPr>
          <p:cxnSp>
            <p:nvCxnSpPr>
              <p:cNvPr id="14" name="Straight Arrow Connector 13">
                <a:extLst>
                  <a:ext uri="{FF2B5EF4-FFF2-40B4-BE49-F238E27FC236}">
                    <a16:creationId xmlns:a16="http://schemas.microsoft.com/office/drawing/2014/main" id="{73494C20-968E-4128-BF73-9C986F4281BA}"/>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9C8105-E65C-4D8F-BF41-76CF27F3F753}"/>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D0FEB5B-D93A-4622-BF8A-9EF1AFC09A22}"/>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F3BA24-5A7B-4972-93E4-098C0039F9B5}"/>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7" name="Straight Arrow Connector 26" descr="Tranthiphuvatlyk15@gmail.com">
            <a:extLst>
              <a:ext uri="{FF2B5EF4-FFF2-40B4-BE49-F238E27FC236}">
                <a16:creationId xmlns:a16="http://schemas.microsoft.com/office/drawing/2014/main" id="{C79AF6BE-D50B-4936-815A-B6EE98E16AB6}"/>
              </a:ext>
            </a:extLst>
          </p:cNvPr>
          <p:cNvCxnSpPr>
            <a:cxnSpLocks/>
          </p:cNvCxnSpPr>
          <p:nvPr/>
        </p:nvCxnSpPr>
        <p:spPr>
          <a:xfrm flipH="1">
            <a:off x="9960980" y="2909505"/>
            <a:ext cx="96904" cy="154000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27" descr="Tranthiphuvatlyk15@gmail.com">
            <a:extLst>
              <a:ext uri="{FF2B5EF4-FFF2-40B4-BE49-F238E27FC236}">
                <a16:creationId xmlns:a16="http://schemas.microsoft.com/office/drawing/2014/main" id="{95181A8A-2701-43C8-A74E-31C207B30C38}"/>
              </a:ext>
            </a:extLst>
          </p:cNvPr>
          <p:cNvGraphicFramePr>
            <a:graphicFrameLocks noChangeAspect="1"/>
          </p:cNvGraphicFramePr>
          <p:nvPr>
            <p:extLst>
              <p:ext uri="{D42A27DB-BD31-4B8C-83A1-F6EECF244321}">
                <p14:modId xmlns:p14="http://schemas.microsoft.com/office/powerpoint/2010/main" val="43419342"/>
              </p:ext>
            </p:extLst>
          </p:nvPr>
        </p:nvGraphicFramePr>
        <p:xfrm>
          <a:off x="8973801" y="4186836"/>
          <a:ext cx="401306" cy="481871"/>
        </p:xfrm>
        <a:graphic>
          <a:graphicData uri="http://schemas.openxmlformats.org/presentationml/2006/ole">
            <mc:AlternateContent xmlns:mc="http://schemas.openxmlformats.org/markup-compatibility/2006">
              <mc:Choice xmlns:v="urn:schemas-microsoft-com:vml" Requires="v">
                <p:oleObj name="Equation" r:id="rId8" imgW="418923" imgH="502684" progId="Equation.DSMT4">
                  <p:embed/>
                </p:oleObj>
              </mc:Choice>
              <mc:Fallback>
                <p:oleObj name="Equation" r:id="rId8" imgW="418923" imgH="502684" progId="Equation.DSMT4">
                  <p:embed/>
                  <p:pic>
                    <p:nvPicPr>
                      <p:cNvPr id="28" name="Object 27" descr="Tranthiphuvatlyk15@gmail.com">
                        <a:extLst>
                          <a:ext uri="{FF2B5EF4-FFF2-40B4-BE49-F238E27FC236}">
                            <a16:creationId xmlns:a16="http://schemas.microsoft.com/office/drawing/2014/main" id="{D4D91B8E-7B21-2752-8698-30043049C493}"/>
                          </a:ext>
                        </a:extLst>
                      </p:cNvPr>
                      <p:cNvPicPr/>
                      <p:nvPr/>
                    </p:nvPicPr>
                    <p:blipFill>
                      <a:blip r:embed="rId9"/>
                      <a:stretch>
                        <a:fillRect/>
                      </a:stretch>
                    </p:blipFill>
                    <p:spPr>
                      <a:xfrm>
                        <a:off x="8973801" y="4186836"/>
                        <a:ext cx="401306" cy="481871"/>
                      </a:xfrm>
                      <a:prstGeom prst="rect">
                        <a:avLst/>
                      </a:prstGeom>
                    </p:spPr>
                  </p:pic>
                </p:oleObj>
              </mc:Fallback>
            </mc:AlternateContent>
          </a:graphicData>
        </a:graphic>
      </p:graphicFrame>
      <p:sp>
        <p:nvSpPr>
          <p:cNvPr id="29" name="Arrow: Left 28" descr="Tranthiphuvatlyk15@gmail.com">
            <a:hlinkClick r:id="rId10" action="ppaction://hlinksldjump"/>
            <a:extLst>
              <a:ext uri="{FF2B5EF4-FFF2-40B4-BE49-F238E27FC236}">
                <a16:creationId xmlns:a16="http://schemas.microsoft.com/office/drawing/2014/main" id="{47956931-6BB1-41C4-B50E-20FB7E35D43D}"/>
              </a:ext>
            </a:extLst>
          </p:cNvPr>
          <p:cNvSpPr/>
          <p:nvPr/>
        </p:nvSpPr>
        <p:spPr>
          <a:xfrm>
            <a:off x="11255605" y="6042581"/>
            <a:ext cx="675264" cy="59395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0" name="Nhóm 30" descr="Tranthiphuvatlyk15@gmail.com">
            <a:extLst>
              <a:ext uri="{FF2B5EF4-FFF2-40B4-BE49-F238E27FC236}">
                <a16:creationId xmlns:a16="http://schemas.microsoft.com/office/drawing/2014/main" id="{17AE39AF-B526-4D3B-B35A-68FDEE867A69}"/>
              </a:ext>
            </a:extLst>
          </p:cNvPr>
          <p:cNvGrpSpPr/>
          <p:nvPr/>
        </p:nvGrpSpPr>
        <p:grpSpPr>
          <a:xfrm>
            <a:off x="1063487" y="3469789"/>
            <a:ext cx="531827" cy="1600699"/>
            <a:chOff x="1063487" y="3469789"/>
            <a:chExt cx="616225" cy="1671675"/>
          </a:xfrm>
        </p:grpSpPr>
        <p:cxnSp>
          <p:nvCxnSpPr>
            <p:cNvPr id="31" name="Đường kết nối Mũi tên Thẳng 24">
              <a:extLst>
                <a:ext uri="{FF2B5EF4-FFF2-40B4-BE49-F238E27FC236}">
                  <a16:creationId xmlns:a16="http://schemas.microsoft.com/office/drawing/2014/main" id="{4A7B022F-C67E-40DC-8E88-8FA0316077C6}"/>
                </a:ext>
              </a:extLst>
            </p:cNvPr>
            <p:cNvCxnSpPr>
              <a:cxnSpLocks/>
            </p:cNvCxnSpPr>
            <p:nvPr/>
          </p:nvCxnSpPr>
          <p:spPr>
            <a:xfrm>
              <a:off x="1679712" y="3469789"/>
              <a:ext cx="0" cy="1450081"/>
            </a:xfrm>
            <a:prstGeom prst="straightConnector1">
              <a:avLst/>
            </a:prstGeom>
            <a:ln w="57150">
              <a:solidFill>
                <a:srgbClr val="F21E41"/>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2" name="Hộp Văn bản 29">
                  <a:extLst>
                    <a:ext uri="{FF2B5EF4-FFF2-40B4-BE49-F238E27FC236}">
                      <a16:creationId xmlns:a16="http://schemas.microsoft.com/office/drawing/2014/main" id="{AF337E47-DADD-4071-9F9E-25083C8FCFA3}"/>
                    </a:ext>
                  </a:extLst>
                </p:cNvPr>
                <p:cNvSpPr txBox="1"/>
                <p:nvPr/>
              </p:nvSpPr>
              <p:spPr>
                <a:xfrm>
                  <a:off x="1063487" y="4548225"/>
                  <a:ext cx="313581" cy="5932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b="1" i="1" smtClean="0">
                                <a:solidFill>
                                  <a:srgbClr val="F21E41"/>
                                </a:solidFill>
                                <a:latin typeface="Cambria Math" panose="02040503050406030204" pitchFamily="18" charset="0"/>
                              </a:rPr>
                            </m:ctrlPr>
                          </m:accPr>
                          <m:e>
                            <m:r>
                              <m:rPr>
                                <m:nor/>
                              </m:rPr>
                              <a:rPr lang="vi-VN" sz="2800" b="1">
                                <a:solidFill>
                                  <a:srgbClr val="F21E41"/>
                                </a:solidFill>
                              </a:rPr>
                              <m:t>F</m:t>
                            </m:r>
                          </m:e>
                        </m:acc>
                      </m:oMath>
                    </m:oMathPara>
                  </a14:m>
                  <a:endParaRPr lang="en-US" sz="2800" b="1">
                    <a:solidFill>
                      <a:srgbClr val="F21E41"/>
                    </a:solidFill>
                  </a:endParaRPr>
                </a:p>
              </p:txBody>
            </p:sp>
          </mc:Choice>
          <mc:Fallback xmlns="">
            <p:sp>
              <p:nvSpPr>
                <p:cNvPr id="30" name="Hộp Văn bản 29">
                  <a:extLst>
                    <a:ext uri="{FF2B5EF4-FFF2-40B4-BE49-F238E27FC236}">
                      <a16:creationId xmlns:a16="http://schemas.microsoft.com/office/drawing/2014/main" id="{27A23F29-20F9-4585-9FC0-FE20D159A180}"/>
                    </a:ext>
                  </a:extLst>
                </p:cNvPr>
                <p:cNvSpPr txBox="1">
                  <a:spLocks noRot="1" noChangeAspect="1" noMove="1" noResize="1" noEditPoints="1" noAdjustHandles="1" noChangeArrowheads="1" noChangeShapeType="1" noTextEdit="1"/>
                </p:cNvSpPr>
                <p:nvPr/>
              </p:nvSpPr>
              <p:spPr>
                <a:xfrm>
                  <a:off x="1063487" y="4548225"/>
                  <a:ext cx="313581" cy="593239"/>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7463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000"/>
                                        <p:tgtEl>
                                          <p:spTgt spid="5"/>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1250"/>
                                        <p:tgtEl>
                                          <p:spTgt spid="27"/>
                                        </p:tgtEl>
                                      </p:cBhvr>
                                    </p:animEffect>
                                  </p:childTnLst>
                                </p:cTn>
                              </p:par>
                            </p:childTnLst>
                          </p:cTn>
                        </p:par>
                        <p:par>
                          <p:cTn id="31" fill="hold">
                            <p:stCondLst>
                              <p:cond delay="1250"/>
                            </p:stCondLst>
                            <p:childTnLst>
                              <p:par>
                                <p:cTn id="32" presetID="22" presetClass="entr" presetSubtype="4"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4" name="Picture 3" descr="Tranthiphuvatlyk15@gmail.com">
            <a:extLst>
              <a:ext uri="{FF2B5EF4-FFF2-40B4-BE49-F238E27FC236}">
                <a16:creationId xmlns:a16="http://schemas.microsoft.com/office/drawing/2014/main" id="{F484B6E1-89CD-443F-82D9-A8A057C9D035}"/>
              </a:ext>
            </a:extLst>
          </p:cNvPr>
          <p:cNvPicPr>
            <a:picLocks noChangeAspect="1"/>
          </p:cNvPicPr>
          <p:nvPr/>
        </p:nvPicPr>
        <p:blipFill>
          <a:blip r:embed="rId2"/>
          <a:stretch>
            <a:fillRect/>
          </a:stretch>
        </p:blipFill>
        <p:spPr>
          <a:xfrm>
            <a:off x="6653056" y="1870355"/>
            <a:ext cx="3846010" cy="2163366"/>
          </a:xfrm>
          <a:prstGeom prst="rect">
            <a:avLst/>
          </a:prstGeom>
        </p:spPr>
      </p:pic>
      <p:pic>
        <p:nvPicPr>
          <p:cNvPr id="5" name="Picture 4" descr="Tranthiphuvatlyk15@gmail.com">
            <a:extLst>
              <a:ext uri="{FF2B5EF4-FFF2-40B4-BE49-F238E27FC236}">
                <a16:creationId xmlns:a16="http://schemas.microsoft.com/office/drawing/2014/main" id="{F0A778E4-DF32-47F4-B6C8-9DA689DEC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6480">
            <a:off x="285736" y="3564272"/>
            <a:ext cx="6685771" cy="2844408"/>
          </a:xfrm>
          <a:prstGeom prst="rect">
            <a:avLst/>
          </a:prstGeom>
        </p:spPr>
      </p:pic>
      <p:pic>
        <p:nvPicPr>
          <p:cNvPr id="6" name="Picture 5" descr="Tranthiphuvatlyk15@gmail.com">
            <a:extLst>
              <a:ext uri="{FF2B5EF4-FFF2-40B4-BE49-F238E27FC236}">
                <a16:creationId xmlns:a16="http://schemas.microsoft.com/office/drawing/2014/main" id="{EDE9442E-6323-4041-98F0-C63D778FD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1629" y="3333395"/>
            <a:ext cx="2514065" cy="4526831"/>
          </a:xfrm>
          <a:prstGeom prst="rect">
            <a:avLst/>
          </a:prstGeom>
        </p:spPr>
      </p:pic>
      <p:grpSp>
        <p:nvGrpSpPr>
          <p:cNvPr id="7" name="Group 6" descr="Tranthiphuvatlyk15@gmail.com">
            <a:extLst>
              <a:ext uri="{FF2B5EF4-FFF2-40B4-BE49-F238E27FC236}">
                <a16:creationId xmlns:a16="http://schemas.microsoft.com/office/drawing/2014/main" id="{BE61732E-E6AB-4A32-A329-E54CDF06C9DA}"/>
              </a:ext>
            </a:extLst>
          </p:cNvPr>
          <p:cNvGrpSpPr/>
          <p:nvPr/>
        </p:nvGrpSpPr>
        <p:grpSpPr>
          <a:xfrm>
            <a:off x="7179680" y="5045000"/>
            <a:ext cx="3291380" cy="778036"/>
            <a:chOff x="6884712" y="1307186"/>
            <a:chExt cx="3751868" cy="2121814"/>
          </a:xfrm>
        </p:grpSpPr>
        <p:grpSp>
          <p:nvGrpSpPr>
            <p:cNvPr id="8" name="Group 7">
              <a:extLst>
                <a:ext uri="{FF2B5EF4-FFF2-40B4-BE49-F238E27FC236}">
                  <a16:creationId xmlns:a16="http://schemas.microsoft.com/office/drawing/2014/main" id="{B4643FE9-9913-461D-B8D7-107FC3C8B866}"/>
                </a:ext>
              </a:extLst>
            </p:cNvPr>
            <p:cNvGrpSpPr/>
            <p:nvPr/>
          </p:nvGrpSpPr>
          <p:grpSpPr>
            <a:xfrm>
              <a:off x="6884712" y="2151669"/>
              <a:ext cx="3751868" cy="425777"/>
              <a:chOff x="4835951" y="5316718"/>
              <a:chExt cx="3751868" cy="425777"/>
            </a:xfrm>
          </p:grpSpPr>
          <p:cxnSp>
            <p:nvCxnSpPr>
              <p:cNvPr id="19" name="Straight Arrow Connector 18">
                <a:extLst>
                  <a:ext uri="{FF2B5EF4-FFF2-40B4-BE49-F238E27FC236}">
                    <a16:creationId xmlns:a16="http://schemas.microsoft.com/office/drawing/2014/main" id="{86C11369-8C73-43E5-8856-AAF80C30AEB2}"/>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AB9DF6D-56DF-40F8-BC93-F94B3CB0BBE3}"/>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E03949C-FEB9-462A-8A76-D63ECC002BE2}"/>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7F79F2-7F4B-4439-921C-9452759F31C5}"/>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DE3965F-6E82-4FE9-8984-9752F102E2A2}"/>
                </a:ext>
              </a:extLst>
            </p:cNvPr>
            <p:cNvGrpSpPr/>
            <p:nvPr/>
          </p:nvGrpSpPr>
          <p:grpSpPr>
            <a:xfrm>
              <a:off x="6884712" y="3003223"/>
              <a:ext cx="3751868" cy="425777"/>
              <a:chOff x="4835951" y="5316718"/>
              <a:chExt cx="3751868" cy="425777"/>
            </a:xfrm>
          </p:grpSpPr>
          <p:cxnSp>
            <p:nvCxnSpPr>
              <p:cNvPr id="15" name="Straight Arrow Connector 14">
                <a:extLst>
                  <a:ext uri="{FF2B5EF4-FFF2-40B4-BE49-F238E27FC236}">
                    <a16:creationId xmlns:a16="http://schemas.microsoft.com/office/drawing/2014/main" id="{4FF809D2-33BE-4A13-91D6-A68BFA2B7330}"/>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30E0FA-6938-4C04-88F7-FFCBE5C00431}"/>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E7D4E59-276A-4390-A16E-85886D89999E}"/>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466F45-C328-490A-9385-53C4464BB54F}"/>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8275F4F-6B6F-4556-BE67-494AD3215F2A}"/>
                </a:ext>
              </a:extLst>
            </p:cNvPr>
            <p:cNvGrpSpPr/>
            <p:nvPr/>
          </p:nvGrpSpPr>
          <p:grpSpPr>
            <a:xfrm>
              <a:off x="6884712" y="1307186"/>
              <a:ext cx="3751868" cy="425777"/>
              <a:chOff x="4835951" y="5316718"/>
              <a:chExt cx="3751868" cy="425777"/>
            </a:xfrm>
          </p:grpSpPr>
          <p:cxnSp>
            <p:nvCxnSpPr>
              <p:cNvPr id="11" name="Straight Arrow Connector 10">
                <a:extLst>
                  <a:ext uri="{FF2B5EF4-FFF2-40B4-BE49-F238E27FC236}">
                    <a16:creationId xmlns:a16="http://schemas.microsoft.com/office/drawing/2014/main" id="{AA34AD0B-0887-4FDD-8E30-A488D2E30AFB}"/>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16FDDA-1BB0-4E21-BB3A-A5380D748C4D}"/>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54879A-60C6-432B-81FE-52BA3C4AD63C}"/>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F62640-F036-4F5C-AE7D-A0477B93D637}"/>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3" name="Object 22" descr="Tranthiphuvatlyk15@gmail.com">
            <a:extLst>
              <a:ext uri="{FF2B5EF4-FFF2-40B4-BE49-F238E27FC236}">
                <a16:creationId xmlns:a16="http://schemas.microsoft.com/office/drawing/2014/main" id="{6C517609-D705-47F0-8CE8-AAD4F9C76F36}"/>
              </a:ext>
            </a:extLst>
          </p:cNvPr>
          <p:cNvGraphicFramePr>
            <a:graphicFrameLocks noChangeAspect="1"/>
          </p:cNvGraphicFramePr>
          <p:nvPr>
            <p:extLst>
              <p:ext uri="{D42A27DB-BD31-4B8C-83A1-F6EECF244321}">
                <p14:modId xmlns:p14="http://schemas.microsoft.com/office/powerpoint/2010/main" val="1452730998"/>
              </p:ext>
            </p:extLst>
          </p:nvPr>
        </p:nvGraphicFramePr>
        <p:xfrm>
          <a:off x="8032217" y="5147242"/>
          <a:ext cx="287945" cy="336029"/>
        </p:xfrm>
        <a:graphic>
          <a:graphicData uri="http://schemas.openxmlformats.org/presentationml/2006/ole">
            <mc:AlternateContent xmlns:mc="http://schemas.openxmlformats.org/markup-compatibility/2006">
              <mc:Choice xmlns:v="urn:schemas-microsoft-com:vml" Requires="v">
                <p:oleObj name="Equation" r:id="rId5" imgW="152280" imgH="203040" progId="Equation.DSMT4">
                  <p:embed/>
                </p:oleObj>
              </mc:Choice>
              <mc:Fallback>
                <p:oleObj name="Equation" r:id="rId5" imgW="152280" imgH="203040" progId="Equation.DSMT4">
                  <p:embed/>
                  <p:pic>
                    <p:nvPicPr>
                      <p:cNvPr id="21" name="Object 20" descr="Tranthiphuvatlyk15@gmail.com">
                        <a:extLst>
                          <a:ext uri="{FF2B5EF4-FFF2-40B4-BE49-F238E27FC236}">
                            <a16:creationId xmlns:a16="http://schemas.microsoft.com/office/drawing/2014/main" id="{0F978D14-2864-B0E0-2E99-BDB6BBE3E114}"/>
                          </a:ext>
                        </a:extLst>
                      </p:cNvPr>
                      <p:cNvPicPr/>
                      <p:nvPr/>
                    </p:nvPicPr>
                    <p:blipFill>
                      <a:blip r:embed="rId6"/>
                      <a:stretch>
                        <a:fillRect/>
                      </a:stretch>
                    </p:blipFill>
                    <p:spPr>
                      <a:xfrm>
                        <a:off x="8032217" y="5147242"/>
                        <a:ext cx="287945" cy="336029"/>
                      </a:xfrm>
                      <a:prstGeom prst="rect">
                        <a:avLst/>
                      </a:prstGeom>
                    </p:spPr>
                  </p:pic>
                </p:oleObj>
              </mc:Fallback>
            </mc:AlternateContent>
          </a:graphicData>
        </a:graphic>
      </p:graphicFrame>
      <p:cxnSp>
        <p:nvCxnSpPr>
          <p:cNvPr id="24" name="Straight Arrow Connector 23" descr="Tranthiphuvatlyk15@gmail.com">
            <a:extLst>
              <a:ext uri="{FF2B5EF4-FFF2-40B4-BE49-F238E27FC236}">
                <a16:creationId xmlns:a16="http://schemas.microsoft.com/office/drawing/2014/main" id="{76F31B12-C632-4A8A-953A-96E9BF5C55A6}"/>
              </a:ext>
            </a:extLst>
          </p:cNvPr>
          <p:cNvCxnSpPr>
            <a:cxnSpLocks/>
          </p:cNvCxnSpPr>
          <p:nvPr/>
        </p:nvCxnSpPr>
        <p:spPr>
          <a:xfrm>
            <a:off x="2664441" y="4797135"/>
            <a:ext cx="2566572" cy="0"/>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6" name="Object 25" descr="Tranthiphuvatlyk15@gmail.com">
            <a:extLst>
              <a:ext uri="{FF2B5EF4-FFF2-40B4-BE49-F238E27FC236}">
                <a16:creationId xmlns:a16="http://schemas.microsoft.com/office/drawing/2014/main" id="{9527627E-E33C-4CCE-9FB4-E8F772702C2E}"/>
              </a:ext>
            </a:extLst>
          </p:cNvPr>
          <p:cNvGraphicFramePr>
            <a:graphicFrameLocks noChangeAspect="1"/>
          </p:cNvGraphicFramePr>
          <p:nvPr>
            <p:extLst>
              <p:ext uri="{D42A27DB-BD31-4B8C-83A1-F6EECF244321}">
                <p14:modId xmlns:p14="http://schemas.microsoft.com/office/powerpoint/2010/main" val="3249277730"/>
              </p:ext>
            </p:extLst>
          </p:nvPr>
        </p:nvGraphicFramePr>
        <p:xfrm>
          <a:off x="4449333" y="4382898"/>
          <a:ext cx="273007" cy="310633"/>
        </p:xfrm>
        <a:graphic>
          <a:graphicData uri="http://schemas.openxmlformats.org/presentationml/2006/ole">
            <mc:AlternateContent xmlns:mc="http://schemas.openxmlformats.org/markup-compatibility/2006">
              <mc:Choice xmlns:v="urn:schemas-microsoft-com:vml" Requires="v">
                <p:oleObj name="Equation" r:id="rId7" imgW="126720" imgH="164880" progId="Equation.DSMT4">
                  <p:embed/>
                </p:oleObj>
              </mc:Choice>
              <mc:Fallback>
                <p:oleObj name="Equation" r:id="rId7" imgW="126720" imgH="164880" progId="Equation.DSMT4">
                  <p:embed/>
                  <p:pic>
                    <p:nvPicPr>
                      <p:cNvPr id="23" name="Object 22" descr="Tranthiphuvatlyk15@gmail.com">
                        <a:extLst>
                          <a:ext uri="{FF2B5EF4-FFF2-40B4-BE49-F238E27FC236}">
                            <a16:creationId xmlns:a16="http://schemas.microsoft.com/office/drawing/2014/main" id="{B5503A63-7E44-D289-4558-0CC9F9994718}"/>
                          </a:ext>
                        </a:extLst>
                      </p:cNvPr>
                      <p:cNvPicPr/>
                      <p:nvPr/>
                    </p:nvPicPr>
                    <p:blipFill>
                      <a:blip r:embed="rId8"/>
                      <a:stretch>
                        <a:fillRect/>
                      </a:stretch>
                    </p:blipFill>
                    <p:spPr>
                      <a:xfrm>
                        <a:off x="4449333" y="4382898"/>
                        <a:ext cx="273007" cy="310633"/>
                      </a:xfrm>
                      <a:prstGeom prst="rect">
                        <a:avLst/>
                      </a:prstGeom>
                    </p:spPr>
                  </p:pic>
                </p:oleObj>
              </mc:Fallback>
            </mc:AlternateContent>
          </a:graphicData>
        </a:graphic>
      </p:graphicFrame>
      <p:sp>
        <p:nvSpPr>
          <p:cNvPr id="27" name="Speech Bubble: Oval 26" descr="Tranthiphuvatlyk15@gmail.com">
            <a:extLst>
              <a:ext uri="{FF2B5EF4-FFF2-40B4-BE49-F238E27FC236}">
                <a16:creationId xmlns:a16="http://schemas.microsoft.com/office/drawing/2014/main" id="{4A93BA8A-7640-4213-A478-E54623DF1035}"/>
              </a:ext>
            </a:extLst>
          </p:cNvPr>
          <p:cNvSpPr/>
          <p:nvPr/>
        </p:nvSpPr>
        <p:spPr>
          <a:xfrm>
            <a:off x="1297178" y="1982459"/>
            <a:ext cx="4241767" cy="2051262"/>
          </a:xfrm>
          <a:prstGeom prst="wedgeEllipseCallout">
            <a:avLst>
              <a:gd name="adj1" fmla="val -88384"/>
              <a:gd name="adj2" fmla="val 37272"/>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Lực từ còn phụ thuộc vào độ lớn cường độ dông điện chạy qua dây dẫn.</a:t>
            </a:r>
          </a:p>
        </p:txBody>
      </p:sp>
      <mc:AlternateContent xmlns:mc="http://schemas.openxmlformats.org/markup-compatibility/2006" xmlns:a14="http://schemas.microsoft.com/office/drawing/2010/main">
        <mc:Choice Requires="a14">
          <p:sp>
            <p:nvSpPr>
              <p:cNvPr id="28" name="Hộp Văn bản 24" descr="Tranthiphuvatlyk15@gmail.com">
                <a:extLst>
                  <a:ext uri="{FF2B5EF4-FFF2-40B4-BE49-F238E27FC236}">
                    <a16:creationId xmlns:a16="http://schemas.microsoft.com/office/drawing/2014/main" id="{CD02A8A2-2D1D-41EC-B99E-B705C91C2194}"/>
                  </a:ext>
                </a:extLst>
              </p:cNvPr>
              <p:cNvSpPr txBox="1"/>
              <p:nvPr/>
            </p:nvSpPr>
            <p:spPr>
              <a:xfrm>
                <a:off x="6766153" y="3344547"/>
                <a:ext cx="1262487" cy="6478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1" i="1" smtClean="0">
                              <a:solidFill>
                                <a:srgbClr val="F21E41"/>
                              </a:solidFill>
                              <a:latin typeface="Cambria Math" panose="02040503050406030204" pitchFamily="18" charset="0"/>
                            </a:rPr>
                          </m:ctrlPr>
                        </m:accPr>
                        <m:e>
                          <m:r>
                            <a:rPr lang="vi-VN" sz="3200" b="1" i="1">
                              <a:solidFill>
                                <a:srgbClr val="F21E41"/>
                              </a:solidFill>
                              <a:latin typeface="Cambria Math" panose="02040503050406030204" pitchFamily="18" charset="0"/>
                            </a:rPr>
                            <m:t>𝑭</m:t>
                          </m:r>
                        </m:e>
                      </m:acc>
                      <m:r>
                        <a:rPr lang="vi-VN" sz="3200" b="1" i="1" smtClean="0">
                          <a:solidFill>
                            <a:srgbClr val="F21E41"/>
                          </a:solidFill>
                          <a:latin typeface="Cambria Math" panose="02040503050406030204" pitchFamily="18" charset="0"/>
                        </a:rPr>
                        <m:t>=</m:t>
                      </m:r>
                      <m:acc>
                        <m:accPr>
                          <m:chr m:val="⃗"/>
                          <m:ctrlPr>
                            <a:rPr lang="en-US" sz="3200" b="1" i="1" smtClean="0">
                              <a:solidFill>
                                <a:srgbClr val="F21E41"/>
                              </a:solidFill>
                              <a:latin typeface="Cambria Math" panose="02040503050406030204" pitchFamily="18" charset="0"/>
                            </a:rPr>
                          </m:ctrlPr>
                        </m:accPr>
                        <m:e>
                          <m:r>
                            <a:rPr lang="vi-VN" sz="3200" b="1" i="1">
                              <a:solidFill>
                                <a:srgbClr val="F21E41"/>
                              </a:solidFill>
                              <a:latin typeface="Cambria Math" panose="02040503050406030204" pitchFamily="18" charset="0"/>
                            </a:rPr>
                            <m:t>𝟎</m:t>
                          </m:r>
                        </m:e>
                      </m:acc>
                    </m:oMath>
                  </m:oMathPara>
                </a14:m>
                <a:endParaRPr lang="en-US" sz="3200" b="1" dirty="0">
                  <a:solidFill>
                    <a:srgbClr val="F21E41"/>
                  </a:solidFill>
                </a:endParaRPr>
              </a:p>
            </p:txBody>
          </p:sp>
        </mc:Choice>
        <mc:Fallback xmlns="">
          <p:sp>
            <p:nvSpPr>
              <p:cNvPr id="28" name="Hộp Văn bản 24" descr="Tranthiphuvatlyk15@gmail.com">
                <a:extLst>
                  <a:ext uri="{FF2B5EF4-FFF2-40B4-BE49-F238E27FC236}">
                    <a16:creationId xmlns:a16="http://schemas.microsoft.com/office/drawing/2014/main" id="{CD02A8A2-2D1D-41EC-B99E-B705C91C2194}"/>
                  </a:ext>
                </a:extLst>
              </p:cNvPr>
              <p:cNvSpPr txBox="1">
                <a:spLocks noRot="1" noChangeAspect="1" noMove="1" noResize="1" noEditPoints="1" noAdjustHandles="1" noChangeArrowheads="1" noChangeShapeType="1" noTextEdit="1"/>
              </p:cNvSpPr>
              <p:nvPr/>
            </p:nvSpPr>
            <p:spPr>
              <a:xfrm>
                <a:off x="6766153" y="3344547"/>
                <a:ext cx="1262487" cy="64787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415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500"/>
                            </p:stCondLst>
                            <p:childTnLst>
                              <p:par>
                                <p:cTn id="21" presetID="5"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78190396"/>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7" name="Picture 6" descr="Tranthiphuvatlyk15@gmail.com">
            <a:extLst>
              <a:ext uri="{FF2B5EF4-FFF2-40B4-BE49-F238E27FC236}">
                <a16:creationId xmlns:a16="http://schemas.microsoft.com/office/drawing/2014/main" id="{BC419D7F-DD1C-49BA-BECD-961DE713FB3D}"/>
              </a:ext>
            </a:extLst>
          </p:cNvPr>
          <p:cNvPicPr>
            <a:picLocks noChangeAspect="1"/>
          </p:cNvPicPr>
          <p:nvPr/>
        </p:nvPicPr>
        <p:blipFill>
          <a:blip r:embed="rId2"/>
          <a:stretch>
            <a:fillRect/>
          </a:stretch>
        </p:blipFill>
        <p:spPr>
          <a:xfrm>
            <a:off x="6096000" y="3658856"/>
            <a:ext cx="3188516" cy="3199144"/>
          </a:xfrm>
          <a:prstGeom prst="rect">
            <a:avLst/>
          </a:prstGeom>
        </p:spPr>
      </p:pic>
      <p:sp>
        <p:nvSpPr>
          <p:cNvPr id="8" name="Speech Bubble: Oval 7" descr="Tranthiphuvatlyk15@gmail.com">
            <a:extLst>
              <a:ext uri="{FF2B5EF4-FFF2-40B4-BE49-F238E27FC236}">
                <a16:creationId xmlns:a16="http://schemas.microsoft.com/office/drawing/2014/main" id="{6448121A-6F83-4E5C-97AA-EE56C2646430}"/>
              </a:ext>
            </a:extLst>
          </p:cNvPr>
          <p:cNvSpPr/>
          <p:nvPr/>
        </p:nvSpPr>
        <p:spPr>
          <a:xfrm>
            <a:off x="2028313" y="3429000"/>
            <a:ext cx="3153288" cy="2110008"/>
          </a:xfrm>
          <a:prstGeom prst="wedgeEllipseCallout">
            <a:avLst>
              <a:gd name="adj1" fmla="val -60495"/>
              <a:gd name="adj2" fmla="val 65310"/>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Độ lớn cảm ứng từ tại một điểm trong từ trường được xác định như thế nào?</a:t>
            </a:r>
          </a:p>
        </p:txBody>
      </p:sp>
      <p:pic>
        <p:nvPicPr>
          <p:cNvPr id="9" name="Picture 8" descr="Tranthiphuvatlyk15@gmail.com">
            <a:extLst>
              <a:ext uri="{FF2B5EF4-FFF2-40B4-BE49-F238E27FC236}">
                <a16:creationId xmlns:a16="http://schemas.microsoft.com/office/drawing/2014/main" id="{B03BCB38-C1F3-4E6B-AEA2-4EBA2F7ECC4B}"/>
              </a:ext>
            </a:extLst>
          </p:cNvPr>
          <p:cNvPicPr>
            <a:picLocks noChangeAspect="1"/>
          </p:cNvPicPr>
          <p:nvPr/>
        </p:nvPicPr>
        <p:blipFill>
          <a:blip r:embed="rId3"/>
          <a:stretch>
            <a:fillRect/>
          </a:stretch>
        </p:blipFill>
        <p:spPr>
          <a:xfrm>
            <a:off x="5754329" y="1929383"/>
            <a:ext cx="3871858" cy="2177920"/>
          </a:xfrm>
          <a:prstGeom prst="rect">
            <a:avLst/>
          </a:prstGeom>
        </p:spPr>
      </p:pic>
    </p:spTree>
    <p:extLst>
      <p:ext uri="{BB962C8B-B14F-4D97-AF65-F5344CB8AC3E}">
        <p14:creationId xmlns:p14="http://schemas.microsoft.com/office/powerpoint/2010/main" val="30982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37253867"/>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indent="-342900" algn="l">
                        <a:buFontTx/>
                        <a:buAutoNum type="arabicPeriod"/>
                      </a:pPr>
                      <a:r>
                        <a:rPr lang="vi-VN" dirty="0">
                          <a:solidFill>
                            <a:schemeClr val="bg2"/>
                          </a:solidFill>
                          <a:latin typeface="Arial" panose="020B0604020202020204" pitchFamily="34" charset="0"/>
                          <a:cs typeface="Arial" panose="020B0604020202020204" pitchFamily="34" charset="0"/>
                        </a:rPr>
                        <a:t>Biểu thức</a:t>
                      </a:r>
                    </a:p>
                    <a:p>
                      <a:pPr marL="342900" indent="-342900" algn="l">
                        <a:buFontTx/>
                        <a:buAutoNum type="arabicPeriod"/>
                      </a:pPr>
                      <a:r>
                        <a:rPr lang="vi-VN" dirty="0">
                          <a:solidFill>
                            <a:schemeClr val="bg1">
                              <a:lumMod val="50000"/>
                            </a:schemeClr>
                          </a:solidFill>
                          <a:latin typeface="Arial" panose="020B0604020202020204" pitchFamily="34" charset="0"/>
                          <a:cs typeface="Arial" panose="020B0604020202020204" pitchFamily="34" charset="0"/>
                        </a:rPr>
                        <a:t>Đơn vị</a:t>
                      </a: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4" descr="Tranthiphuvatlyk15@gmail.com">
                <a:extLst>
                  <a:ext uri="{FF2B5EF4-FFF2-40B4-BE49-F238E27FC236}">
                    <a16:creationId xmlns:a16="http://schemas.microsoft.com/office/drawing/2014/main" id="{B9B58BD8-7FB1-494B-8767-987BAFC93EFB}"/>
                  </a:ext>
                </a:extLst>
              </p:cNvPr>
              <p:cNvSpPr>
                <a:spLocks noChangeArrowheads="1"/>
              </p:cNvSpPr>
              <p:nvPr/>
            </p:nvSpPr>
            <p:spPr bwMode="auto">
              <a:xfrm>
                <a:off x="1409197" y="1966807"/>
                <a:ext cx="9863584" cy="2729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 ứng từ </a:t>
                </a:r>
                <a14:m>
                  <m:oMath xmlns:m="http://schemas.openxmlformats.org/officeDocument/2006/math">
                    <m:acc>
                      <m:accPr>
                        <m:chr m:val="⃗"/>
                        <m:ctrlPr>
                          <a:rPr kumimoji="0" lang="vi-VN" altLang="vi-VN"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accPr>
                      <m:e>
                        <m:r>
                          <a:rPr kumimoji="0" lang="vi-VN" altLang="vi-VN"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𝐵</m:t>
                        </m:r>
                      </m:e>
                    </m:acc>
                    <m:r>
                      <a:rPr kumimoji="0" lang="vi-VN" altLang="vi-VN"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một đại lượng </a:t>
                </a:r>
                <a:r>
                  <a:rPr kumimoji="0" lang="vi-VN" altLang="vi-VN"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vecto</a:t>
                </a: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đặc trưng cho từ trường về phương diện tác dụng lực. Cảm ứng từ tại một điểm trong từ trường có:</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hướng trùng với hướng của từ trường tại điểm đó.</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chiều được xác định bằng nam châm thử.</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độ lớn    </a:t>
                </a:r>
                <a:endParaRPr kumimoji="0" lang="vi-VN" altLang="vi-VN" sz="4000" b="0" i="1" u="none" strike="noStrike" cap="none" normalizeH="0" baseline="0" dirty="0">
                  <a:ln>
                    <a:noFill/>
                  </a:ln>
                  <a:solidFill>
                    <a:schemeClr val="tx1"/>
                  </a:solidFill>
                  <a:effectLst/>
                  <a:latin typeface="Arial" panose="020B0604020202020204" pitchFamily="34" charset="0"/>
                </a:endParaRPr>
              </a:p>
            </p:txBody>
          </p:sp>
        </mc:Choice>
        <mc:Fallback xmlns="">
          <p:sp>
            <p:nvSpPr>
              <p:cNvPr id="10" name="Rectangle 4" descr="Tranthiphuvatlyk15@gmail.com">
                <a:extLst>
                  <a:ext uri="{FF2B5EF4-FFF2-40B4-BE49-F238E27FC236}">
                    <a16:creationId xmlns:a16="http://schemas.microsoft.com/office/drawing/2014/main" id="{B9B58BD8-7FB1-494B-8767-987BAFC93EFB}"/>
                  </a:ext>
                </a:extLst>
              </p:cNvPr>
              <p:cNvSpPr>
                <a:spLocks noRot="1" noChangeAspect="1" noMove="1" noResize="1" noEditPoints="1" noAdjustHandles="1" noChangeArrowheads="1" noChangeShapeType="1" noTextEdit="1"/>
              </p:cNvSpPr>
              <p:nvPr/>
            </p:nvSpPr>
            <p:spPr bwMode="auto">
              <a:xfrm>
                <a:off x="1409197" y="1966807"/>
                <a:ext cx="9863584" cy="2729914"/>
              </a:xfrm>
              <a:prstGeom prst="rect">
                <a:avLst/>
              </a:prstGeom>
              <a:blipFill>
                <a:blip r:embed="rId3"/>
                <a:stretch>
                  <a:fillRect l="-1236" r="-1298" b="-60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3" name="Object 12" descr="Tranthiphuvatlyk15@gmail.com">
            <a:extLst>
              <a:ext uri="{FF2B5EF4-FFF2-40B4-BE49-F238E27FC236}">
                <a16:creationId xmlns:a16="http://schemas.microsoft.com/office/drawing/2014/main" id="{62066600-F522-47FB-9FB6-317E70CC7DBE}"/>
              </a:ext>
            </a:extLst>
          </p:cNvPr>
          <p:cNvGraphicFramePr>
            <a:graphicFrameLocks noChangeAspect="1"/>
          </p:cNvGraphicFramePr>
          <p:nvPr>
            <p:extLst>
              <p:ext uri="{D42A27DB-BD31-4B8C-83A1-F6EECF244321}">
                <p14:modId xmlns:p14="http://schemas.microsoft.com/office/powerpoint/2010/main" val="905119072"/>
              </p:ext>
            </p:extLst>
          </p:nvPr>
        </p:nvGraphicFramePr>
        <p:xfrm>
          <a:off x="4815093" y="4420818"/>
          <a:ext cx="3051793" cy="1244486"/>
        </p:xfrm>
        <a:graphic>
          <a:graphicData uri="http://schemas.openxmlformats.org/presentationml/2006/ole">
            <mc:AlternateContent xmlns:mc="http://schemas.openxmlformats.org/markup-compatibility/2006">
              <mc:Choice xmlns:v="urn:schemas-microsoft-com:vml" Requires="v">
                <p:oleObj name="Equation" r:id="rId4" imgW="965160" imgH="393480" progId="Equation.DSMT4">
                  <p:embed/>
                </p:oleObj>
              </mc:Choice>
              <mc:Fallback>
                <p:oleObj name="Equation" r:id="rId4" imgW="965160" imgH="393480" progId="Equation.DSMT4">
                  <p:embed/>
                  <p:pic>
                    <p:nvPicPr>
                      <p:cNvPr id="9" name="Object 8" descr="Tranthiphuvatlyk15@gmail.com">
                        <a:extLst>
                          <a:ext uri="{FF2B5EF4-FFF2-40B4-BE49-F238E27FC236}">
                            <a16:creationId xmlns:a16="http://schemas.microsoft.com/office/drawing/2014/main" id="{F95B2767-FA96-2604-F2E0-B8C81DAEAB91}"/>
                          </a:ext>
                        </a:extLst>
                      </p:cNvPr>
                      <p:cNvPicPr>
                        <a:picLocks noChangeAspect="1" noChangeArrowheads="1"/>
                      </p:cNvPicPr>
                      <p:nvPr/>
                    </p:nvPicPr>
                    <p:blipFill>
                      <a:blip r:embed="rId5"/>
                      <a:srcRect/>
                      <a:stretch>
                        <a:fillRect/>
                      </a:stretch>
                    </p:blipFill>
                    <p:spPr bwMode="auto">
                      <a:xfrm>
                        <a:off x="4815093" y="4420818"/>
                        <a:ext cx="3051793" cy="1244486"/>
                      </a:xfrm>
                      <a:prstGeom prst="rect">
                        <a:avLst/>
                      </a:prstGeom>
                      <a:noFill/>
                      <a:ln w="12700">
                        <a:solidFill>
                          <a:srgbClr val="FF0000"/>
                        </a:solidFill>
                        <a:prstDash val="dashDot"/>
                      </a:ln>
                    </p:spPr>
                  </p:pic>
                </p:oleObj>
              </mc:Fallback>
            </mc:AlternateContent>
          </a:graphicData>
        </a:graphic>
      </p:graphicFrame>
      <p:sp>
        <p:nvSpPr>
          <p:cNvPr id="14" name="Rectangle 7" descr="Tranthiphuvatlyk15@gmail.com">
            <a:extLst>
              <a:ext uri="{FF2B5EF4-FFF2-40B4-BE49-F238E27FC236}">
                <a16:creationId xmlns:a16="http://schemas.microsoft.com/office/drawing/2014/main" id="{C47F3DA6-8E38-4000-B1E6-CAC0A497FFFF}"/>
              </a:ext>
            </a:extLst>
          </p:cNvPr>
          <p:cNvSpPr>
            <a:spLocks noChangeArrowheads="1"/>
          </p:cNvSpPr>
          <p:nvPr/>
        </p:nvSpPr>
        <p:spPr bwMode="auto">
          <a:xfrm>
            <a:off x="216816" y="33233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3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278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250"/>
                                        <p:tgtEl>
                                          <p:spTgt spid="10">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750"/>
                                        <p:tgtEl>
                                          <p:spTgt spid="10">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750"/>
                                        <p:tgtEl>
                                          <p:spTgt spid="10">
                                            <p:txEl>
                                              <p:pRg st="2" end="2"/>
                                            </p:txEl>
                                          </p:spTgt>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750"/>
                                        <p:tgtEl>
                                          <p:spTgt spid="10">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7719159"/>
              </p:ext>
            </p:extLst>
          </p:nvPr>
        </p:nvGraphicFramePr>
        <p:xfrm>
          <a:off x="11998" y="466343"/>
          <a:ext cx="13384898" cy="1463040"/>
        </p:xfrm>
        <a:graphic>
          <a:graphicData uri="http://schemas.openxmlformats.org/drawingml/2006/table">
            <a:tbl>
              <a:tblPr firstRow="1" bandRow="1">
                <a:tableStyleId>{3B4B98B0-60AC-42C2-AFA5-B58CD77FA1E5}</a:tableStyleId>
              </a:tblPr>
              <a:tblGrid>
                <a:gridCol w="6692449">
                  <a:extLst>
                    <a:ext uri="{9D8B030D-6E8A-4147-A177-3AD203B41FA5}">
                      <a16:colId xmlns:a16="http://schemas.microsoft.com/office/drawing/2014/main" val="20000"/>
                    </a:ext>
                  </a:extLst>
                </a:gridCol>
                <a:gridCol w="6692449">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indent="-342900" algn="l">
                        <a:buFontTx/>
                        <a:buAutoNum type="arabicPeriod"/>
                      </a:pPr>
                      <a:r>
                        <a:rPr lang="vi-VN" dirty="0">
                          <a:solidFill>
                            <a:schemeClr val="bg2"/>
                          </a:solidFill>
                          <a:latin typeface="Arial" panose="020B0604020202020204" pitchFamily="34" charset="0"/>
                          <a:cs typeface="Arial" panose="020B0604020202020204" pitchFamily="34" charset="0"/>
                        </a:rPr>
                        <a:t>Biểu thức</a:t>
                      </a:r>
                    </a:p>
                    <a:p>
                      <a:pPr marL="342900" indent="-342900" algn="l">
                        <a:buFontTx/>
                        <a:buAutoNum type="arabicPeriod"/>
                      </a:pPr>
                      <a:r>
                        <a:rPr lang="vi-VN" dirty="0">
                          <a:solidFill>
                            <a:schemeClr val="bg1">
                              <a:lumMod val="50000"/>
                            </a:schemeClr>
                          </a:solidFill>
                          <a:latin typeface="Arial" panose="020B0604020202020204" pitchFamily="34" charset="0"/>
                          <a:cs typeface="Arial" panose="020B0604020202020204" pitchFamily="34" charset="0"/>
                        </a:rPr>
                        <a:t>Đơn vị</a:t>
                      </a: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2032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graphicFrame>
        <p:nvGraphicFramePr>
          <p:cNvPr id="14" name="Object 13" descr="Tranthiphuvatlyk15@gmail.com">
            <a:extLst>
              <a:ext uri="{FF2B5EF4-FFF2-40B4-BE49-F238E27FC236}">
                <a16:creationId xmlns:a16="http://schemas.microsoft.com/office/drawing/2014/main" id="{6EA744DC-6389-4137-908C-1698DE7CC0D4}"/>
              </a:ext>
            </a:extLst>
          </p:cNvPr>
          <p:cNvGraphicFramePr>
            <a:graphicFrameLocks noChangeAspect="1"/>
          </p:cNvGraphicFramePr>
          <p:nvPr>
            <p:extLst>
              <p:ext uri="{D42A27DB-BD31-4B8C-83A1-F6EECF244321}">
                <p14:modId xmlns:p14="http://schemas.microsoft.com/office/powerpoint/2010/main" val="4227712711"/>
              </p:ext>
            </p:extLst>
          </p:nvPr>
        </p:nvGraphicFramePr>
        <p:xfrm>
          <a:off x="1602524" y="2624658"/>
          <a:ext cx="3589736" cy="1330766"/>
        </p:xfrm>
        <a:graphic>
          <a:graphicData uri="http://schemas.openxmlformats.org/presentationml/2006/ole">
            <mc:AlternateContent xmlns:mc="http://schemas.openxmlformats.org/markup-compatibility/2006">
              <mc:Choice xmlns:v="urn:schemas-microsoft-com:vml" Requires="v">
                <p:oleObj name="Equation" r:id="rId2" imgW="965160" imgH="393480" progId="Equation.DSMT4">
                  <p:embed/>
                </p:oleObj>
              </mc:Choice>
              <mc:Fallback>
                <p:oleObj name="Equation" r:id="rId2" imgW="965160" imgH="393480" progId="Equation.DSMT4">
                  <p:embed/>
                  <p:pic>
                    <p:nvPicPr>
                      <p:cNvPr id="9" name="Object 8" descr="Tranthiphuvatlyk15@gmail.com">
                        <a:extLst>
                          <a:ext uri="{FF2B5EF4-FFF2-40B4-BE49-F238E27FC236}">
                            <a16:creationId xmlns:a16="http://schemas.microsoft.com/office/drawing/2014/main" id="{F95B2767-FA96-2604-F2E0-B8C81DAEAB91}"/>
                          </a:ext>
                        </a:extLst>
                      </p:cNvPr>
                      <p:cNvPicPr>
                        <a:picLocks noChangeAspect="1" noChangeArrowheads="1"/>
                      </p:cNvPicPr>
                      <p:nvPr/>
                    </p:nvPicPr>
                    <p:blipFill>
                      <a:blip r:embed="rId3"/>
                      <a:srcRect/>
                      <a:stretch>
                        <a:fillRect/>
                      </a:stretch>
                    </p:blipFill>
                    <p:spPr bwMode="auto">
                      <a:xfrm>
                        <a:off x="1602524" y="2624658"/>
                        <a:ext cx="3589736" cy="1330766"/>
                      </a:xfrm>
                      <a:prstGeom prst="rect">
                        <a:avLst/>
                      </a:prstGeom>
                      <a:noFill/>
                      <a:ln w="12700">
                        <a:solidFill>
                          <a:srgbClr val="FF0000"/>
                        </a:solidFill>
                        <a:prstDash val="dashDot"/>
                      </a:ln>
                    </p:spPr>
                  </p:pic>
                </p:oleObj>
              </mc:Fallback>
            </mc:AlternateContent>
          </a:graphicData>
        </a:graphic>
      </p:graphicFrame>
      <p:sp>
        <p:nvSpPr>
          <p:cNvPr id="15" name="Rectangle 7" descr="Tranthiphuvatlyk15@gmail.com">
            <a:extLst>
              <a:ext uri="{FF2B5EF4-FFF2-40B4-BE49-F238E27FC236}">
                <a16:creationId xmlns:a16="http://schemas.microsoft.com/office/drawing/2014/main" id="{6847A88C-79E5-48D3-AE29-CF8AB90C25A1}"/>
              </a:ext>
            </a:extLst>
          </p:cNvPr>
          <p:cNvSpPr>
            <a:spLocks noChangeArrowheads="1"/>
          </p:cNvSpPr>
          <p:nvPr/>
        </p:nvSpPr>
        <p:spPr bwMode="auto">
          <a:xfrm>
            <a:off x="6197238" y="3915096"/>
            <a:ext cx="25427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1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vi-VN" altLang="vi-VN"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descr="Tranthiphuvatlyk15@gmail.com">
                <a:extLst>
                  <a:ext uri="{FF2B5EF4-FFF2-40B4-BE49-F238E27FC236}">
                    <a16:creationId xmlns:a16="http://schemas.microsoft.com/office/drawing/2014/main" id="{66AC8495-9FF6-438A-A629-6C4E21571C07}"/>
                  </a:ext>
                </a:extLst>
              </p:cNvPr>
              <p:cNvSpPr>
                <a:spLocks noChangeArrowheads="1"/>
              </p:cNvSpPr>
              <p:nvPr/>
            </p:nvSpPr>
            <p:spPr bwMode="auto">
              <a:xfrm>
                <a:off x="1523012" y="4167154"/>
                <a:ext cx="10460441" cy="25415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Symbol" panose="05050102010706020507" pitchFamily="18" charset="2"/>
                  <a:buChar char="Þ"/>
                  <a:tabLst/>
                  <a:defRPr/>
                </a:pP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 </a:t>
                </a:r>
                <a:r>
                  <a:rPr kumimoji="0" lang="vi-VN" altLang="vi-VN" sz="2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BILsin</a:t>
                </a:r>
                <a:r>
                  <a:rPr kumimoji="0" lang="en-US"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α</a:t>
                </a:r>
                <a:endPar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đó: B là cảm ứng từ;</a:t>
                </a:r>
                <a:endPar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 là cường độ dòng điện;</a:t>
                </a:r>
                <a:endPar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 chiều dài đoạn dây mang dòng điện đặt trong từ trường;</a:t>
                </a:r>
                <a:endPar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00213" marR="0" lvl="0" indent="-1700213"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α</a:t>
                </a: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góc hợp bởi đoạn dây mang dòng điện và </a:t>
                </a:r>
                <a:r>
                  <a:rPr kumimoji="0" lang="vi-VN" altLang="vi-VN" sz="2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vectơ</a:t>
                </a:r>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cảm ứng từ </a:t>
                </a:r>
                <a14:m>
                  <m:oMath xmlns:m="http://schemas.openxmlformats.org/officeDocument/2006/math">
                    <m:acc>
                      <m:accPr>
                        <m:chr m:val="⃗"/>
                        <m:ctrlPr>
                          <a:rPr kumimoji="0" lang="vi-VN" altLang="vi-VN" sz="26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vi-VN" altLang="vi-VN" sz="26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𝐵</m:t>
                        </m:r>
                      </m:e>
                    </m:acc>
                  </m:oMath>
                </a14:m>
                <a:r>
                  <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vi-VN" altLang="vi-VN" sz="2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6" name="Rectangle 6" descr="Tranthiphuvatlyk15@gmail.com">
                <a:extLst>
                  <a:ext uri="{FF2B5EF4-FFF2-40B4-BE49-F238E27FC236}">
                    <a16:creationId xmlns:a16="http://schemas.microsoft.com/office/drawing/2014/main" id="{66AC8495-9FF6-438A-A629-6C4E21571C07}"/>
                  </a:ext>
                </a:extLst>
              </p:cNvPr>
              <p:cNvSpPr>
                <a:spLocks noRot="1" noChangeAspect="1" noMove="1" noResize="1" noEditPoints="1" noAdjustHandles="1" noChangeArrowheads="1" noChangeShapeType="1" noTextEdit="1"/>
              </p:cNvSpPr>
              <p:nvPr/>
            </p:nvSpPr>
            <p:spPr bwMode="auto">
              <a:xfrm>
                <a:off x="1523012" y="4167154"/>
                <a:ext cx="10460441" cy="2541593"/>
              </a:xfrm>
              <a:prstGeom prst="rect">
                <a:avLst/>
              </a:prstGeom>
              <a:blipFill>
                <a:blip r:embed="rId5"/>
                <a:stretch>
                  <a:fillRect l="-1107" t="-2158" r="-1049" b="-55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Speech Bubble: Oval 18" descr="Tranthiphuvatlyk15@gmail.com">
            <a:extLst>
              <a:ext uri="{FF2B5EF4-FFF2-40B4-BE49-F238E27FC236}">
                <a16:creationId xmlns:a16="http://schemas.microsoft.com/office/drawing/2014/main" id="{64A98F21-C66E-4C6A-B1D0-55CB3093B704}"/>
              </a:ext>
            </a:extLst>
          </p:cNvPr>
          <p:cNvSpPr/>
          <p:nvPr/>
        </p:nvSpPr>
        <p:spPr>
          <a:xfrm>
            <a:off x="6095999" y="1982460"/>
            <a:ext cx="6234555" cy="2745352"/>
          </a:xfrm>
          <a:prstGeom prst="wedgeEllipseCallout">
            <a:avLst>
              <a:gd name="adj1" fmla="val -42164"/>
              <a:gd name="adj2" fmla="val 61361"/>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Dựa</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1,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viết</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tính</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dây</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dẫn</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mang</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dòng</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điện</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1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đều</a:t>
            </a:r>
            <a:r>
              <a:rPr kumimoji="0" lang="en-US" sz="2600" b="0" i="0" u="none" strike="noStrike" kern="1200" cap="none" spc="1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70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750"/>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fade">
                                      <p:cBhvr>
                                        <p:cTn id="16" dur="750"/>
                                        <p:tgtEl>
                                          <p:spTgt spid="16">
                                            <p:txEl>
                                              <p:pRg st="1" end="1"/>
                                            </p:txEl>
                                          </p:spTgt>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750"/>
                                        <p:tgtEl>
                                          <p:spTgt spid="16">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750"/>
                                        <p:tgtEl>
                                          <p:spTgt spid="16">
                                            <p:txEl>
                                              <p:pRg st="3" end="3"/>
                                            </p:txEl>
                                          </p:spTgt>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75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83994064"/>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indent="-342900" algn="l">
                        <a:buFontTx/>
                        <a:buAutoNum type="arabicPeriod"/>
                      </a:pPr>
                      <a:r>
                        <a:rPr lang="vi-VN" dirty="0">
                          <a:solidFill>
                            <a:schemeClr val="bg1">
                              <a:lumMod val="50000"/>
                            </a:schemeClr>
                          </a:solidFill>
                          <a:latin typeface="Arial" panose="020B0604020202020204" pitchFamily="34" charset="0"/>
                          <a:cs typeface="Arial" panose="020B0604020202020204" pitchFamily="34" charset="0"/>
                        </a:rPr>
                        <a:t>Biểu thức</a:t>
                      </a:r>
                    </a:p>
                    <a:p>
                      <a:pPr marL="342900" indent="-342900" algn="l">
                        <a:buFontTx/>
                        <a:buAutoNum type="arabicPeriod"/>
                      </a:pPr>
                      <a:r>
                        <a:rPr lang="vi-VN" dirty="0">
                          <a:solidFill>
                            <a:schemeClr val="bg2"/>
                          </a:solidFill>
                          <a:latin typeface="Arial" panose="020B0604020202020204" pitchFamily="34" charset="0"/>
                          <a:cs typeface="Arial" panose="020B0604020202020204" pitchFamily="34" charset="0"/>
                        </a:rPr>
                        <a:t>Đơn vị</a:t>
                      </a: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Rectangle 4" descr="Tranthiphuvatlyk15@gmail.com">
            <a:extLst>
              <a:ext uri="{FF2B5EF4-FFF2-40B4-BE49-F238E27FC236}">
                <a16:creationId xmlns:a16="http://schemas.microsoft.com/office/drawing/2014/main" id="{F48D61D7-E751-4FA0-B5BE-E857B2E52335}"/>
              </a:ext>
            </a:extLst>
          </p:cNvPr>
          <p:cNvSpPr>
            <a:spLocks noChangeArrowheads="1"/>
          </p:cNvSpPr>
          <p:nvPr/>
        </p:nvSpPr>
        <p:spPr bwMode="auto">
          <a:xfrm>
            <a:off x="986854" y="3072604"/>
            <a:ext cx="639791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 hệ SI, cảm ứng từ có đơn vị là </a:t>
            </a:r>
            <a:r>
              <a:rPr kumimoji="0" lang="vi-VN"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tesla</a:t>
            </a:r>
            <a:r>
              <a:rPr kumimoji="0" lang="vi-VN"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 Đơn vị </a:t>
            </a:r>
            <a:r>
              <a:rPr kumimoji="0" lang="vi-VN"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Tesla</a:t>
            </a:r>
            <a:r>
              <a:rPr kumimoji="0" lang="vi-VN"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đơn vị dẫn xuất, có mối liên hệ với các đơn vị cơ bản theo biểu thức</a:t>
            </a:r>
            <a:endParaRPr kumimoji="0" lang="vi-VN" altLang="vi-VN" sz="3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6" descr="Tranthiphuvatlyk15@gmail.com">
            <a:extLst>
              <a:ext uri="{FF2B5EF4-FFF2-40B4-BE49-F238E27FC236}">
                <a16:creationId xmlns:a16="http://schemas.microsoft.com/office/drawing/2014/main" id="{D67D704E-B9A3-457A-835D-FB1E83300576}"/>
              </a:ext>
            </a:extLst>
          </p:cNvPr>
          <p:cNvSpPr>
            <a:spLocks noChangeArrowheads="1"/>
          </p:cNvSpPr>
          <p:nvPr/>
        </p:nvSpPr>
        <p:spPr bwMode="auto">
          <a:xfrm>
            <a:off x="1563046" y="5278711"/>
            <a:ext cx="975762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vi-VN"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T là độ lớn của cảm ứng từ của một từ trường đều mà khi đặt một dây dẫn có chiều dài 1 m mang dòng điện có cường độ 1 A vào trong từ trường đó và vuông góc với </a:t>
            </a:r>
            <a:r>
              <a:rPr kumimoji="0" lang="vi-VN"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vectơ</a:t>
            </a:r>
            <a:r>
              <a:rPr kumimoji="0" lang="vi-VN"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cảm ứng từ thì dây dẫn sẽ chịu một lực từ có độ lớn 1 N.</a:t>
            </a:r>
            <a:endParaRPr kumimoji="0" lang="vi-VN" altLang="vi-VN" sz="24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7" descr="Tranthiphuvatlyk15@gmail.com">
            <a:extLst>
              <a:ext uri="{FF2B5EF4-FFF2-40B4-BE49-F238E27FC236}">
                <a16:creationId xmlns:a16="http://schemas.microsoft.com/office/drawing/2014/main" id="{B81A9BE9-CCD6-40C1-91BD-B9E60C8542B2}"/>
              </a:ext>
            </a:extLst>
          </p:cNvPr>
          <p:cNvSpPr>
            <a:spLocks noChangeArrowheads="1"/>
          </p:cNvSpPr>
          <p:nvPr/>
        </p:nvSpPr>
        <p:spPr bwMode="auto">
          <a:xfrm>
            <a:off x="6197239" y="3658424"/>
            <a:ext cx="23115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3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vi-VN" altLang="vi-VN"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aphicFrame>
        <p:nvGraphicFramePr>
          <p:cNvPr id="9" name="Object 8" descr="Tranthiphuvatlyk15@gmail.com">
            <a:extLst>
              <a:ext uri="{FF2B5EF4-FFF2-40B4-BE49-F238E27FC236}">
                <a16:creationId xmlns:a16="http://schemas.microsoft.com/office/drawing/2014/main" id="{E7889016-7B6B-4A1A-96D1-A09206E5EF51}"/>
              </a:ext>
            </a:extLst>
          </p:cNvPr>
          <p:cNvGraphicFramePr>
            <a:graphicFrameLocks noChangeAspect="1"/>
          </p:cNvGraphicFramePr>
          <p:nvPr>
            <p:extLst>
              <p:ext uri="{D42A27DB-BD31-4B8C-83A1-F6EECF244321}">
                <p14:modId xmlns:p14="http://schemas.microsoft.com/office/powerpoint/2010/main" val="3514052757"/>
              </p:ext>
            </p:extLst>
          </p:nvPr>
        </p:nvGraphicFramePr>
        <p:xfrm>
          <a:off x="3272675" y="4333821"/>
          <a:ext cx="1607614" cy="928340"/>
        </p:xfrm>
        <a:graphic>
          <a:graphicData uri="http://schemas.openxmlformats.org/presentationml/2006/ole">
            <mc:AlternateContent xmlns:mc="http://schemas.openxmlformats.org/markup-compatibility/2006">
              <mc:Choice xmlns:v="urn:schemas-microsoft-com:vml" Requires="v">
                <p:oleObj name="Equation" r:id="rId2" imgW="675809" imgH="390397" progId="Equation.DSMT4">
                  <p:embed/>
                </p:oleObj>
              </mc:Choice>
              <mc:Fallback>
                <p:oleObj name="Equation" r:id="rId2" imgW="675809" imgH="390397" progId="Equation.DSMT4">
                  <p:embed/>
                  <p:pic>
                    <p:nvPicPr>
                      <p:cNvPr id="7" name="Object 6" descr="Tranthiphuvatlyk15@gmail.com">
                        <a:extLst>
                          <a:ext uri="{FF2B5EF4-FFF2-40B4-BE49-F238E27FC236}">
                            <a16:creationId xmlns:a16="http://schemas.microsoft.com/office/drawing/2014/main" id="{F7C1F3E4-8273-AC78-13AB-B845ABA4B632}"/>
                          </a:ext>
                        </a:extLst>
                      </p:cNvPr>
                      <p:cNvPicPr/>
                      <p:nvPr/>
                    </p:nvPicPr>
                    <p:blipFill>
                      <a:blip r:embed="rId3"/>
                      <a:stretch>
                        <a:fillRect/>
                      </a:stretch>
                    </p:blipFill>
                    <p:spPr>
                      <a:xfrm>
                        <a:off x="3272675" y="4333821"/>
                        <a:ext cx="1607614" cy="928340"/>
                      </a:xfrm>
                      <a:prstGeom prst="rect">
                        <a:avLst/>
                      </a:prstGeom>
                    </p:spPr>
                  </p:pic>
                </p:oleObj>
              </mc:Fallback>
            </mc:AlternateContent>
          </a:graphicData>
        </a:graphic>
      </p:graphicFrame>
      <p:sp>
        <p:nvSpPr>
          <p:cNvPr id="12" name="Speech Bubble: Oval 11" descr="Tranthiphuvatlyk15@gmail.com">
            <a:extLst>
              <a:ext uri="{FF2B5EF4-FFF2-40B4-BE49-F238E27FC236}">
                <a16:creationId xmlns:a16="http://schemas.microsoft.com/office/drawing/2014/main" id="{B66D96E0-E8FE-4C25-84A2-A8CE13EFEE6D}"/>
              </a:ext>
            </a:extLst>
          </p:cNvPr>
          <p:cNvSpPr/>
          <p:nvPr/>
        </p:nvSpPr>
        <p:spPr>
          <a:xfrm>
            <a:off x="7418821" y="1873732"/>
            <a:ext cx="4243121" cy="2492188"/>
          </a:xfrm>
          <a:prstGeom prst="wedgeEllipseCallout">
            <a:avLst>
              <a:gd name="adj1" fmla="val -21667"/>
              <a:gd name="adj2" fmla="val 77804"/>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Dựa vào biểu thức (10.1), hãy phân tích đơn vị đo cảm ứng từ   theo các đơn vị cơ bản trong hệ đơn vị SI.</a:t>
            </a:r>
          </a:p>
        </p:txBody>
      </p:sp>
      <p:graphicFrame>
        <p:nvGraphicFramePr>
          <p:cNvPr id="13" name="Object 8" descr="Tranthiphuvatlyk15@gmail.com">
            <a:extLst>
              <a:ext uri="{FF2B5EF4-FFF2-40B4-BE49-F238E27FC236}">
                <a16:creationId xmlns:a16="http://schemas.microsoft.com/office/drawing/2014/main" id="{26DF0DF6-32D2-48C4-A67F-1B7212E38E34}"/>
              </a:ext>
            </a:extLst>
          </p:cNvPr>
          <p:cNvGraphicFramePr>
            <a:graphicFrameLocks noChangeAspect="1"/>
          </p:cNvGraphicFramePr>
          <p:nvPr>
            <p:extLst>
              <p:ext uri="{D42A27DB-BD31-4B8C-83A1-F6EECF244321}">
                <p14:modId xmlns:p14="http://schemas.microsoft.com/office/powerpoint/2010/main" val="2381478364"/>
              </p:ext>
            </p:extLst>
          </p:nvPr>
        </p:nvGraphicFramePr>
        <p:xfrm>
          <a:off x="3093670" y="1854088"/>
          <a:ext cx="2184285" cy="890726"/>
        </p:xfrm>
        <a:graphic>
          <a:graphicData uri="http://schemas.openxmlformats.org/presentationml/2006/ole">
            <mc:AlternateContent xmlns:mc="http://schemas.openxmlformats.org/markup-compatibility/2006">
              <mc:Choice xmlns:v="urn:schemas-microsoft-com:vml" Requires="v">
                <p:oleObj name="Equation" r:id="rId4" imgW="965160" imgH="393480" progId="Equation.DSMT4">
                  <p:embed/>
                </p:oleObj>
              </mc:Choice>
              <mc:Fallback>
                <p:oleObj name="Equation" r:id="rId4" imgW="965160" imgH="393480" progId="Equation.DSMT4">
                  <p:embed/>
                  <p:pic>
                    <p:nvPicPr>
                      <p:cNvPr id="15" name="Object 8" descr="Tranthiphuvatlyk15@gmail.com">
                        <a:extLst>
                          <a:ext uri="{FF2B5EF4-FFF2-40B4-BE49-F238E27FC236}">
                            <a16:creationId xmlns:a16="http://schemas.microsoft.com/office/drawing/2014/main" id="{8FD8EEEB-755A-4D07-B094-E16C75670440}"/>
                          </a:ext>
                        </a:extLst>
                      </p:cNvPr>
                      <p:cNvPicPr>
                        <a:picLocks noChangeAspect="1" noChangeArrowheads="1"/>
                      </p:cNvPicPr>
                      <p:nvPr/>
                    </p:nvPicPr>
                    <p:blipFill>
                      <a:blip r:embed="rId5"/>
                      <a:srcRect/>
                      <a:stretch>
                        <a:fillRect/>
                      </a:stretch>
                    </p:blipFill>
                    <p:spPr bwMode="auto">
                      <a:xfrm>
                        <a:off x="3093670" y="1854088"/>
                        <a:ext cx="2184285" cy="890726"/>
                      </a:xfrm>
                      <a:prstGeom prst="rect">
                        <a:avLst/>
                      </a:prstGeom>
                      <a:noFill/>
                      <a:ln w="12700">
                        <a:solidFill>
                          <a:srgbClr val="FF0000"/>
                        </a:solidFill>
                        <a:prstDash val="dashDot"/>
                      </a:ln>
                    </p:spPr>
                  </p:pic>
                </p:oleObj>
              </mc:Fallback>
            </mc:AlternateContent>
          </a:graphicData>
        </a:graphic>
      </p:graphicFrame>
    </p:spTree>
    <p:extLst>
      <p:ext uri="{BB962C8B-B14F-4D97-AF65-F5344CB8AC3E}">
        <p14:creationId xmlns:p14="http://schemas.microsoft.com/office/powerpoint/2010/main" val="476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31844556"/>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indent="-342900" algn="l">
                        <a:buFontTx/>
                        <a:buAutoNum type="arabicPeriod"/>
                      </a:pPr>
                      <a:r>
                        <a:rPr lang="vi-VN" dirty="0">
                          <a:solidFill>
                            <a:schemeClr val="bg1">
                              <a:lumMod val="50000"/>
                            </a:schemeClr>
                          </a:solidFill>
                          <a:latin typeface="Arial" panose="020B0604020202020204" pitchFamily="34" charset="0"/>
                          <a:cs typeface="Arial" panose="020B0604020202020204" pitchFamily="34" charset="0"/>
                        </a:rPr>
                        <a:t>Biểu thức</a:t>
                      </a:r>
                    </a:p>
                    <a:p>
                      <a:pPr marL="342900" indent="-342900" algn="l">
                        <a:buFontTx/>
                        <a:buAutoNum type="arabicPeriod"/>
                      </a:pPr>
                      <a:r>
                        <a:rPr lang="vi-VN" dirty="0">
                          <a:solidFill>
                            <a:schemeClr val="bg2"/>
                          </a:solidFill>
                          <a:latin typeface="Arial" panose="020B0604020202020204" pitchFamily="34" charset="0"/>
                          <a:cs typeface="Arial" panose="020B0604020202020204" pitchFamily="34" charset="0"/>
                        </a:rPr>
                        <a:t>Đơn vị</a:t>
                      </a: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F29CBA5C-9F0B-40D2-B327-E3034BBC7B58}"/>
              </a:ext>
            </a:extLst>
          </p:cNvPr>
          <p:cNvSpPr txBox="1"/>
          <p:nvPr/>
        </p:nvSpPr>
        <p:spPr>
          <a:xfrm>
            <a:off x="832701" y="2441708"/>
            <a:ext cx="10380732" cy="4284250"/>
          </a:xfrm>
          <a:prstGeom prst="rect">
            <a:avLst/>
          </a:prstGeom>
          <a:noFill/>
        </p:spPr>
        <p:txBody>
          <a:bodyPr wrap="square">
            <a:spAutoFit/>
          </a:bodyPr>
          <a:lstStyle/>
          <a:p>
            <a:pPr algn="just">
              <a:lnSpc>
                <a:spcPct val="115000"/>
              </a:lnSpc>
            </a:pPr>
            <a:r>
              <a:rPr lang="vi-VN"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Câu 1</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 Xét một đoạn dây dẫn thẳng có chiều dài L = 1 m, có dòng điện I = 3 A chạy qua được đặt trong từ trường đều có cảm ứng từ B = 5.10</a:t>
            </a:r>
            <a:r>
              <a:rPr lang="vi-VN" sz="2400" baseline="300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-2 </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T. Hãy xác định độ lớn của lực từ tác dụng lên đoạn dây dẫn mang dòng điện nếu phương của dây dẫn hợp với </a:t>
            </a:r>
            <a:r>
              <a:rPr lang="vi-VN" sz="2400" dirty="0" err="1">
                <a:solidFill>
                  <a:srgbClr val="003300"/>
                </a:solidFill>
                <a:effectLst/>
                <a:latin typeface="Arial" panose="020B0604020202020204" pitchFamily="34" charset="0"/>
                <a:ea typeface="Times New Roman" panose="02020603050405020304" pitchFamily="18" charset="0"/>
                <a:cs typeface="Arial" panose="020B0604020202020204" pitchFamily="34" charset="0"/>
              </a:rPr>
              <a:t>vectơ</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 cảm ứng từ một góc 60</a:t>
            </a:r>
            <a:r>
              <a:rPr lang="vi-VN" sz="2400" baseline="300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0</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pPr>
            <a:r>
              <a:rPr lang="vi-VN"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Câu 2</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 Một dây dẫn dài 50 </a:t>
            </a:r>
            <a:r>
              <a:rPr lang="vi-VN" sz="2400" dirty="0" err="1">
                <a:solidFill>
                  <a:srgbClr val="003300"/>
                </a:solidFill>
                <a:effectLst/>
                <a:latin typeface="Arial" panose="020B0604020202020204" pitchFamily="34" charset="0"/>
                <a:ea typeface="Times New Roman" panose="02020603050405020304" pitchFamily="18" charset="0"/>
                <a:cs typeface="Arial" panose="020B0604020202020204" pitchFamily="34" charset="0"/>
              </a:rPr>
              <a:t>cm</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 có dòng điện chạy qua được đặt vuông góc với từ trường có độ lớn cảm ứng từ là 5 </a:t>
            </a:r>
            <a:r>
              <a:rPr lang="vi-VN" sz="2400" dirty="0" err="1">
                <a:solidFill>
                  <a:srgbClr val="003300"/>
                </a:solidFill>
                <a:effectLst/>
                <a:latin typeface="Arial" panose="020B0604020202020204" pitchFamily="34" charset="0"/>
                <a:ea typeface="Times New Roman" panose="02020603050405020304" pitchFamily="18" charset="0"/>
                <a:cs typeface="Arial" panose="020B0604020202020204" pitchFamily="34" charset="0"/>
              </a:rPr>
              <a:t>mT</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pP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a) Nếu có 10</a:t>
            </a:r>
            <a:r>
              <a:rPr lang="vi-VN" sz="2400" baseline="300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18</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vi-VN" sz="2400" dirty="0" err="1">
                <a:solidFill>
                  <a:srgbClr val="003300"/>
                </a:solidFill>
                <a:effectLst/>
                <a:latin typeface="Arial" panose="020B0604020202020204" pitchFamily="34" charset="0"/>
                <a:ea typeface="Times New Roman" panose="02020603050405020304" pitchFamily="18" charset="0"/>
                <a:cs typeface="Arial" panose="020B0604020202020204" pitchFamily="34" charset="0"/>
              </a:rPr>
              <a:t>electron</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 chạy qua dây dẫn trong mỗi giây thì cường độ dòng điện chạy qua dây dẫn bằng bao nhiêu? (Cho biết độ lớn điện tích electron là |e| = 1,60.10</a:t>
            </a:r>
            <a:r>
              <a:rPr lang="vi-VN" sz="2400" baseline="300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-19 </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C).</a:t>
            </a:r>
          </a:p>
          <a:p>
            <a:r>
              <a:rPr lang="vi-VN" sz="2400" dirty="0">
                <a:effectLst/>
                <a:latin typeface="Arial" panose="020B0604020202020204" pitchFamily="34" charset="0"/>
                <a:ea typeface="Times New Roman" panose="02020603050405020304" pitchFamily="18" charset="0"/>
                <a:cs typeface="Arial" panose="020B0604020202020204" pitchFamily="34" charset="0"/>
              </a:rPr>
              <a:t>b) Tính độ lớn của lực từ tác dụng lên dây dẫn.</a:t>
            </a:r>
            <a:endParaRPr lang="vi-VN" sz="3600" b="1" i="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descr="Tranthiphuvatlyk15@gmail.com">
            <a:extLst>
              <a:ext uri="{FF2B5EF4-FFF2-40B4-BE49-F238E27FC236}">
                <a16:creationId xmlns:a16="http://schemas.microsoft.com/office/drawing/2014/main" id="{13B9B6FA-6254-4B16-9601-186822EFF97A}"/>
              </a:ext>
            </a:extLst>
          </p:cNvPr>
          <p:cNvSpPr txBox="1"/>
          <p:nvPr/>
        </p:nvSpPr>
        <p:spPr>
          <a:xfrm>
            <a:off x="3658163" y="1986790"/>
            <a:ext cx="4077096"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3</a:t>
            </a:r>
          </a:p>
        </p:txBody>
      </p:sp>
      <p:sp>
        <p:nvSpPr>
          <p:cNvPr id="6" name="Rectangle: Diagonal Corners Rounded 5" descr="Tranthiphuvatlyk15@gmail.com">
            <a:extLst>
              <a:ext uri="{FF2B5EF4-FFF2-40B4-BE49-F238E27FC236}">
                <a16:creationId xmlns:a16="http://schemas.microsoft.com/office/drawing/2014/main" id="{D20A0CE4-9C3A-4689-98DA-DEBBF01A9FE3}"/>
              </a:ext>
            </a:extLst>
          </p:cNvPr>
          <p:cNvSpPr/>
          <p:nvPr/>
        </p:nvSpPr>
        <p:spPr>
          <a:xfrm>
            <a:off x="641684" y="1918488"/>
            <a:ext cx="10717616" cy="4872204"/>
          </a:xfrm>
          <a:prstGeom prst="round2DiagRect">
            <a:avLst>
              <a:gd name="adj1" fmla="val 16667"/>
              <a:gd name="adj2" fmla="val 276"/>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39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1000"/>
                                        <p:tgtEl>
                                          <p:spTgt spid="4">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1000"/>
                                        <p:tgtEl>
                                          <p:spTgt spid="4">
                                            <p:txEl>
                                              <p:pRg st="1" end="1"/>
                                            </p:txEl>
                                          </p:spTgt>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en-US" sz="3600" dirty="0">
                <a:latin typeface="Arial" panose="020B0604020202020204" pitchFamily="34" charset="0"/>
                <a:ea typeface="Tahoma" panose="020B0604030504040204" pitchFamily="34" charset="0"/>
                <a:cs typeface="Arial" panose="020B0604020202020204" pitchFamily="34" charset="0"/>
              </a:rPr>
              <a:t>KHỞI ĐỘNG</a:t>
            </a:r>
          </a:p>
        </p:txBody>
      </p:sp>
      <p:pic>
        <p:nvPicPr>
          <p:cNvPr id="3" name="6340822081304">
            <a:hlinkClick r:id="" action="ppaction://media"/>
            <a:extLst>
              <a:ext uri="{FF2B5EF4-FFF2-40B4-BE49-F238E27FC236}">
                <a16:creationId xmlns:a16="http://schemas.microsoft.com/office/drawing/2014/main" id="{3E705C12-A613-6660-87AF-DE3EB79FA7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4058" y="1880234"/>
            <a:ext cx="9342303" cy="4977765"/>
          </a:xfrm>
          <a:prstGeom prst="rect">
            <a:avLst/>
          </a:prstGeom>
        </p:spPr>
      </p:pic>
    </p:spTree>
    <p:extLst>
      <p:ext uri="{BB962C8B-B14F-4D97-AF65-F5344CB8AC3E}">
        <p14:creationId xmlns:p14="http://schemas.microsoft.com/office/powerpoint/2010/main" val="150570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indent="-342900" algn="l">
                        <a:buFontTx/>
                        <a:buAutoNum type="arabicPeriod"/>
                      </a:pPr>
                      <a:r>
                        <a:rPr lang="vi-VN" dirty="0">
                          <a:solidFill>
                            <a:schemeClr val="bg1">
                              <a:lumMod val="50000"/>
                            </a:schemeClr>
                          </a:solidFill>
                          <a:latin typeface="Arial" panose="020B0604020202020204" pitchFamily="34" charset="0"/>
                          <a:cs typeface="Arial" panose="020B0604020202020204" pitchFamily="34" charset="0"/>
                        </a:rPr>
                        <a:t>Biểu thức</a:t>
                      </a:r>
                    </a:p>
                    <a:p>
                      <a:pPr marL="342900" indent="-342900" algn="l">
                        <a:buFontTx/>
                        <a:buAutoNum type="arabicPeriod"/>
                      </a:pPr>
                      <a:r>
                        <a:rPr lang="vi-VN" dirty="0">
                          <a:solidFill>
                            <a:schemeClr val="bg2"/>
                          </a:solidFill>
                          <a:latin typeface="Arial" panose="020B0604020202020204" pitchFamily="34" charset="0"/>
                          <a:cs typeface="Arial" panose="020B0604020202020204" pitchFamily="34" charset="0"/>
                        </a:rPr>
                        <a:t>Đơn vị</a:t>
                      </a: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360B533C-1999-4377-84F6-69674BB29F37}"/>
              </a:ext>
            </a:extLst>
          </p:cNvPr>
          <p:cNvSpPr txBox="1"/>
          <p:nvPr/>
        </p:nvSpPr>
        <p:spPr>
          <a:xfrm>
            <a:off x="4031029" y="2092766"/>
            <a:ext cx="4067264" cy="523220"/>
          </a:xfrm>
          <a:prstGeom prst="rect">
            <a:avLst/>
          </a:prstGeom>
          <a:noFill/>
        </p:spPr>
        <p:txBody>
          <a:bodyPr wrap="square" rtlCol="0">
            <a:spAutoFit/>
          </a:bodyPr>
          <a:lstStyle/>
          <a:p>
            <a:r>
              <a:rPr lang="vi-VN" sz="2800" b="1" dirty="0">
                <a:solidFill>
                  <a:schemeClr val="tx2"/>
                </a:solidFill>
                <a:latin typeface="+mj-lt"/>
              </a:rPr>
              <a:t>PHIẾU HỌC TẬP SỐ 3</a:t>
            </a:r>
          </a:p>
        </p:txBody>
      </p:sp>
      <p:sp>
        <p:nvSpPr>
          <p:cNvPr id="5" name="TextBox 4" descr="Tranthiphuvatlyk15@gmail.com">
            <a:extLst>
              <a:ext uri="{FF2B5EF4-FFF2-40B4-BE49-F238E27FC236}">
                <a16:creationId xmlns:a16="http://schemas.microsoft.com/office/drawing/2014/main" id="{04D57727-3470-4395-90FA-02F5837D798A}"/>
              </a:ext>
            </a:extLst>
          </p:cNvPr>
          <p:cNvSpPr txBox="1"/>
          <p:nvPr/>
        </p:nvSpPr>
        <p:spPr>
          <a:xfrm>
            <a:off x="1780732" y="2792891"/>
            <a:ext cx="9078946" cy="2356094"/>
          </a:xfrm>
          <a:prstGeom prst="rect">
            <a:avLst/>
          </a:prstGeom>
          <a:noFill/>
        </p:spPr>
        <p:txBody>
          <a:bodyPr wrap="square">
            <a:spAutoFit/>
          </a:bodyPr>
          <a:lstStyle/>
          <a:p>
            <a:pPr algn="just">
              <a:lnSpc>
                <a:spcPct val="115000"/>
              </a:lnSpc>
            </a:pPr>
            <a:r>
              <a:rPr lang="vi-VN" sz="26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Xét một đoạn dây dẫn thẳng có chiều </a:t>
            </a:r>
            <a:r>
              <a:rPr lang="vi-VN" sz="26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dài L =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1 m, có dòng </a:t>
            </a:r>
            <a:r>
              <a:rPr lang="vi-VN" sz="26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điện I =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3 A chạy qua được đặt trong từ trường đều có cảm ứng </a:t>
            </a:r>
            <a:r>
              <a:rPr lang="vi-VN" sz="26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từ B =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5.10</a:t>
            </a:r>
            <a:r>
              <a:rPr lang="vi-VN" sz="26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 Hãy xác định độ lớn của lực từ tác dụng lên đoạn dây dẫn mang dòng điện nếu phương của dây dẫn hợp với </a:t>
            </a:r>
            <a:r>
              <a:rPr lang="vi-VN" sz="26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vectơ</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cảm ứng từ một góc 60</a:t>
            </a:r>
            <a:r>
              <a:rPr lang="vi-VN" sz="26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3300"/>
              </a:solidFill>
              <a:effectLst/>
              <a:latin typeface="Times New Roman" panose="02020603050405020304" pitchFamily="18" charset="0"/>
              <a:ea typeface="Times New Roman" panose="02020603050405020304" pitchFamily="18" charset="0"/>
            </a:endParaRPr>
          </a:p>
        </p:txBody>
      </p:sp>
      <p:sp>
        <p:nvSpPr>
          <p:cNvPr id="6" name="TextBox 5" descr="Tranthiphuvatlyk15@gmail.com">
            <a:extLst>
              <a:ext uri="{FF2B5EF4-FFF2-40B4-BE49-F238E27FC236}">
                <a16:creationId xmlns:a16="http://schemas.microsoft.com/office/drawing/2014/main" id="{A43C038F-F183-45E3-A623-4D92AEBDE2DC}"/>
              </a:ext>
            </a:extLst>
          </p:cNvPr>
          <p:cNvSpPr txBox="1"/>
          <p:nvPr/>
        </p:nvSpPr>
        <p:spPr>
          <a:xfrm>
            <a:off x="1823573" y="5148985"/>
            <a:ext cx="8993263" cy="1435842"/>
          </a:xfrm>
          <a:prstGeom prst="rect">
            <a:avLst/>
          </a:prstGeom>
          <a:noFill/>
        </p:spPr>
        <p:txBody>
          <a:bodyPr wrap="square">
            <a:spAutoFit/>
          </a:bodyPr>
          <a:lstStyle/>
          <a:p>
            <a:pPr algn="ctr">
              <a:lnSpc>
                <a:spcPct val="115000"/>
              </a:lnSpc>
            </a:pPr>
            <a:r>
              <a:rPr lang="vi-VN" sz="26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 lớn của lực từ tác dụng lên đoạn dây dẫn mang dòng điện:</a:t>
            </a:r>
            <a:endParaRPr lang="vi-VN" sz="2600" dirty="0">
              <a:solidFill>
                <a:srgbClr val="003300"/>
              </a:solidFill>
              <a:effectLst/>
              <a:latin typeface="Times New Roman" panose="02020603050405020304" pitchFamily="18" charset="0"/>
              <a:ea typeface="Times New Roman" panose="02020603050405020304" pitchFamily="18" charset="0"/>
            </a:endParaRPr>
          </a:p>
          <a:p>
            <a:pPr algn="ctr">
              <a:lnSpc>
                <a:spcPct val="115000"/>
              </a:lnSpc>
            </a:pPr>
            <a:r>
              <a:rPr lang="en-US" sz="2600">
                <a:solidFill>
                  <a:srgbClr val="003300"/>
                </a:solidFill>
                <a:effectLst/>
                <a:latin typeface="Times New Roman" panose="02020603050405020304" pitchFamily="18" charset="0"/>
                <a:ea typeface="Times New Roman" panose="02020603050405020304" pitchFamily="18" charset="0"/>
              </a:rPr>
              <a:t>F</a:t>
            </a:r>
            <a:r>
              <a:rPr lang="vi-VN" sz="2600">
                <a:solidFill>
                  <a:srgbClr val="003300"/>
                </a:solidFill>
                <a:effectLst/>
                <a:latin typeface="Times New Roman" panose="02020603050405020304" pitchFamily="18" charset="0"/>
                <a:ea typeface="Times New Roman" panose="02020603050405020304" pitchFamily="18" charset="0"/>
              </a:rPr>
              <a:t> </a:t>
            </a:r>
            <a:r>
              <a:rPr lang="en-US" sz="2600">
                <a:solidFill>
                  <a:srgbClr val="003300"/>
                </a:solidFill>
                <a:effectLst/>
                <a:latin typeface="Times New Roman" panose="02020603050405020304" pitchFamily="18" charset="0"/>
                <a:ea typeface="Times New Roman" panose="02020603050405020304" pitchFamily="18" charset="0"/>
              </a:rPr>
              <a:t>= BILsinα</a:t>
            </a:r>
            <a:r>
              <a:rPr lang="vi-VN" sz="2600">
                <a:solidFill>
                  <a:srgbClr val="003300"/>
                </a:solidFill>
                <a:effectLst/>
                <a:latin typeface="Times New Roman" panose="02020603050405020304" pitchFamily="18" charset="0"/>
                <a:ea typeface="Times New Roman" panose="02020603050405020304" pitchFamily="18" charset="0"/>
              </a:rPr>
              <a:t> </a:t>
            </a:r>
            <a:r>
              <a:rPr lang="en-US" sz="2600">
                <a:solidFill>
                  <a:srgbClr val="003300"/>
                </a:solidFill>
                <a:effectLst/>
                <a:latin typeface="Times New Roman" panose="02020603050405020304" pitchFamily="18" charset="0"/>
                <a:ea typeface="Times New Roman" panose="02020603050405020304" pitchFamily="18" charset="0"/>
              </a:rPr>
              <a:t>= </a:t>
            </a:r>
            <a:r>
              <a:rPr lang="en-US" sz="2600" dirty="0">
                <a:solidFill>
                  <a:srgbClr val="003300"/>
                </a:solidFill>
                <a:effectLst/>
                <a:latin typeface="Times New Roman" panose="02020603050405020304" pitchFamily="18" charset="0"/>
                <a:ea typeface="Times New Roman" panose="02020603050405020304" pitchFamily="18" charset="0"/>
              </a:rPr>
              <a:t>5.10</a:t>
            </a:r>
            <a:r>
              <a:rPr lang="en-US" sz="2600" baseline="30000" dirty="0">
                <a:solidFill>
                  <a:srgbClr val="003300"/>
                </a:solidFill>
                <a:effectLst/>
                <a:latin typeface="Times New Roman" panose="02020603050405020304" pitchFamily="18" charset="0"/>
                <a:ea typeface="Times New Roman" panose="02020603050405020304" pitchFamily="18" charset="0"/>
              </a:rPr>
              <a:t>-2</a:t>
            </a:r>
            <a:r>
              <a:rPr lang="en-US" sz="2600" dirty="0">
                <a:solidFill>
                  <a:srgbClr val="003300"/>
                </a:solidFill>
                <a:effectLst/>
                <a:latin typeface="Times New Roman" panose="02020603050405020304" pitchFamily="18" charset="0"/>
                <a:ea typeface="Times New Roman" panose="02020603050405020304" pitchFamily="18" charset="0"/>
              </a:rPr>
              <a:t>.3.1</a:t>
            </a:r>
            <a:r>
              <a:rPr lang="en-US" sz="2600">
                <a:solidFill>
                  <a:srgbClr val="003300"/>
                </a:solidFill>
                <a:effectLst/>
                <a:latin typeface="Times New Roman" panose="02020603050405020304" pitchFamily="18" charset="0"/>
                <a:ea typeface="Times New Roman" panose="02020603050405020304" pitchFamily="18" charset="0"/>
              </a:rPr>
              <a:t>.sin60</a:t>
            </a:r>
            <a:r>
              <a:rPr lang="en-US" sz="2600" baseline="30000">
                <a:solidFill>
                  <a:srgbClr val="003300"/>
                </a:solidFill>
                <a:effectLst/>
                <a:latin typeface="Times New Roman" panose="02020603050405020304" pitchFamily="18" charset="0"/>
                <a:ea typeface="Times New Roman" panose="02020603050405020304" pitchFamily="18" charset="0"/>
              </a:rPr>
              <a:t>0</a:t>
            </a:r>
            <a:r>
              <a:rPr lang="vi-VN" sz="2600" baseline="30000">
                <a:solidFill>
                  <a:srgbClr val="003300"/>
                </a:solidFill>
                <a:effectLst/>
                <a:latin typeface="Times New Roman" panose="02020603050405020304" pitchFamily="18" charset="0"/>
                <a:ea typeface="Times New Roman" panose="02020603050405020304" pitchFamily="18" charset="0"/>
              </a:rPr>
              <a:t> </a:t>
            </a:r>
            <a:r>
              <a:rPr lang="en-US" sz="2600">
                <a:solidFill>
                  <a:srgbClr val="003300"/>
                </a:solidFill>
                <a:effectLst/>
                <a:latin typeface="Times New Roman" panose="02020603050405020304" pitchFamily="18" charset="0"/>
                <a:ea typeface="Times New Roman" panose="02020603050405020304" pitchFamily="18" charset="0"/>
              </a:rPr>
              <a:t>= </a:t>
            </a:r>
            <a:r>
              <a:rPr lang="en-US" sz="2600" dirty="0">
                <a:solidFill>
                  <a:srgbClr val="003300"/>
                </a:solidFill>
                <a:effectLst/>
                <a:latin typeface="Times New Roman" panose="02020603050405020304" pitchFamily="18" charset="0"/>
                <a:ea typeface="Times New Roman" panose="02020603050405020304" pitchFamily="18" charset="0"/>
              </a:rPr>
              <a:t>0,13 (N)</a:t>
            </a:r>
            <a:endParaRPr lang="vi-VN" sz="2600" dirty="0">
              <a:solidFill>
                <a:srgbClr val="003300"/>
              </a:solidFill>
              <a:effectLst/>
              <a:latin typeface="Times New Roman" panose="02020603050405020304" pitchFamily="18" charset="0"/>
              <a:ea typeface="Times New Roman" panose="02020603050405020304" pitchFamily="18" charset="0"/>
            </a:endParaRPr>
          </a:p>
        </p:txBody>
      </p:sp>
      <p:sp>
        <p:nvSpPr>
          <p:cNvPr id="7" name="Rectangle: Diagonal Corners Rounded 6" descr="Tranthiphuvatlyk15@gmail.com">
            <a:extLst>
              <a:ext uri="{FF2B5EF4-FFF2-40B4-BE49-F238E27FC236}">
                <a16:creationId xmlns:a16="http://schemas.microsoft.com/office/drawing/2014/main" id="{8BB6CCAB-316F-4876-9362-BA2581FBB62A}"/>
              </a:ext>
            </a:extLst>
          </p:cNvPr>
          <p:cNvSpPr/>
          <p:nvPr/>
        </p:nvSpPr>
        <p:spPr>
          <a:xfrm>
            <a:off x="770022" y="1929383"/>
            <a:ext cx="10589278" cy="4776217"/>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816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2"/>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indent="-342900" algn="l">
                        <a:buFontTx/>
                        <a:buAutoNum type="arabicPeriod"/>
                      </a:pPr>
                      <a:r>
                        <a:rPr lang="vi-VN" dirty="0">
                          <a:solidFill>
                            <a:schemeClr val="bg1">
                              <a:lumMod val="50000"/>
                            </a:schemeClr>
                          </a:solidFill>
                          <a:latin typeface="Arial" panose="020B0604020202020204" pitchFamily="34" charset="0"/>
                          <a:cs typeface="Arial" panose="020B0604020202020204" pitchFamily="34" charset="0"/>
                        </a:rPr>
                        <a:t>Biểu thức</a:t>
                      </a:r>
                    </a:p>
                    <a:p>
                      <a:pPr marL="342900" indent="-342900" algn="l">
                        <a:buFontTx/>
                        <a:buAutoNum type="arabicPeriod"/>
                      </a:pPr>
                      <a:r>
                        <a:rPr lang="vi-VN" dirty="0">
                          <a:solidFill>
                            <a:schemeClr val="bg2"/>
                          </a:solidFill>
                          <a:latin typeface="Arial" panose="020B0604020202020204" pitchFamily="34" charset="0"/>
                          <a:cs typeface="Arial" panose="020B0604020202020204" pitchFamily="34" charset="0"/>
                        </a:rPr>
                        <a:t>Đơn vị</a:t>
                      </a: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EC5B0C35-7E15-4368-B8FC-6A11246A0FA8}"/>
              </a:ext>
            </a:extLst>
          </p:cNvPr>
          <p:cNvSpPr txBox="1"/>
          <p:nvPr/>
        </p:nvSpPr>
        <p:spPr>
          <a:xfrm>
            <a:off x="3921062" y="1858317"/>
            <a:ext cx="4613335"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3</a:t>
            </a:r>
          </a:p>
        </p:txBody>
      </p:sp>
      <mc:AlternateContent xmlns:mc="http://schemas.openxmlformats.org/markup-compatibility/2006" xmlns:a14="http://schemas.microsoft.com/office/drawing/2010/main">
        <mc:Choice Requires="a14">
          <p:sp>
            <p:nvSpPr>
              <p:cNvPr id="5" name="TextBox 4" descr="Tranthiphuvatlyk15@gmail.com">
                <a:extLst>
                  <a:ext uri="{FF2B5EF4-FFF2-40B4-BE49-F238E27FC236}">
                    <a16:creationId xmlns:a16="http://schemas.microsoft.com/office/drawing/2014/main" id="{4198A380-1802-4EAE-8BEE-DFE11FED4BC6}"/>
                  </a:ext>
                </a:extLst>
              </p:cNvPr>
              <p:cNvSpPr txBox="1"/>
              <p:nvPr/>
            </p:nvSpPr>
            <p:spPr>
              <a:xfrm>
                <a:off x="6265382" y="2413511"/>
                <a:ext cx="5131624" cy="3723648"/>
              </a:xfrm>
              <a:prstGeom prst="rect">
                <a:avLst/>
              </a:prstGeom>
              <a:noFill/>
            </p:spPr>
            <p:txBody>
              <a:bodyPr wrap="square">
                <a:spAutoFit/>
              </a:bodyPr>
              <a:lstStyle/>
              <a:p>
                <a:pPr algn="ctr">
                  <a:lnSpc>
                    <a:spcPct val="115000"/>
                  </a:lnSpc>
                </a:pPr>
                <a:r>
                  <a:rPr lang="vi-VN" sz="2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p>
              <a:p>
                <a:pPr algn="just">
                  <a:lnSpc>
                    <a:spcPct val="115000"/>
                  </a:lnSpc>
                </a:pPr>
                <a:r>
                  <a:rPr lang="vi-VN"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Cường độ dòng điện chạy qua dây dẫn là</a:t>
                </a:r>
              </a:p>
              <a:p>
                <a:pPr algn="just">
                  <a:lnSpc>
                    <a:spcPct val="115000"/>
                  </a:lnSpc>
                </a:pPr>
                <a14:m>
                  <m:oMathPara xmlns:m="http://schemas.openxmlformats.org/officeDocument/2006/math">
                    <m:oMathParaPr>
                      <m:jc m:val="centerGroup"/>
                    </m:oMathParaPr>
                    <m:oMath xmlns:m="http://schemas.openxmlformats.org/officeDocument/2006/math">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𝐼</m:t>
                      </m:r>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𝑛𝑞</m:t>
                          </m:r>
                        </m:num>
                        <m:den>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vi-VN"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18</m:t>
                              </m:r>
                            </m:sup>
                          </m:sSup>
                          <m:sSup>
                            <m:sSupPr>
                              <m:ctrlPr>
                                <a:rPr lang="vi-VN"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.1,6.10</m:t>
                              </m:r>
                            </m:e>
                            <m:sup>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−19</m:t>
                              </m:r>
                            </m:sup>
                          </m:sSup>
                        </m:num>
                        <m:den>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23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vi-VN" sz="23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16 </m:t>
                      </m:r>
                      <m:r>
                        <m:rPr>
                          <m:sty m:val="p"/>
                        </m:rPr>
                        <a:rPr lang="en-US" sz="23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A</m:t>
                      </m:r>
                    </m:oMath>
                  </m:oMathPara>
                </a14:m>
                <a:endParaRPr lang="vi-VN"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lang="en-US"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a:t>
                </a:r>
                <a:r>
                  <a:rPr lang="vi-VN"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ộ lớn của lực từ tác dụng lên dây dẫn.</a:t>
                </a:r>
              </a:p>
              <a:p>
                <a:pPr algn="ctr">
                  <a:lnSpc>
                    <a:spcPct val="115000"/>
                  </a:lnSpc>
                </a:pPr>
                <a:r>
                  <a:rPr lang="en-US"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 = </a:t>
                </a:r>
                <a:r>
                  <a:rPr lang="en-US" sz="23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BILsin</a:t>
                </a:r>
                <a:r>
                  <a:rPr lang="en-US"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α</a:t>
                </a:r>
              </a:p>
              <a:p>
                <a:pPr algn="ctr">
                  <a:lnSpc>
                    <a:spcPct val="115000"/>
                  </a:lnSpc>
                </a:pPr>
                <a:r>
                  <a:rPr lang="en-US" sz="2300" dirty="0">
                    <a:latin typeface="Arial" panose="020B0604020202020204" pitchFamily="34" charset="0"/>
                    <a:ea typeface="Times New Roman" panose="02020603050405020304" pitchFamily="18" charset="0"/>
                    <a:cs typeface="Arial" panose="020B0604020202020204" pitchFamily="34" charset="0"/>
                  </a:rPr>
                  <a:t>F </a:t>
                </a:r>
                <a:r>
                  <a:rPr lang="en-US"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5.10</a:t>
                </a:r>
                <a:r>
                  <a:rPr lang="en-US" sz="23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300" baseline="30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r>
                  <a:rPr lang="en-US" sz="23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.0,16.0,5.sin90</a:t>
                </a:r>
                <a:r>
                  <a:rPr lang="en-US" sz="2300" baseline="30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r>
                  <a:rPr lang="en-US" sz="23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4.10</a:t>
                </a:r>
                <a:r>
                  <a:rPr lang="en-US" sz="23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r>
                  <a:rPr lang="en-US"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(N)</a:t>
                </a:r>
                <a:endParaRPr lang="vi-VN"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descr="Tranthiphuvatlyk15@gmail.com">
                <a:extLst>
                  <a:ext uri="{FF2B5EF4-FFF2-40B4-BE49-F238E27FC236}">
                    <a16:creationId xmlns:a16="http://schemas.microsoft.com/office/drawing/2014/main" id="{4198A380-1802-4EAE-8BEE-DFE11FED4BC6}"/>
                  </a:ext>
                </a:extLst>
              </p:cNvPr>
              <p:cNvSpPr txBox="1">
                <a:spLocks noRot="1" noChangeAspect="1" noMove="1" noResize="1" noEditPoints="1" noAdjustHandles="1" noChangeArrowheads="1" noChangeShapeType="1" noTextEdit="1"/>
              </p:cNvSpPr>
              <p:nvPr/>
            </p:nvSpPr>
            <p:spPr>
              <a:xfrm>
                <a:off x="6265382" y="2413511"/>
                <a:ext cx="5131624" cy="3723648"/>
              </a:xfrm>
              <a:prstGeom prst="rect">
                <a:avLst/>
              </a:prstGeom>
              <a:blipFill>
                <a:blip r:embed="rId2"/>
                <a:stretch>
                  <a:fillRect l="-1781" t="-818" r="-1663" b="-2619"/>
                </a:stretch>
              </a:blipFill>
            </p:spPr>
            <p:txBody>
              <a:bodyPr/>
              <a:lstStyle/>
              <a:p>
                <a:r>
                  <a:rPr lang="en-US">
                    <a:noFill/>
                  </a:rPr>
                  <a:t> </a:t>
                </a:r>
              </a:p>
            </p:txBody>
          </p:sp>
        </mc:Fallback>
      </mc:AlternateContent>
      <p:sp>
        <p:nvSpPr>
          <p:cNvPr id="6" name="Rectangle: Diagonal Corners Rounded 5" descr="Tranthiphuvatlyk15@gmail.com">
            <a:extLst>
              <a:ext uri="{FF2B5EF4-FFF2-40B4-BE49-F238E27FC236}">
                <a16:creationId xmlns:a16="http://schemas.microsoft.com/office/drawing/2014/main" id="{6ECF4D1E-50A5-4ABB-9FA4-22A182D7D4A1}"/>
              </a:ext>
            </a:extLst>
          </p:cNvPr>
          <p:cNvSpPr/>
          <p:nvPr/>
        </p:nvSpPr>
        <p:spPr>
          <a:xfrm>
            <a:off x="352926" y="1787250"/>
            <a:ext cx="11318374" cy="5070750"/>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300">
              <a:latin typeface="Arial" panose="020B0604020202020204" pitchFamily="34" charset="0"/>
              <a:cs typeface="Arial" panose="020B0604020202020204" pitchFamily="34" charset="0"/>
            </a:endParaRPr>
          </a:p>
        </p:txBody>
      </p:sp>
      <p:sp>
        <p:nvSpPr>
          <p:cNvPr id="9" name="TextBox 8" descr="Tranthiphuvatlyk15@gmail.com">
            <a:extLst>
              <a:ext uri="{FF2B5EF4-FFF2-40B4-BE49-F238E27FC236}">
                <a16:creationId xmlns:a16="http://schemas.microsoft.com/office/drawing/2014/main" id="{10B602EB-9882-4873-9ECD-7F2C59EB1A14}"/>
              </a:ext>
            </a:extLst>
          </p:cNvPr>
          <p:cNvSpPr txBox="1"/>
          <p:nvPr/>
        </p:nvSpPr>
        <p:spPr>
          <a:xfrm>
            <a:off x="520700" y="2233526"/>
            <a:ext cx="5309754" cy="4535088"/>
          </a:xfrm>
          <a:prstGeom prst="rect">
            <a:avLst/>
          </a:prstGeom>
          <a:noFill/>
        </p:spPr>
        <p:txBody>
          <a:bodyPr wrap="square">
            <a:spAutoFit/>
          </a:bodyPr>
          <a:lstStyle/>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Câu 2. </a:t>
            </a:r>
            <a:r>
              <a:rPr lang="vi-VN" sz="2300" dirty="0">
                <a:effectLst/>
                <a:latin typeface="Arial" panose="020B0604020202020204" pitchFamily="34" charset="0"/>
                <a:ea typeface="Times New Roman" panose="02020603050405020304" pitchFamily="18" charset="0"/>
                <a:cs typeface="Arial" panose="020B0604020202020204" pitchFamily="34" charset="0"/>
              </a:rPr>
              <a:t>Một dây dẫn dài 50 </a:t>
            </a:r>
            <a:r>
              <a:rPr lang="vi-VN" sz="2300" dirty="0" err="1">
                <a:effectLst/>
                <a:latin typeface="Arial" panose="020B0604020202020204" pitchFamily="34" charset="0"/>
                <a:ea typeface="Times New Roman" panose="02020603050405020304" pitchFamily="18" charset="0"/>
                <a:cs typeface="Arial" panose="020B0604020202020204" pitchFamily="34" charset="0"/>
              </a:rPr>
              <a:t>cm</a:t>
            </a:r>
            <a:r>
              <a:rPr lang="vi-VN" sz="2300" dirty="0">
                <a:effectLst/>
                <a:latin typeface="Arial" panose="020B0604020202020204" pitchFamily="34" charset="0"/>
                <a:ea typeface="Times New Roman" panose="02020603050405020304" pitchFamily="18" charset="0"/>
                <a:cs typeface="Arial" panose="020B0604020202020204" pitchFamily="34" charset="0"/>
              </a:rPr>
              <a:t> có dòng điện chạy qua được đặt vuông góc với từ trường có độ lớn cảm ứng từ là 5 </a:t>
            </a:r>
            <a:r>
              <a:rPr lang="vi-VN" sz="2300" dirty="0" err="1">
                <a:effectLst/>
                <a:latin typeface="Arial" panose="020B0604020202020204" pitchFamily="34" charset="0"/>
                <a:ea typeface="Times New Roman" panose="02020603050405020304" pitchFamily="18" charset="0"/>
                <a:cs typeface="Arial" panose="020B0604020202020204" pitchFamily="34" charset="0"/>
              </a:rPr>
              <a:t>mT</a:t>
            </a:r>
            <a:r>
              <a:rPr lang="vi-VN" sz="2300" dirty="0">
                <a:effectLst/>
                <a:latin typeface="Arial" panose="020B0604020202020204" pitchFamily="34" charset="0"/>
                <a:ea typeface="Times New Roman" panose="02020603050405020304" pitchFamily="18" charset="0"/>
                <a:cs typeface="Arial" panose="020B0604020202020204" pitchFamily="34" charset="0"/>
              </a:rPr>
              <a:t>.</a:t>
            </a:r>
          </a:p>
          <a:p>
            <a:pPr marL="357188" indent="-357188" algn="just">
              <a:lnSpc>
                <a:spcPct val="115000"/>
              </a:lnSpc>
            </a:pPr>
            <a:r>
              <a:rPr lang="vi-VN" sz="2300" dirty="0">
                <a:effectLst/>
                <a:latin typeface="Arial" panose="020B0604020202020204" pitchFamily="34" charset="0"/>
                <a:ea typeface="Times New Roman" panose="02020603050405020304" pitchFamily="18" charset="0"/>
                <a:cs typeface="Arial" panose="020B0604020202020204" pitchFamily="34" charset="0"/>
              </a:rPr>
              <a:t>a) Nếu có 10</a:t>
            </a:r>
            <a:r>
              <a:rPr lang="vi-VN" sz="2300" baseline="30000" dirty="0">
                <a:effectLst/>
                <a:latin typeface="Arial" panose="020B0604020202020204" pitchFamily="34" charset="0"/>
                <a:ea typeface="Times New Roman" panose="02020603050405020304" pitchFamily="18" charset="0"/>
                <a:cs typeface="Arial" panose="020B0604020202020204" pitchFamily="34" charset="0"/>
              </a:rPr>
              <a:t>18 </a:t>
            </a:r>
            <a:r>
              <a:rPr lang="vi-VN" sz="2300" dirty="0" err="1">
                <a:effectLst/>
                <a:latin typeface="Arial" panose="020B0604020202020204" pitchFamily="34" charset="0"/>
                <a:ea typeface="Times New Roman" panose="02020603050405020304" pitchFamily="18" charset="0"/>
                <a:cs typeface="Arial" panose="020B0604020202020204" pitchFamily="34" charset="0"/>
              </a:rPr>
              <a:t>electron</a:t>
            </a:r>
            <a:r>
              <a:rPr lang="vi-VN" sz="2300" dirty="0">
                <a:effectLst/>
                <a:latin typeface="Arial" panose="020B0604020202020204" pitchFamily="34" charset="0"/>
                <a:ea typeface="Times New Roman" panose="02020603050405020304" pitchFamily="18" charset="0"/>
                <a:cs typeface="Arial" panose="020B0604020202020204" pitchFamily="34" charset="0"/>
              </a:rPr>
              <a:t> chạy qua dây dẫn trong mỗi giây thì cường độ dòng điện chạy qua dây dẫn bằng bao nhiêu? (Cho biết độ lớn điện tích electron là |e| = 1,60.10</a:t>
            </a:r>
            <a:r>
              <a:rPr lang="vi-VN" sz="2300" baseline="30000" dirty="0">
                <a:effectLst/>
                <a:latin typeface="Arial" panose="020B0604020202020204" pitchFamily="34" charset="0"/>
                <a:ea typeface="Times New Roman" panose="02020603050405020304" pitchFamily="18" charset="0"/>
                <a:cs typeface="Arial" panose="020B0604020202020204" pitchFamily="34" charset="0"/>
              </a:rPr>
              <a:t>-19</a:t>
            </a:r>
            <a:r>
              <a:rPr lang="vi-VN" sz="2300" dirty="0">
                <a:effectLst/>
                <a:latin typeface="Arial" panose="020B0604020202020204" pitchFamily="34" charset="0"/>
                <a:ea typeface="Times New Roman" panose="02020603050405020304" pitchFamily="18" charset="0"/>
                <a:cs typeface="Arial" panose="020B0604020202020204" pitchFamily="34" charset="0"/>
              </a:rPr>
              <a:t> C).</a:t>
            </a:r>
          </a:p>
          <a:p>
            <a:pPr marL="357188" indent="-357188" algn="just">
              <a:lnSpc>
                <a:spcPct val="115000"/>
              </a:lnSpc>
            </a:pPr>
            <a:r>
              <a:rPr lang="vi-VN" sz="2300" dirty="0">
                <a:effectLst/>
                <a:latin typeface="Arial" panose="020B0604020202020204" pitchFamily="34" charset="0"/>
                <a:ea typeface="Times New Roman" panose="02020603050405020304" pitchFamily="18" charset="0"/>
                <a:cs typeface="Arial" panose="020B0604020202020204" pitchFamily="34" charset="0"/>
              </a:rPr>
              <a:t>b) Tính độ lớn của lực từ tác dụng lên dây dẫn.</a:t>
            </a:r>
          </a:p>
        </p:txBody>
      </p:sp>
      <p:cxnSp>
        <p:nvCxnSpPr>
          <p:cNvPr id="10" name="Straight Connector 9" descr="Tranthiphuvatlyk15@gmail.com">
            <a:extLst>
              <a:ext uri="{FF2B5EF4-FFF2-40B4-BE49-F238E27FC236}">
                <a16:creationId xmlns:a16="http://schemas.microsoft.com/office/drawing/2014/main" id="{174A7D2C-142C-4D8A-A7D4-A160B147ECDC}"/>
              </a:ext>
            </a:extLst>
          </p:cNvPr>
          <p:cNvCxnSpPr/>
          <p:nvPr/>
        </p:nvCxnSpPr>
        <p:spPr>
          <a:xfrm>
            <a:off x="6096000" y="1990190"/>
            <a:ext cx="0" cy="4621633"/>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0562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1000"/>
                                        <p:tgtEl>
                                          <p:spTgt spid="5">
                                            <p:txEl>
                                              <p:pRg st="4" end="4"/>
                                            </p:txEl>
                                          </p:spTgt>
                                        </p:tgtEl>
                                      </p:cBhvr>
                                    </p:animEffect>
                                    <p:anim calcmode="lin" valueType="num">
                                      <p:cBhvr>
                                        <p:cTn id="3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1000"/>
                                        <p:tgtEl>
                                          <p:spTgt spid="5">
                                            <p:txEl>
                                              <p:pRg st="5" end="5"/>
                                            </p:txEl>
                                          </p:spTgt>
                                        </p:tgtEl>
                                      </p:cBhvr>
                                    </p:animEffect>
                                    <p:anim calcmode="lin" valueType="num">
                                      <p:cBhvr>
                                        <p:cTn id="4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41600046"/>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4" name="Picture 3" descr="Tranthiphuvatlyk15@gmail.com">
            <a:extLst>
              <a:ext uri="{FF2B5EF4-FFF2-40B4-BE49-F238E27FC236}">
                <a16:creationId xmlns:a16="http://schemas.microsoft.com/office/drawing/2014/main" id="{FA2AD7A3-DB0D-497B-90DD-3950E27E4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726" y="1929383"/>
            <a:ext cx="5054211" cy="4778723"/>
          </a:xfrm>
          <a:prstGeom prst="rect">
            <a:avLst/>
          </a:prstGeom>
        </p:spPr>
      </p:pic>
      <p:sp>
        <p:nvSpPr>
          <p:cNvPr id="6" name="TextBox 5" descr="Tranthiphuvatlyk15@gmail.com">
            <a:extLst>
              <a:ext uri="{FF2B5EF4-FFF2-40B4-BE49-F238E27FC236}">
                <a16:creationId xmlns:a16="http://schemas.microsoft.com/office/drawing/2014/main" id="{C3F4551F-F0BB-42B8-BBD0-D8165FA7382D}"/>
              </a:ext>
            </a:extLst>
          </p:cNvPr>
          <p:cNvSpPr txBox="1"/>
          <p:nvPr/>
        </p:nvSpPr>
        <p:spPr>
          <a:xfrm>
            <a:off x="1340063" y="2807078"/>
            <a:ext cx="3683599" cy="2606676"/>
          </a:xfrm>
          <a:prstGeom prst="rect">
            <a:avLst/>
          </a:prstGeom>
          <a:noFill/>
        </p:spPr>
        <p:txBody>
          <a:bodyPr wrap="square">
            <a:spAutoFit/>
          </a:bodyPr>
          <a:lstStyle/>
          <a:p>
            <a:pPr algn="just">
              <a:lnSpc>
                <a:spcPct val="115000"/>
              </a:lnSpc>
            </a:pPr>
            <a:r>
              <a:rPr lang="vi-VN" sz="2400" b="1" dirty="0">
                <a:effectLst/>
                <a:latin typeface="Arial" panose="020B0604020202020204" pitchFamily="34" charset="0"/>
                <a:ea typeface="Times New Roman" panose="02020603050405020304" pitchFamily="18" charset="0"/>
                <a:cs typeface="Arial" panose="020B0604020202020204" pitchFamily="34" charset="0"/>
              </a:rPr>
              <a:t>1. Mục đích thí nghiệm</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dirty="0">
                <a:effectLst/>
                <a:latin typeface="Arial" panose="020B0604020202020204" pitchFamily="34" charset="0"/>
                <a:ea typeface="Times New Roman" panose="02020603050405020304" pitchFamily="18" charset="0"/>
                <a:cs typeface="Arial" panose="020B0604020202020204" pitchFamily="34" charset="0"/>
              </a:rPr>
              <a:t>Xác định độ lớn cảm ứng từ của từ trường điện.</a:t>
            </a:r>
          </a:p>
          <a:p>
            <a:pPr algn="just">
              <a:lnSpc>
                <a:spcPct val="115000"/>
              </a:lnSpc>
            </a:pPr>
            <a:r>
              <a:rPr lang="vi-VN" sz="2400" b="1" dirty="0">
                <a:effectLst/>
                <a:latin typeface="Arial" panose="020B0604020202020204" pitchFamily="34" charset="0"/>
                <a:ea typeface="Times New Roman" panose="02020603050405020304" pitchFamily="18" charset="0"/>
                <a:cs typeface="Arial" panose="020B0604020202020204" pitchFamily="34" charset="0"/>
              </a:rPr>
              <a:t>2. Dụng cụ thí nghiệm</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dirty="0">
                <a:effectLst/>
                <a:latin typeface="Arial" panose="020B0604020202020204" pitchFamily="34" charset="0"/>
                <a:ea typeface="Times New Roman" panose="02020603050405020304" pitchFamily="18" charset="0"/>
                <a:cs typeface="Arial" panose="020B0604020202020204" pitchFamily="34" charset="0"/>
              </a:rPr>
              <a:t>Dụng cụ thí nghiệm như Hình 15.1.</a:t>
            </a:r>
          </a:p>
        </p:txBody>
      </p:sp>
    </p:spTree>
    <p:extLst>
      <p:ext uri="{BB962C8B-B14F-4D97-AF65-F5344CB8AC3E}">
        <p14:creationId xmlns:p14="http://schemas.microsoft.com/office/powerpoint/2010/main" val="186160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75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750"/>
                                        <p:tgtEl>
                                          <p:spTgt spid="6">
                                            <p:txEl>
                                              <p:pRg st="2" end="2"/>
                                            </p:txEl>
                                          </p:spTgt>
                                        </p:tgtEl>
                                      </p:cBhvr>
                                    </p:animEffect>
                                  </p:childTnLst>
                                </p:cTn>
                              </p:par>
                            </p:childTnLst>
                          </p:cTn>
                        </p:par>
                        <p:par>
                          <p:cTn id="21" fill="hold">
                            <p:stCondLst>
                              <p:cond delay="750"/>
                            </p:stCondLst>
                            <p:childTnLst>
                              <p:par>
                                <p:cTn id="22" presetID="10" presetClass="entr" presetSubtype="0" fill="hold"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E096000D-A7F4-49F5-A35E-D7A0C8A4CEB6}"/>
              </a:ext>
            </a:extLst>
          </p:cNvPr>
          <p:cNvSpPr txBox="1"/>
          <p:nvPr/>
        </p:nvSpPr>
        <p:spPr>
          <a:xfrm>
            <a:off x="4002527" y="2270928"/>
            <a:ext cx="4444843" cy="523220"/>
          </a:xfrm>
          <a:prstGeom prst="rect">
            <a:avLst/>
          </a:prstGeom>
          <a:noFill/>
        </p:spPr>
        <p:txBody>
          <a:bodyPr wrap="square" rtlCol="0">
            <a:spAutoFit/>
          </a:bodyPr>
          <a:lstStyle/>
          <a:p>
            <a:r>
              <a:rPr lang="vi-VN" sz="2800" b="1" dirty="0">
                <a:solidFill>
                  <a:srgbClr val="00B0F0"/>
                </a:solidFill>
                <a:latin typeface="Arial" panose="020B0604020202020204" pitchFamily="34" charset="0"/>
                <a:cs typeface="Arial" panose="020B0604020202020204" pitchFamily="34" charset="0"/>
              </a:rPr>
              <a:t>PHIẾU HỌC TẬP SỐ 4</a:t>
            </a:r>
          </a:p>
        </p:txBody>
      </p:sp>
      <p:sp>
        <p:nvSpPr>
          <p:cNvPr id="5" name="Rectangle: Diagonal Corners Rounded 4" descr="Tranthiphuvatlyk15@gmail.com">
            <a:extLst>
              <a:ext uri="{FF2B5EF4-FFF2-40B4-BE49-F238E27FC236}">
                <a16:creationId xmlns:a16="http://schemas.microsoft.com/office/drawing/2014/main" id="{B8904AD6-F8A8-43A4-B3FC-3E1709A61D82}"/>
              </a:ext>
            </a:extLst>
          </p:cNvPr>
          <p:cNvSpPr/>
          <p:nvPr/>
        </p:nvSpPr>
        <p:spPr>
          <a:xfrm>
            <a:off x="577515" y="1959657"/>
            <a:ext cx="11294866" cy="4745980"/>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descr="Tranthiphuvatlyk15@gmail.com">
            <a:extLst>
              <a:ext uri="{FF2B5EF4-FFF2-40B4-BE49-F238E27FC236}">
                <a16:creationId xmlns:a16="http://schemas.microsoft.com/office/drawing/2014/main" id="{9CA47C58-73D0-41B4-99FE-44159BBE694F}"/>
              </a:ext>
            </a:extLst>
          </p:cNvPr>
          <p:cNvSpPr txBox="1"/>
          <p:nvPr/>
        </p:nvSpPr>
        <p:spPr>
          <a:xfrm>
            <a:off x="1334505" y="3082615"/>
            <a:ext cx="9522989" cy="3515578"/>
          </a:xfrm>
          <a:prstGeom prst="rect">
            <a:avLst/>
          </a:prstGeom>
          <a:noFill/>
        </p:spPr>
        <p:txBody>
          <a:bodyPr wrap="square">
            <a:spAutoFit/>
          </a:bodyPr>
          <a:lstStyle/>
          <a:p>
            <a:pPr algn="just">
              <a:lnSpc>
                <a:spcPct val="115000"/>
              </a:lnSpc>
            </a:pPr>
            <a:r>
              <a:rPr lang="vi-VN" sz="3200" b="1" dirty="0">
                <a:effectLst/>
                <a:latin typeface="Arial" panose="020B0604020202020204" pitchFamily="34" charset="0"/>
                <a:ea typeface="Times New Roman" panose="02020603050405020304" pitchFamily="18" charset="0"/>
                <a:cs typeface="Arial" panose="020B0604020202020204" pitchFamily="34" charset="0"/>
              </a:rPr>
              <a:t>3. Thiết kế phương án thí nghiệm</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3200" dirty="0">
                <a:effectLst/>
                <a:latin typeface="Arial" panose="020B0604020202020204" pitchFamily="34" charset="0"/>
                <a:ea typeface="Times New Roman" panose="02020603050405020304" pitchFamily="18" charset="0"/>
                <a:cs typeface="Arial" panose="020B0604020202020204" pitchFamily="34" charset="0"/>
              </a:rPr>
              <a:t>a) Từ công thức (15.1), hãy cho biết </a:t>
            </a:r>
            <a:r>
              <a:rPr lang="vi-VN" sz="3600" dirty="0">
                <a:effectLst/>
                <a:latin typeface="Arial" panose="020B0604020202020204" pitchFamily="34" charset="0"/>
                <a:ea typeface="Times New Roman" panose="02020603050405020304" pitchFamily="18" charset="0"/>
                <a:cs typeface="Arial" panose="020B0604020202020204" pitchFamily="34" charset="0"/>
              </a:rPr>
              <a:t>để</a:t>
            </a:r>
            <a:r>
              <a:rPr lang="vi-VN" sz="3200" dirty="0">
                <a:effectLst/>
                <a:latin typeface="Arial" panose="020B0604020202020204" pitchFamily="34" charset="0"/>
                <a:ea typeface="Times New Roman" panose="02020603050405020304" pitchFamily="18" charset="0"/>
                <a:cs typeface="Arial" panose="020B0604020202020204" pitchFamily="34" charset="0"/>
              </a:rPr>
              <a:t> xác định cảm ứng từ thì cần đo các đại lượng nào?</a:t>
            </a:r>
          </a:p>
          <a:p>
            <a:pPr algn="just">
              <a:lnSpc>
                <a:spcPct val="115000"/>
              </a:lnSpc>
            </a:pPr>
            <a:r>
              <a:rPr lang="vi-VN" sz="3200" dirty="0">
                <a:effectLst/>
                <a:latin typeface="Arial" panose="020B0604020202020204" pitchFamily="34" charset="0"/>
                <a:ea typeface="Times New Roman" panose="02020603050405020304" pitchFamily="18" charset="0"/>
                <a:cs typeface="Arial" panose="020B0604020202020204" pitchFamily="34" charset="0"/>
              </a:rPr>
              <a:t>b) Nên đặt góc α bằng bao nhiêu? Tại sao?</a:t>
            </a:r>
          </a:p>
          <a:p>
            <a:pPr algn="just">
              <a:lnSpc>
                <a:spcPct val="115000"/>
              </a:lnSpc>
            </a:pPr>
            <a:r>
              <a:rPr lang="vi-VN" sz="3200" dirty="0">
                <a:effectLst/>
                <a:latin typeface="Arial" panose="020B0604020202020204" pitchFamily="34" charset="0"/>
                <a:ea typeface="Times New Roman" panose="02020603050405020304" pitchFamily="18" charset="0"/>
                <a:cs typeface="Arial" panose="020B0604020202020204" pitchFamily="34" charset="0"/>
              </a:rPr>
              <a:t>c) Mô tả các bước tiến hành thí nghiệm để đo được cảm ứng từ của nam châm điện.</a:t>
            </a:r>
          </a:p>
        </p:txBody>
      </p:sp>
    </p:spTree>
    <p:extLst>
      <p:ext uri="{BB962C8B-B14F-4D97-AF65-F5344CB8AC3E}">
        <p14:creationId xmlns:p14="http://schemas.microsoft.com/office/powerpoint/2010/main" val="9600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750"/>
                                        <p:tgtEl>
                                          <p:spTgt spid="7">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750"/>
                                        <p:tgtEl>
                                          <p:spTgt spid="7">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3650963"/>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B535C593-A28D-4CAF-B10E-E7FF815AEA08}"/>
              </a:ext>
            </a:extLst>
          </p:cNvPr>
          <p:cNvSpPr txBox="1"/>
          <p:nvPr/>
        </p:nvSpPr>
        <p:spPr>
          <a:xfrm>
            <a:off x="3874450" y="2445941"/>
            <a:ext cx="4443099"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4</a:t>
            </a:r>
          </a:p>
        </p:txBody>
      </p:sp>
      <p:sp>
        <p:nvSpPr>
          <p:cNvPr id="5" name="Rectangle: Diagonal Corners Rounded 4" descr="Tranthiphuvatlyk15@gmail.com">
            <a:extLst>
              <a:ext uri="{FF2B5EF4-FFF2-40B4-BE49-F238E27FC236}">
                <a16:creationId xmlns:a16="http://schemas.microsoft.com/office/drawing/2014/main" id="{A3B6E7BE-9FBF-425E-81C2-1362FB3BD8E1}"/>
              </a:ext>
            </a:extLst>
          </p:cNvPr>
          <p:cNvSpPr/>
          <p:nvPr/>
        </p:nvSpPr>
        <p:spPr>
          <a:xfrm>
            <a:off x="753980" y="2101516"/>
            <a:ext cx="10605320" cy="4199892"/>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59E309AE-81F3-47A2-BDEE-F1A5FC1BB682}"/>
              </a:ext>
            </a:extLst>
          </p:cNvPr>
          <p:cNvSpPr txBox="1"/>
          <p:nvPr/>
        </p:nvSpPr>
        <p:spPr>
          <a:xfrm>
            <a:off x="1377539" y="3020815"/>
            <a:ext cx="9563178" cy="483017"/>
          </a:xfrm>
          <a:prstGeom prst="rect">
            <a:avLst/>
          </a:prstGeom>
          <a:noFill/>
        </p:spPr>
        <p:txBody>
          <a:bodyPr wrap="square">
            <a:spAutoFit/>
          </a:bodyPr>
          <a:lstStyle/>
          <a:p>
            <a:pPr algn="just">
              <a:lnSpc>
                <a:spcPct val="115000"/>
              </a:lnSpc>
            </a:pPr>
            <a:r>
              <a:rPr lang="vi-VN" sz="2400" b="1" dirty="0">
                <a:effectLst/>
                <a:latin typeface="Arial" panose="020B0604020202020204" pitchFamily="34" charset="0"/>
                <a:ea typeface="Times New Roman" panose="02020603050405020304" pitchFamily="18" charset="0"/>
                <a:cs typeface="Arial" panose="020B0604020202020204" pitchFamily="34" charset="0"/>
              </a:rPr>
              <a:t>3. Thiết kế phương án thí nghiệm</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2" descr="Tranthiphuvatlyk15@gmail.com">
                <a:extLst>
                  <a:ext uri="{FF2B5EF4-FFF2-40B4-BE49-F238E27FC236}">
                    <a16:creationId xmlns:a16="http://schemas.microsoft.com/office/drawing/2014/main" id="{C7B5D7D8-4468-44EF-AFA1-7E365DFD4229}"/>
                  </a:ext>
                </a:extLst>
              </p:cNvPr>
              <p:cNvSpPr>
                <a:spLocks noChangeArrowheads="1"/>
              </p:cNvSpPr>
              <p:nvPr/>
            </p:nvSpPr>
            <p:spPr bwMode="auto">
              <a:xfrm>
                <a:off x="1270089" y="3344575"/>
                <a:ext cx="9778078" cy="23069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82880" algn="just" eaLnBrk="0" fontAlgn="base" hangingPunct="0">
                  <a:lnSpc>
                    <a:spcPct val="150000"/>
                  </a:lnSpc>
                  <a:spcBef>
                    <a:spcPct val="0"/>
                  </a:spcBef>
                </a:pP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(15.1),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thì</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cần</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đo</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cường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dòng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lực</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(F),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dài</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dây</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dẫn</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đặt</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góc</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giữa</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vecto</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accPr>
                      <m:e>
                        <m:r>
                          <a:rPr kumimoji="0" lang="en-US" altLang="vi-VN"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𝐵</m:t>
                        </m:r>
                      </m:e>
                    </m:acc>
                  </m:oMath>
                </a14:m>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vecto</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cường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dòng</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4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kumimoji="0" lang="en-US" altLang="vi-VN"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a:t>
                </a:r>
                <a:endParaRPr kumimoji="0" lang="en-US" altLang="vi-VN"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8" name="Rectangle 2" descr="Tranthiphuvatlyk15@gmail.com">
                <a:extLst>
                  <a:ext uri="{FF2B5EF4-FFF2-40B4-BE49-F238E27FC236}">
                    <a16:creationId xmlns:a16="http://schemas.microsoft.com/office/drawing/2014/main" id="{C7B5D7D8-4468-44EF-AFA1-7E365DFD4229}"/>
                  </a:ext>
                </a:extLst>
              </p:cNvPr>
              <p:cNvSpPr>
                <a:spLocks noRot="1" noChangeAspect="1" noMove="1" noResize="1" noEditPoints="1" noAdjustHandles="1" noChangeArrowheads="1" noChangeShapeType="1" noTextEdit="1"/>
              </p:cNvSpPr>
              <p:nvPr/>
            </p:nvSpPr>
            <p:spPr bwMode="auto">
              <a:xfrm>
                <a:off x="1270089" y="3344575"/>
                <a:ext cx="9778078" cy="2306978"/>
              </a:xfrm>
              <a:prstGeom prst="rect">
                <a:avLst/>
              </a:prstGeom>
              <a:blipFill>
                <a:blip r:embed="rId2"/>
                <a:stretch>
                  <a:fillRect r="-998" b="-555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2" descr="Tranthiphuvatlyk15@gmail.com">
            <a:extLst>
              <a:ext uri="{FF2B5EF4-FFF2-40B4-BE49-F238E27FC236}">
                <a16:creationId xmlns:a16="http://schemas.microsoft.com/office/drawing/2014/main" id="{315A80F2-0830-4A04-8ED9-5838D6074BEF}"/>
              </a:ext>
            </a:extLst>
          </p:cNvPr>
          <p:cNvSpPr>
            <a:spLocks noChangeArrowheads="1"/>
          </p:cNvSpPr>
          <p:nvPr/>
        </p:nvSpPr>
        <p:spPr bwMode="auto">
          <a:xfrm>
            <a:off x="1377539" y="5536102"/>
            <a:ext cx="9778078" cy="57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82880" algn="just">
              <a:lnSpc>
                <a:spcPct val="150000"/>
              </a:lnSpc>
            </a:pPr>
            <a:r>
              <a:rPr lang="en-US" sz="2400" i="1" dirty="0">
                <a:effectLst/>
                <a:latin typeface="Arial" panose="020B0604020202020204" pitchFamily="34" charset="0"/>
                <a:ea typeface="Times New Roman" panose="02020603050405020304" pitchFamily="18" charset="0"/>
                <a:cs typeface="Arial" panose="020B0604020202020204" pitchFamily="34" charset="0"/>
              </a:rPr>
              <a:t>b)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Nên</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đặt</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góc</a:t>
            </a:r>
            <a:r>
              <a:rPr lang="en-US" sz="2400" i="1" dirty="0">
                <a:effectLst/>
                <a:latin typeface="Arial" panose="020B0604020202020204" pitchFamily="34" charset="0"/>
                <a:ea typeface="Times New Roman" panose="02020603050405020304" pitchFamily="18" charset="0"/>
                <a:cs typeface="Arial" panose="020B0604020202020204" pitchFamily="34" charset="0"/>
              </a:rPr>
              <a:t> α</a:t>
            </a:r>
            <a:r>
              <a:rPr lang="vi-VN"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a:t>
            </a:r>
            <a:r>
              <a:rPr lang="vi-VN"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90</a:t>
            </a:r>
            <a:r>
              <a:rPr lang="en-US" sz="2400" i="1" baseline="30000" dirty="0">
                <a:effectLst/>
                <a:latin typeface="Arial" panose="020B0604020202020204" pitchFamily="34" charset="0"/>
                <a:ea typeface="Times New Roman" panose="02020603050405020304" pitchFamily="18" charset="0"/>
                <a:cs typeface="Arial" panose="020B0604020202020204" pitchFamily="34" charset="0"/>
              </a:rPr>
              <a:t>0</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Vì</a:t>
            </a:r>
            <a:r>
              <a:rPr lang="en-US" sz="2400" i="1" dirty="0">
                <a:effectLst/>
                <a:latin typeface="Arial" panose="020B0604020202020204" pitchFamily="34" charset="0"/>
                <a:ea typeface="Times New Roman" panose="02020603050405020304" pitchFamily="18" charset="0"/>
                <a:cs typeface="Arial" panose="020B0604020202020204" pitchFamily="34" charset="0"/>
              </a:rPr>
              <a:t> sin 90</a:t>
            </a:r>
            <a:r>
              <a:rPr lang="en-US" sz="2400" i="1" baseline="30000" dirty="0">
                <a:effectLst/>
                <a:latin typeface="Arial" panose="020B0604020202020204" pitchFamily="34" charset="0"/>
                <a:ea typeface="Times New Roman" panose="02020603050405020304" pitchFamily="18" charset="0"/>
                <a:cs typeface="Arial" panose="020B0604020202020204" pitchFamily="34" charset="0"/>
              </a:rPr>
              <a:t>0</a:t>
            </a:r>
            <a:r>
              <a:rPr lang="vi-VN" sz="2400" i="1" baseline="30000"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a:t>
            </a:r>
            <a:r>
              <a:rPr lang="vi-VN"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1,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giúp</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tính</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toán</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dễ</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dàng</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hơn</a:t>
            </a:r>
            <a:r>
              <a:rPr lang="en-US" sz="2400" i="1" dirty="0">
                <a:effectLst/>
                <a:latin typeface="Arial" panose="020B0604020202020204" pitchFamily="34" charset="0"/>
                <a:ea typeface="Times New Roman" panose="02020603050405020304" pitchFamily="18" charset="0"/>
                <a:cs typeface="Arial" panose="020B0604020202020204" pitchFamily="34" charset="0"/>
              </a:rPr>
              <a:t>.</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252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8591105"/>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967E240D-3240-48A9-BCB4-0505DE1E9FA1}"/>
              </a:ext>
            </a:extLst>
          </p:cNvPr>
          <p:cNvSpPr txBox="1"/>
          <p:nvPr/>
        </p:nvSpPr>
        <p:spPr>
          <a:xfrm>
            <a:off x="3706290" y="2125046"/>
            <a:ext cx="4434904"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4</a:t>
            </a:r>
          </a:p>
        </p:txBody>
      </p:sp>
      <p:sp>
        <p:nvSpPr>
          <p:cNvPr id="5" name="Rectangle: Diagonal Corners Rounded 4" descr="Tranthiphuvatlyk15@gmail.com">
            <a:extLst>
              <a:ext uri="{FF2B5EF4-FFF2-40B4-BE49-F238E27FC236}">
                <a16:creationId xmlns:a16="http://schemas.microsoft.com/office/drawing/2014/main" id="{2C766D3A-27C0-4726-8147-B0A1E4C3C393}"/>
              </a:ext>
            </a:extLst>
          </p:cNvPr>
          <p:cNvSpPr/>
          <p:nvPr/>
        </p:nvSpPr>
        <p:spPr>
          <a:xfrm>
            <a:off x="898358" y="1982459"/>
            <a:ext cx="10460941" cy="4695935"/>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72CDC60F-FEB3-484A-95D5-604B2836ED4C}"/>
              </a:ext>
            </a:extLst>
          </p:cNvPr>
          <p:cNvSpPr txBox="1"/>
          <p:nvPr/>
        </p:nvSpPr>
        <p:spPr>
          <a:xfrm>
            <a:off x="1392967" y="2719502"/>
            <a:ext cx="9563178" cy="483017"/>
          </a:xfrm>
          <a:prstGeom prst="rect">
            <a:avLst/>
          </a:prstGeom>
          <a:noFill/>
        </p:spPr>
        <p:txBody>
          <a:bodyPr wrap="square">
            <a:spAutoFit/>
          </a:bodyPr>
          <a:lstStyle/>
          <a:p>
            <a:pPr algn="just">
              <a:lnSpc>
                <a:spcPct val="115000"/>
              </a:lnSpc>
            </a:pPr>
            <a:r>
              <a:rPr lang="vi-VN" sz="2400" b="1" dirty="0">
                <a:effectLst/>
                <a:latin typeface="Arial" panose="020B0604020202020204" pitchFamily="34" charset="0"/>
                <a:ea typeface="Times New Roman" panose="02020603050405020304" pitchFamily="18" charset="0"/>
                <a:cs typeface="Arial" panose="020B0604020202020204" pitchFamily="34" charset="0"/>
              </a:rPr>
              <a:t>3. Thiết kế phương án thí nghiệm</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descr="Tranthiphuvatlyk15@gmail.com">
            <a:extLst>
              <a:ext uri="{FF2B5EF4-FFF2-40B4-BE49-F238E27FC236}">
                <a16:creationId xmlns:a16="http://schemas.microsoft.com/office/drawing/2014/main" id="{B6DD8C8F-29E0-48D6-9005-5D37E7E411EE}"/>
              </a:ext>
            </a:extLst>
          </p:cNvPr>
          <p:cNvSpPr>
            <a:spLocks noChangeArrowheads="1"/>
          </p:cNvSpPr>
          <p:nvPr/>
        </p:nvSpPr>
        <p:spPr bwMode="auto">
          <a:xfrm>
            <a:off x="1392967" y="2981931"/>
            <a:ext cx="9563178" cy="430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sz="2400" i="1" dirty="0">
                <a:effectLst/>
                <a:latin typeface="Arial" panose="020B0604020202020204" pitchFamily="34" charset="0"/>
                <a:ea typeface="Times New Roman" panose="02020603050405020304" pitchFamily="18" charset="0"/>
                <a:cs typeface="Arial" panose="020B0604020202020204" pitchFamily="34" charset="0"/>
              </a:rPr>
              <a:t>c) Mô tả các bước tiến hành thí nghiệm để đo được cảm ứng từ của nam châm điện.</a:t>
            </a:r>
          </a:p>
          <a:p>
            <a:pPr algn="just">
              <a:lnSpc>
                <a:spcPct val="115000"/>
              </a:lnSpc>
            </a:pPr>
            <a:r>
              <a:rPr lang="vi-VN" sz="2400" i="1" dirty="0">
                <a:effectLst/>
                <a:latin typeface="Arial" panose="020B0604020202020204" pitchFamily="34" charset="0"/>
                <a:ea typeface="Times New Roman" panose="02020603050405020304" pitchFamily="18" charset="0"/>
                <a:cs typeface="Arial" panose="020B0604020202020204" pitchFamily="34" charset="0"/>
              </a:rPr>
              <a:t>- Bật </a:t>
            </a:r>
            <a:r>
              <a:rPr lang="vi-VN" sz="2400" i="1" dirty="0" err="1">
                <a:effectLst/>
                <a:latin typeface="Arial" panose="020B0604020202020204" pitchFamily="34" charset="0"/>
                <a:ea typeface="Times New Roman" panose="02020603050405020304" pitchFamily="18" charset="0"/>
                <a:cs typeface="Arial" panose="020B0604020202020204" pitchFamily="34" charset="0"/>
              </a:rPr>
              <a:t>khoá</a:t>
            </a:r>
            <a:r>
              <a:rPr lang="vi-VN" sz="2400" i="1" dirty="0">
                <a:effectLst/>
                <a:latin typeface="Arial" panose="020B0604020202020204" pitchFamily="34" charset="0"/>
                <a:ea typeface="Times New Roman" panose="02020603050405020304" pitchFamily="18" charset="0"/>
                <a:cs typeface="Arial" panose="020B0604020202020204" pitchFamily="34" charset="0"/>
              </a:rPr>
              <a:t> K và điều chỉnh biến trở để thay đổi cường độ dòng điện chạy qua nam châm điện</a:t>
            </a:r>
          </a:p>
          <a:p>
            <a:pPr algn="just">
              <a:lnSpc>
                <a:spcPct val="115000"/>
              </a:lnSpc>
            </a:pPr>
            <a:r>
              <a:rPr lang="vi-VN" sz="2400" i="1" dirty="0">
                <a:effectLst/>
                <a:latin typeface="Arial" panose="020B0604020202020204" pitchFamily="34" charset="0"/>
                <a:ea typeface="Times New Roman" panose="02020603050405020304" pitchFamily="18" charset="0"/>
                <a:cs typeface="Arial" panose="020B0604020202020204" pitchFamily="34" charset="0"/>
              </a:rPr>
              <a:t>- Ghi lại kết quả giá trị cường độ dòng điện I (A) bằng </a:t>
            </a:r>
            <a:r>
              <a:rPr lang="vi-VN" sz="2400" i="1" dirty="0" err="1">
                <a:effectLst/>
                <a:latin typeface="Arial" panose="020B0604020202020204" pitchFamily="34" charset="0"/>
                <a:ea typeface="Times New Roman" panose="02020603050405020304" pitchFamily="18" charset="0"/>
                <a:cs typeface="Arial" panose="020B0604020202020204" pitchFamily="34" charset="0"/>
              </a:rPr>
              <a:t>ampe</a:t>
            </a:r>
            <a:r>
              <a:rPr lang="vi-VN" sz="2400" i="1" dirty="0">
                <a:effectLst/>
                <a:latin typeface="Arial" panose="020B0604020202020204" pitchFamily="34" charset="0"/>
                <a:ea typeface="Times New Roman" panose="02020603050405020304" pitchFamily="18" charset="0"/>
                <a:cs typeface="Arial" panose="020B0604020202020204" pitchFamily="34" charset="0"/>
              </a:rPr>
              <a:t> kế.</a:t>
            </a:r>
          </a:p>
          <a:p>
            <a:pPr algn="just">
              <a:lnSpc>
                <a:spcPct val="115000"/>
              </a:lnSpc>
            </a:pPr>
            <a:r>
              <a:rPr lang="vi-VN" sz="2400" i="1" dirty="0">
                <a:effectLst/>
                <a:latin typeface="Arial" panose="020B0604020202020204" pitchFamily="34" charset="0"/>
                <a:ea typeface="Times New Roman" panose="02020603050405020304" pitchFamily="18" charset="0"/>
                <a:cs typeface="Arial" panose="020B0604020202020204" pitchFamily="34" charset="0"/>
              </a:rPr>
              <a:t>- Đo cảm ứng từ: đặt tự kế tại điểm cần đo cảm ứng từ, xoay kim tự kế đến vị trí cân bằng, ghi lại giá trị góc  của kim tự kế so với phương nằm ngang.</a:t>
            </a:r>
          </a:p>
          <a:p>
            <a:pPr algn="just">
              <a:lnSpc>
                <a:spcPct val="115000"/>
              </a:lnSpc>
            </a:pPr>
            <a:r>
              <a:rPr lang="vi-VN" sz="2400" i="1" dirty="0">
                <a:effectLst/>
                <a:latin typeface="Arial" panose="020B0604020202020204" pitchFamily="34" charset="0"/>
                <a:ea typeface="Times New Roman" panose="02020603050405020304" pitchFamily="18" charset="0"/>
                <a:cs typeface="Arial" panose="020B0604020202020204" pitchFamily="34" charset="0"/>
              </a:rPr>
              <a:t>- Tính toán cảm ứng từ</a:t>
            </a:r>
          </a:p>
          <a:p>
            <a:pPr algn="just">
              <a:lnSpc>
                <a:spcPct val="115000"/>
              </a:lnSpc>
            </a:pPr>
            <a:endParaRPr lang="vi-VN" sz="2400" i="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439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B1B90898-3A90-49D6-BBB0-195075094300}"/>
              </a:ext>
            </a:extLst>
          </p:cNvPr>
          <p:cNvSpPr txBox="1"/>
          <p:nvPr/>
        </p:nvSpPr>
        <p:spPr>
          <a:xfrm>
            <a:off x="545432" y="2324579"/>
            <a:ext cx="11189369" cy="4535088"/>
          </a:xfrm>
          <a:prstGeom prst="rect">
            <a:avLst/>
          </a:prstGeom>
          <a:noFill/>
        </p:spPr>
        <p:txBody>
          <a:bodyPr wrap="square">
            <a:spAutoFit/>
          </a:bodyPr>
          <a:lstStyle/>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a) </a:t>
            </a:r>
            <a:r>
              <a:rPr lang="vi-VN" sz="2300" dirty="0">
                <a:effectLst/>
                <a:latin typeface="Arial" panose="020B0604020202020204" pitchFamily="34" charset="0"/>
                <a:ea typeface="Times New Roman" panose="02020603050405020304" pitchFamily="18" charset="0"/>
                <a:cs typeface="Arial" panose="020B0604020202020204" pitchFamily="34" charset="0"/>
              </a:rPr>
              <a:t>Treo khung dây vào đầu đòn cân.</a:t>
            </a:r>
          </a:p>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b) </a:t>
            </a:r>
            <a:r>
              <a:rPr lang="vi-VN" sz="2300" dirty="0">
                <a:effectLst/>
                <a:latin typeface="Arial" panose="020B0604020202020204" pitchFamily="34" charset="0"/>
                <a:ea typeface="Times New Roman" panose="02020603050405020304" pitchFamily="18" charset="0"/>
                <a:cs typeface="Arial" panose="020B0604020202020204" pitchFamily="34" charset="0"/>
              </a:rPr>
              <a:t>Điều chỉnh khung dây vuông góc với vectơ cảm ứng từ của nam châm điện (</a:t>
            </a:r>
            <a:r>
              <a:rPr lang="el-GR" sz="2300" dirty="0">
                <a:effectLst/>
                <a:latin typeface="Arial" panose="020B0604020202020204" pitchFamily="34" charset="0"/>
                <a:ea typeface="Times New Roman" panose="02020603050405020304" pitchFamily="18" charset="0"/>
                <a:cs typeface="Arial" panose="020B0604020202020204" pitchFamily="34" charset="0"/>
              </a:rPr>
              <a:t>α</a:t>
            </a:r>
            <a:r>
              <a:rPr lang="vi-VN" sz="2300" dirty="0">
                <a:effectLst/>
                <a:latin typeface="Arial" panose="020B0604020202020204" pitchFamily="34" charset="0"/>
                <a:ea typeface="Times New Roman" panose="02020603050405020304" pitchFamily="18" charset="0"/>
                <a:cs typeface="Arial" panose="020B0604020202020204" pitchFamily="34" charset="0"/>
              </a:rPr>
              <a:t> </a:t>
            </a:r>
            <a:r>
              <a:rPr lang="el-GR" sz="2300" dirty="0">
                <a:effectLst/>
                <a:latin typeface="Arial" panose="020B0604020202020204" pitchFamily="34" charset="0"/>
                <a:ea typeface="Times New Roman" panose="02020603050405020304" pitchFamily="18" charset="0"/>
                <a:cs typeface="Arial" panose="020B0604020202020204" pitchFamily="34" charset="0"/>
              </a:rPr>
              <a:t>=</a:t>
            </a:r>
            <a:r>
              <a:rPr lang="vi-VN" sz="2300" dirty="0">
                <a:effectLst/>
                <a:latin typeface="Arial" panose="020B0604020202020204" pitchFamily="34" charset="0"/>
                <a:ea typeface="Times New Roman" panose="02020603050405020304" pitchFamily="18" charset="0"/>
                <a:cs typeface="Arial" panose="020B0604020202020204" pitchFamily="34" charset="0"/>
              </a:rPr>
              <a:t> </a:t>
            </a:r>
            <a:r>
              <a:rPr lang="el-GR" sz="2300" dirty="0">
                <a:effectLst/>
                <a:latin typeface="Arial" panose="020B0604020202020204" pitchFamily="34" charset="0"/>
                <a:ea typeface="Times New Roman" panose="02020603050405020304" pitchFamily="18" charset="0"/>
                <a:cs typeface="Arial" panose="020B0604020202020204" pitchFamily="34" charset="0"/>
              </a:rPr>
              <a:t>90</a:t>
            </a:r>
            <a:r>
              <a:rPr lang="el-GR" sz="2300" baseline="30000" dirty="0">
                <a:effectLst/>
                <a:latin typeface="Arial" panose="020B0604020202020204" pitchFamily="34" charset="0"/>
                <a:ea typeface="Times New Roman" panose="02020603050405020304" pitchFamily="18" charset="0"/>
                <a:cs typeface="Arial" panose="020B0604020202020204" pitchFamily="34" charset="0"/>
              </a:rPr>
              <a:t>0</a:t>
            </a:r>
            <a:r>
              <a:rPr lang="el-GR" sz="23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c) </a:t>
            </a:r>
            <a:r>
              <a:rPr lang="vi-VN" sz="2300" dirty="0">
                <a:effectLst/>
                <a:latin typeface="Arial" panose="020B0604020202020204" pitchFamily="34" charset="0"/>
                <a:ea typeface="Times New Roman" panose="02020603050405020304" pitchFamily="18" charset="0"/>
                <a:cs typeface="Arial" panose="020B0604020202020204" pitchFamily="34" charset="0"/>
              </a:rPr>
              <a:t>Điều chỉnh gia trọng và dây căng lực kế để lực kế đo được lực từ.</a:t>
            </a:r>
          </a:p>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d) </a:t>
            </a:r>
            <a:r>
              <a:rPr lang="vi-VN" sz="2300" dirty="0">
                <a:effectLst/>
                <a:latin typeface="Arial" panose="020B0604020202020204" pitchFamily="34" charset="0"/>
                <a:ea typeface="Times New Roman" panose="02020603050405020304" pitchFamily="18" charset="0"/>
                <a:cs typeface="Arial" panose="020B0604020202020204" pitchFamily="34" charset="0"/>
              </a:rPr>
              <a:t>Bật công tắc nguồn điện. Điều chỉnh cường độ dòng điện qua nam châm điện ở mức ban đầu </a:t>
            </a:r>
            <a:r>
              <a:rPr lang="vi-VN" sz="2300" dirty="0" err="1">
                <a:effectLst/>
                <a:latin typeface="Arial" panose="020B0604020202020204" pitchFamily="34" charset="0"/>
                <a:ea typeface="Times New Roman" panose="02020603050405020304" pitchFamily="18" charset="0"/>
                <a:cs typeface="Arial" panose="020B0604020202020204" pitchFamily="34" charset="0"/>
              </a:rPr>
              <a:t>0,1A</a:t>
            </a:r>
            <a:r>
              <a:rPr lang="vi-VN" sz="2300" dirty="0">
                <a:effectLst/>
                <a:latin typeface="Arial" panose="020B0604020202020204" pitchFamily="34" charset="0"/>
                <a:ea typeface="Times New Roman" panose="02020603050405020304" pitchFamily="18" charset="0"/>
                <a:cs typeface="Arial" panose="020B0604020202020204" pitchFamily="34" charset="0"/>
              </a:rPr>
              <a:t>. Xác định giá trị của lực từ F qua lực kế.</a:t>
            </a:r>
          </a:p>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e) </a:t>
            </a:r>
            <a:r>
              <a:rPr lang="vi-VN" sz="2300" dirty="0">
                <a:effectLst/>
                <a:latin typeface="Arial" panose="020B0604020202020204" pitchFamily="34" charset="0"/>
                <a:ea typeface="Times New Roman" panose="02020603050405020304" pitchFamily="18" charset="0"/>
                <a:cs typeface="Arial" panose="020B0604020202020204" pitchFamily="34" charset="0"/>
              </a:rPr>
              <a:t>Thay đổi giá trị cường độ dòng điện qua khung dây mỗi lần tăng lên </a:t>
            </a:r>
            <a:r>
              <a:rPr lang="vi-VN" sz="2300" dirty="0" err="1">
                <a:effectLst/>
                <a:latin typeface="Arial" panose="020B0604020202020204" pitchFamily="34" charset="0"/>
                <a:ea typeface="Times New Roman" panose="02020603050405020304" pitchFamily="18" charset="0"/>
                <a:cs typeface="Arial" panose="020B0604020202020204" pitchFamily="34" charset="0"/>
              </a:rPr>
              <a:t>0,1A</a:t>
            </a:r>
            <a:r>
              <a:rPr lang="vi-VN" sz="2300" dirty="0">
                <a:effectLst/>
                <a:latin typeface="Arial" panose="020B0604020202020204" pitchFamily="34" charset="0"/>
                <a:ea typeface="Times New Roman" panose="02020603050405020304" pitchFamily="18" charset="0"/>
                <a:cs typeface="Arial" panose="020B0604020202020204" pitchFamily="34" charset="0"/>
              </a:rPr>
              <a:t>. Đọc giá trị cường độ dòng điện I qua khung dây và xác định giá trị lực từ F qua lực kế, ghi kết quả vào bảng 1.</a:t>
            </a:r>
          </a:p>
          <a:p>
            <a:pPr algn="just">
              <a:lnSpc>
                <a:spcPct val="115000"/>
              </a:lnSpc>
            </a:pPr>
            <a:r>
              <a:rPr lang="vi-VN" sz="2300" b="1" dirty="0">
                <a:effectLst/>
                <a:latin typeface="Arial" panose="020B0604020202020204" pitchFamily="34" charset="0"/>
                <a:ea typeface="Times New Roman" panose="02020603050405020304" pitchFamily="18" charset="0"/>
                <a:cs typeface="Arial" panose="020B0604020202020204" pitchFamily="34" charset="0"/>
              </a:rPr>
              <a:t>g) </a:t>
            </a:r>
            <a:r>
              <a:rPr lang="vi-VN" sz="2300" dirty="0">
                <a:effectLst/>
                <a:latin typeface="Arial" panose="020B0604020202020204" pitchFamily="34" charset="0"/>
                <a:ea typeface="Times New Roman" panose="02020603050405020304" pitchFamily="18" charset="0"/>
                <a:cs typeface="Arial" panose="020B0604020202020204" pitchFamily="34" charset="0"/>
              </a:rPr>
              <a:t>Đánh dấu các điểm thực nghiệm lên hệ trục </a:t>
            </a:r>
            <a:r>
              <a:rPr lang="vi-VN" sz="2300" dirty="0" err="1">
                <a:effectLst/>
                <a:latin typeface="Arial" panose="020B0604020202020204" pitchFamily="34" charset="0"/>
                <a:ea typeface="Times New Roman" panose="02020603050405020304" pitchFamily="18" charset="0"/>
                <a:cs typeface="Arial" panose="020B0604020202020204" pitchFamily="34" charset="0"/>
              </a:rPr>
              <a:t>toạ</a:t>
            </a:r>
            <a:r>
              <a:rPr lang="vi-VN" sz="2300" dirty="0">
                <a:effectLst/>
                <a:latin typeface="Arial" panose="020B0604020202020204" pitchFamily="34" charset="0"/>
                <a:ea typeface="Times New Roman" panose="02020603050405020304" pitchFamily="18" charset="0"/>
                <a:cs typeface="Arial" panose="020B0604020202020204" pitchFamily="34" charset="0"/>
              </a:rPr>
              <a:t> độ và vẽ đường thẳng đi gần nhất các điểm thực nghiệm.</a:t>
            </a:r>
          </a:p>
        </p:txBody>
      </p:sp>
      <p:sp>
        <p:nvSpPr>
          <p:cNvPr id="5" name="TextBox 4" descr="Tranthiphuvatlyk15@gmail.com">
            <a:extLst>
              <a:ext uri="{FF2B5EF4-FFF2-40B4-BE49-F238E27FC236}">
                <a16:creationId xmlns:a16="http://schemas.microsoft.com/office/drawing/2014/main" id="{6DC9A2FC-5B66-4491-A4BE-818FA0E8A28B}"/>
              </a:ext>
            </a:extLst>
          </p:cNvPr>
          <p:cNvSpPr txBox="1"/>
          <p:nvPr/>
        </p:nvSpPr>
        <p:spPr>
          <a:xfrm>
            <a:off x="545432" y="1841562"/>
            <a:ext cx="9563178" cy="483017"/>
          </a:xfrm>
          <a:prstGeom prst="rect">
            <a:avLst/>
          </a:prstGeom>
          <a:noFill/>
        </p:spPr>
        <p:txBody>
          <a:bodyPr wrap="square">
            <a:spAutoFit/>
          </a:bodyPr>
          <a:lstStyle/>
          <a:p>
            <a:pPr algn="just">
              <a:lnSpc>
                <a:spcPct val="115000"/>
              </a:lnSpc>
            </a:pPr>
            <a:r>
              <a:rPr lang="vi-VN" sz="2400" b="1" dirty="0">
                <a:latin typeface="Arial" panose="020B0604020202020204" pitchFamily="34" charset="0"/>
                <a:ea typeface="Times New Roman" panose="02020603050405020304" pitchFamily="18" charset="0"/>
                <a:cs typeface="Arial" panose="020B0604020202020204" pitchFamily="34" charset="0"/>
              </a:rPr>
              <a:t>4</a:t>
            </a:r>
            <a:r>
              <a:rPr lang="vi-VN" sz="2400" b="1" dirty="0">
                <a:effectLst/>
                <a:latin typeface="Arial" panose="020B0604020202020204" pitchFamily="34" charset="0"/>
                <a:ea typeface="Times New Roman" panose="02020603050405020304" pitchFamily="18" charset="0"/>
                <a:cs typeface="Arial" panose="020B0604020202020204" pitchFamily="34" charset="0"/>
              </a:rPr>
              <a:t>. Tiến hành thí nghiệm</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186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Table 5" descr="Tranthiphuvatlyk15@gmail.com">
                <a:extLst>
                  <a:ext uri="{FF2B5EF4-FFF2-40B4-BE49-F238E27FC236}">
                    <a16:creationId xmlns:a16="http://schemas.microsoft.com/office/drawing/2014/main" id="{A04242FB-4FEF-4916-9FCC-031B594F8F23}"/>
                  </a:ext>
                </a:extLst>
              </p:cNvPr>
              <p:cNvGraphicFramePr>
                <a:graphicFrameLocks noGrp="1"/>
              </p:cNvGraphicFramePr>
              <p:nvPr>
                <p:extLst>
                  <p:ext uri="{D42A27DB-BD31-4B8C-83A1-F6EECF244321}">
                    <p14:modId xmlns:p14="http://schemas.microsoft.com/office/powerpoint/2010/main" val="4258980450"/>
                  </p:ext>
                </p:extLst>
              </p:nvPr>
            </p:nvGraphicFramePr>
            <p:xfrm>
              <a:off x="809109" y="2802009"/>
              <a:ext cx="10595008" cy="3856204"/>
            </p:xfrm>
            <a:graphic>
              <a:graphicData uri="http://schemas.openxmlformats.org/drawingml/2006/table">
                <a:tbl>
                  <a:tblPr firstRow="1" bandRow="1">
                    <a:tableStyleId>{21E4AEA4-8DFA-4A89-87EB-49C32662AFE0}</a:tableStyleId>
                  </a:tblPr>
                  <a:tblGrid>
                    <a:gridCol w="2648752">
                      <a:extLst>
                        <a:ext uri="{9D8B030D-6E8A-4147-A177-3AD203B41FA5}">
                          <a16:colId xmlns:a16="http://schemas.microsoft.com/office/drawing/2014/main" val="75374793"/>
                        </a:ext>
                      </a:extLst>
                    </a:gridCol>
                    <a:gridCol w="2648752">
                      <a:extLst>
                        <a:ext uri="{9D8B030D-6E8A-4147-A177-3AD203B41FA5}">
                          <a16:colId xmlns:a16="http://schemas.microsoft.com/office/drawing/2014/main" val="514341993"/>
                        </a:ext>
                      </a:extLst>
                    </a:gridCol>
                    <a:gridCol w="2648752">
                      <a:extLst>
                        <a:ext uri="{9D8B030D-6E8A-4147-A177-3AD203B41FA5}">
                          <a16:colId xmlns:a16="http://schemas.microsoft.com/office/drawing/2014/main" val="1147564862"/>
                        </a:ext>
                      </a:extLst>
                    </a:gridCol>
                    <a:gridCol w="2648752">
                      <a:extLst>
                        <a:ext uri="{9D8B030D-6E8A-4147-A177-3AD203B41FA5}">
                          <a16:colId xmlns:a16="http://schemas.microsoft.com/office/drawing/2014/main" val="3056094599"/>
                        </a:ext>
                      </a:extLst>
                    </a:gridCol>
                  </a:tblGrid>
                  <a:tr h="743071">
                    <a:tc>
                      <a:txBody>
                        <a:bodyPr/>
                        <a:lstStyle/>
                        <a:p>
                          <a:pPr algn="ctr"/>
                          <a:r>
                            <a:rPr lang="vi-VN" sz="2600" dirty="0">
                              <a:latin typeface="+mj-lt"/>
                            </a:rPr>
                            <a:t>Lần thí nghiệm</a:t>
                          </a:r>
                        </a:p>
                      </a:txBody>
                      <a:tcPr anchor="ctr"/>
                    </a:tc>
                    <a:tc>
                      <a:txBody>
                        <a:bodyPr/>
                        <a:lstStyle/>
                        <a:p>
                          <a:pPr algn="ctr"/>
                          <a:r>
                            <a:rPr lang="vi-VN" sz="2600" dirty="0">
                              <a:latin typeface="+mj-lt"/>
                            </a:rPr>
                            <a:t>I</a:t>
                          </a:r>
                          <a:r>
                            <a:rPr lang="en-US" sz="2600" dirty="0">
                              <a:latin typeface="+mj-lt"/>
                            </a:rPr>
                            <a:t>(A)</a:t>
                          </a:r>
                          <a:endParaRPr lang="vi-VN" sz="2600" dirty="0">
                            <a:latin typeface="+mj-lt"/>
                          </a:endParaRPr>
                        </a:p>
                      </a:txBody>
                      <a:tcPr anchor="ctr"/>
                    </a:tc>
                    <a:tc>
                      <a:txBody>
                        <a:bodyPr/>
                        <a:lstStyle/>
                        <a:p>
                          <a:pPr algn="ctr"/>
                          <a:r>
                            <a:rPr lang="en-US" sz="2600" dirty="0">
                              <a:latin typeface="+mj-lt"/>
                            </a:rPr>
                            <a:t>F(N)</a:t>
                          </a:r>
                          <a:endParaRPr lang="vi-VN" sz="26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2600" i="1" smtClean="0">
                                        <a:latin typeface="Cambria Math" panose="02040503050406030204" pitchFamily="18" charset="0"/>
                                      </a:rPr>
                                    </m:ctrlPr>
                                  </m:fPr>
                                  <m:num>
                                    <m:r>
                                      <a:rPr lang="vi-VN" sz="2600" b="1" i="1" smtClean="0">
                                        <a:latin typeface="Cambria Math" panose="02040503050406030204" pitchFamily="18" charset="0"/>
                                      </a:rPr>
                                      <m:t>𝑭</m:t>
                                    </m:r>
                                  </m:num>
                                  <m:den>
                                    <m:r>
                                      <a:rPr lang="vi-VN" sz="2600" b="1" i="1" smtClean="0">
                                        <a:latin typeface="Cambria Math" panose="02040503050406030204" pitchFamily="18" charset="0"/>
                                      </a:rPr>
                                      <m:t>𝑰𝑳</m:t>
                                    </m:r>
                                  </m:den>
                                </m:f>
                              </m:oMath>
                            </m:oMathPara>
                          </a14:m>
                          <a:endParaRPr lang="vi-VN" sz="2600" dirty="0">
                            <a:latin typeface="+mj-lt"/>
                          </a:endParaRPr>
                        </a:p>
                      </a:txBody>
                      <a:tcPr anchor="ctr"/>
                    </a:tc>
                    <a:extLst>
                      <a:ext uri="{0D108BD9-81ED-4DB2-BD59-A6C34878D82A}">
                        <a16:rowId xmlns:a16="http://schemas.microsoft.com/office/drawing/2014/main" val="1623768601"/>
                      </a:ext>
                    </a:extLst>
                  </a:tr>
                  <a:tr h="743071">
                    <a:tc>
                      <a:txBody>
                        <a:bodyPr/>
                        <a:lstStyle/>
                        <a:p>
                          <a:pPr algn="ctr"/>
                          <a:r>
                            <a:rPr lang="vi-VN" sz="2600" dirty="0">
                              <a:latin typeface="+mj-lt"/>
                            </a:rPr>
                            <a:t>1</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2415427529"/>
                      </a:ext>
                    </a:extLst>
                  </a:tr>
                  <a:tr h="743071">
                    <a:tc>
                      <a:txBody>
                        <a:bodyPr/>
                        <a:lstStyle/>
                        <a:p>
                          <a:pPr algn="ctr"/>
                          <a:r>
                            <a:rPr lang="vi-VN" sz="2600" dirty="0">
                              <a:latin typeface="+mj-lt"/>
                            </a:rPr>
                            <a:t>2</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2745913840"/>
                      </a:ext>
                    </a:extLst>
                  </a:tr>
                  <a:tr h="743071">
                    <a:tc>
                      <a:txBody>
                        <a:bodyPr/>
                        <a:lstStyle/>
                        <a:p>
                          <a:pPr algn="ctr"/>
                          <a:r>
                            <a:rPr lang="vi-VN" sz="2600" dirty="0">
                              <a:latin typeface="+mj-lt"/>
                            </a:rPr>
                            <a:t>3</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1329577968"/>
                      </a:ext>
                    </a:extLst>
                  </a:tr>
                  <a:tr h="743071">
                    <a:tc>
                      <a:txBody>
                        <a:bodyPr/>
                        <a:lstStyle/>
                        <a:p>
                          <a:pPr algn="ctr"/>
                          <a:r>
                            <a:rPr lang="vi-VN" sz="2600" dirty="0">
                              <a:latin typeface="+mj-lt"/>
                            </a:rPr>
                            <a:t>4</a:t>
                          </a:r>
                        </a:p>
                      </a:txBody>
                      <a:tcPr anchor="ctr"/>
                    </a:tc>
                    <a:tc>
                      <a:txBody>
                        <a:bodyPr/>
                        <a:lstStyle/>
                        <a:p>
                          <a:endParaRPr lang="vi-VN" sz="2600" dirty="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6" name="Table 5" descr="Tranthiphuvatlyk15@gmail.com">
                <a:extLst>
                  <a:ext uri="{FF2B5EF4-FFF2-40B4-BE49-F238E27FC236}">
                    <a16:creationId xmlns:a16="http://schemas.microsoft.com/office/drawing/2014/main" id="{A04242FB-4FEF-4916-9FCC-031B594F8F23}"/>
                  </a:ext>
                </a:extLst>
              </p:cNvPr>
              <p:cNvGraphicFramePr>
                <a:graphicFrameLocks noGrp="1"/>
              </p:cNvGraphicFramePr>
              <p:nvPr>
                <p:extLst>
                  <p:ext uri="{D42A27DB-BD31-4B8C-83A1-F6EECF244321}">
                    <p14:modId xmlns:p14="http://schemas.microsoft.com/office/powerpoint/2010/main" val="4258980450"/>
                  </p:ext>
                </p:extLst>
              </p:nvPr>
            </p:nvGraphicFramePr>
            <p:xfrm>
              <a:off x="809109" y="2802009"/>
              <a:ext cx="10595008" cy="3856204"/>
            </p:xfrm>
            <a:graphic>
              <a:graphicData uri="http://schemas.openxmlformats.org/drawingml/2006/table">
                <a:tbl>
                  <a:tblPr firstRow="1" bandRow="1">
                    <a:tableStyleId>{21E4AEA4-8DFA-4A89-87EB-49C32662AFE0}</a:tableStyleId>
                  </a:tblPr>
                  <a:tblGrid>
                    <a:gridCol w="2648752">
                      <a:extLst>
                        <a:ext uri="{9D8B030D-6E8A-4147-A177-3AD203B41FA5}">
                          <a16:colId xmlns:a16="http://schemas.microsoft.com/office/drawing/2014/main" val="75374793"/>
                        </a:ext>
                      </a:extLst>
                    </a:gridCol>
                    <a:gridCol w="2648752">
                      <a:extLst>
                        <a:ext uri="{9D8B030D-6E8A-4147-A177-3AD203B41FA5}">
                          <a16:colId xmlns:a16="http://schemas.microsoft.com/office/drawing/2014/main" val="514341993"/>
                        </a:ext>
                      </a:extLst>
                    </a:gridCol>
                    <a:gridCol w="2648752">
                      <a:extLst>
                        <a:ext uri="{9D8B030D-6E8A-4147-A177-3AD203B41FA5}">
                          <a16:colId xmlns:a16="http://schemas.microsoft.com/office/drawing/2014/main" val="1147564862"/>
                        </a:ext>
                      </a:extLst>
                    </a:gridCol>
                    <a:gridCol w="2648752">
                      <a:extLst>
                        <a:ext uri="{9D8B030D-6E8A-4147-A177-3AD203B41FA5}">
                          <a16:colId xmlns:a16="http://schemas.microsoft.com/office/drawing/2014/main" val="3056094599"/>
                        </a:ext>
                      </a:extLst>
                    </a:gridCol>
                  </a:tblGrid>
                  <a:tr h="883920">
                    <a:tc>
                      <a:txBody>
                        <a:bodyPr/>
                        <a:lstStyle/>
                        <a:p>
                          <a:pPr algn="ctr"/>
                          <a:r>
                            <a:rPr lang="vi-VN" sz="2600" dirty="0">
                              <a:latin typeface="+mj-lt"/>
                            </a:rPr>
                            <a:t>Lần thí nghiệm</a:t>
                          </a:r>
                        </a:p>
                      </a:txBody>
                      <a:tcPr anchor="ctr"/>
                    </a:tc>
                    <a:tc>
                      <a:txBody>
                        <a:bodyPr/>
                        <a:lstStyle/>
                        <a:p>
                          <a:pPr algn="ctr"/>
                          <a:r>
                            <a:rPr lang="vi-VN" sz="2600" dirty="0">
                              <a:latin typeface="+mj-lt"/>
                            </a:rPr>
                            <a:t>I</a:t>
                          </a:r>
                          <a:r>
                            <a:rPr lang="en-US" sz="2600" dirty="0">
                              <a:latin typeface="+mj-lt"/>
                            </a:rPr>
                            <a:t>(A)</a:t>
                          </a:r>
                          <a:endParaRPr lang="vi-VN" sz="2600" dirty="0">
                            <a:latin typeface="+mj-lt"/>
                          </a:endParaRPr>
                        </a:p>
                      </a:txBody>
                      <a:tcPr anchor="ctr"/>
                    </a:tc>
                    <a:tc>
                      <a:txBody>
                        <a:bodyPr/>
                        <a:lstStyle/>
                        <a:p>
                          <a:pPr algn="ctr"/>
                          <a:r>
                            <a:rPr lang="en-US" sz="2600" dirty="0">
                              <a:latin typeface="+mj-lt"/>
                            </a:rPr>
                            <a:t>F(N)</a:t>
                          </a:r>
                          <a:endParaRPr lang="vi-VN" sz="2600" dirty="0">
                            <a:latin typeface="+mj-lt"/>
                          </a:endParaRPr>
                        </a:p>
                      </a:txBody>
                      <a:tcPr anchor="ctr"/>
                    </a:tc>
                    <a:tc>
                      <a:txBody>
                        <a:bodyPr/>
                        <a:lstStyle/>
                        <a:p>
                          <a:endParaRPr lang="en-US"/>
                        </a:p>
                      </a:txBody>
                      <a:tcPr anchor="ctr">
                        <a:blipFill>
                          <a:blip r:embed="rId2"/>
                          <a:stretch>
                            <a:fillRect l="-300000" t="-6207" r="-920" b="-340000"/>
                          </a:stretch>
                        </a:blipFill>
                      </a:tcPr>
                    </a:tc>
                    <a:extLst>
                      <a:ext uri="{0D108BD9-81ED-4DB2-BD59-A6C34878D82A}">
                        <a16:rowId xmlns:a16="http://schemas.microsoft.com/office/drawing/2014/main" val="1623768601"/>
                      </a:ext>
                    </a:extLst>
                  </a:tr>
                  <a:tr h="743071">
                    <a:tc>
                      <a:txBody>
                        <a:bodyPr/>
                        <a:lstStyle/>
                        <a:p>
                          <a:pPr algn="ctr"/>
                          <a:r>
                            <a:rPr lang="vi-VN" sz="2600" dirty="0">
                              <a:latin typeface="+mj-lt"/>
                            </a:rPr>
                            <a:t>1</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2415427529"/>
                      </a:ext>
                    </a:extLst>
                  </a:tr>
                  <a:tr h="743071">
                    <a:tc>
                      <a:txBody>
                        <a:bodyPr/>
                        <a:lstStyle/>
                        <a:p>
                          <a:pPr algn="ctr"/>
                          <a:r>
                            <a:rPr lang="vi-VN" sz="2600" dirty="0">
                              <a:latin typeface="+mj-lt"/>
                            </a:rPr>
                            <a:t>2</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2745913840"/>
                      </a:ext>
                    </a:extLst>
                  </a:tr>
                  <a:tr h="743071">
                    <a:tc>
                      <a:txBody>
                        <a:bodyPr/>
                        <a:lstStyle/>
                        <a:p>
                          <a:pPr algn="ctr"/>
                          <a:r>
                            <a:rPr lang="vi-VN" sz="2600" dirty="0">
                              <a:latin typeface="+mj-lt"/>
                            </a:rPr>
                            <a:t>3</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1329577968"/>
                      </a:ext>
                    </a:extLst>
                  </a:tr>
                  <a:tr h="743071">
                    <a:tc>
                      <a:txBody>
                        <a:bodyPr/>
                        <a:lstStyle/>
                        <a:p>
                          <a:pPr algn="ctr"/>
                          <a:r>
                            <a:rPr lang="vi-VN" sz="2600" dirty="0">
                              <a:latin typeface="+mj-lt"/>
                            </a:rPr>
                            <a:t>4</a:t>
                          </a:r>
                        </a:p>
                      </a:txBody>
                      <a:tcPr anchor="ctr"/>
                    </a:tc>
                    <a:tc>
                      <a:txBody>
                        <a:bodyPr/>
                        <a:lstStyle/>
                        <a:p>
                          <a:endParaRPr lang="vi-VN" sz="2600" dirty="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3739219067"/>
                      </a:ext>
                    </a:extLst>
                  </a:tr>
                </a:tbl>
              </a:graphicData>
            </a:graphic>
          </p:graphicFrame>
        </mc:Fallback>
      </mc:AlternateContent>
      <p:sp>
        <p:nvSpPr>
          <p:cNvPr id="7" name="TextBox 6" descr="Tranthiphuvatlyk15@gmail.com">
            <a:extLst>
              <a:ext uri="{FF2B5EF4-FFF2-40B4-BE49-F238E27FC236}">
                <a16:creationId xmlns:a16="http://schemas.microsoft.com/office/drawing/2014/main" id="{B741F584-A6A6-467D-A268-5E0A85CDDD1C}"/>
              </a:ext>
            </a:extLst>
          </p:cNvPr>
          <p:cNvSpPr txBox="1"/>
          <p:nvPr/>
        </p:nvSpPr>
        <p:spPr>
          <a:xfrm>
            <a:off x="2170712" y="1946547"/>
            <a:ext cx="6470953" cy="523220"/>
          </a:xfrm>
          <a:prstGeom prst="rect">
            <a:avLst/>
          </a:prstGeom>
          <a:noFill/>
        </p:spPr>
        <p:txBody>
          <a:bodyPr wrap="square" rtlCol="0">
            <a:spAutoFit/>
          </a:bodyPr>
          <a:lstStyle/>
          <a:p>
            <a:pPr algn="ctr"/>
            <a:r>
              <a:rPr lang="vi-VN" sz="2800" b="1" dirty="0">
                <a:latin typeface="+mj-lt"/>
              </a:rPr>
              <a:t>BẢNG 1</a:t>
            </a:r>
          </a:p>
        </p:txBody>
      </p:sp>
    </p:spTree>
    <p:extLst>
      <p:ext uri="{BB962C8B-B14F-4D97-AF65-F5344CB8AC3E}">
        <p14:creationId xmlns:p14="http://schemas.microsoft.com/office/powerpoint/2010/main" val="265597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1418236"/>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8" name="TextBox 7" descr="Tranthiphuvatlyk15@gmail.com">
            <a:extLst>
              <a:ext uri="{FF2B5EF4-FFF2-40B4-BE49-F238E27FC236}">
                <a16:creationId xmlns:a16="http://schemas.microsoft.com/office/drawing/2014/main" id="{4477E20B-5E57-4217-AD0F-1A92A6B52C1B}"/>
              </a:ext>
            </a:extLst>
          </p:cNvPr>
          <p:cNvSpPr txBox="1"/>
          <p:nvPr/>
        </p:nvSpPr>
        <p:spPr>
          <a:xfrm>
            <a:off x="3481701" y="2261594"/>
            <a:ext cx="4330804"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4</a:t>
            </a:r>
          </a:p>
        </p:txBody>
      </p:sp>
      <p:sp>
        <p:nvSpPr>
          <p:cNvPr id="9" name="Rectangle: Diagonal Corners Rounded 8" descr="Tranthiphuvatlyk15@gmail.com">
            <a:extLst>
              <a:ext uri="{FF2B5EF4-FFF2-40B4-BE49-F238E27FC236}">
                <a16:creationId xmlns:a16="http://schemas.microsoft.com/office/drawing/2014/main" id="{13FAD224-35EB-4A2E-B05C-6609B5B1A6CC}"/>
              </a:ext>
            </a:extLst>
          </p:cNvPr>
          <p:cNvSpPr/>
          <p:nvPr/>
        </p:nvSpPr>
        <p:spPr>
          <a:xfrm>
            <a:off x="481264" y="1929383"/>
            <a:ext cx="10878036" cy="4829224"/>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1" name="TextBox 10" descr="Tranthiphuvatlyk15@gmail.com">
            <a:extLst>
              <a:ext uri="{FF2B5EF4-FFF2-40B4-BE49-F238E27FC236}">
                <a16:creationId xmlns:a16="http://schemas.microsoft.com/office/drawing/2014/main" id="{69625530-4DAB-4349-B5E8-9F382BDCBD9F}"/>
              </a:ext>
            </a:extLst>
          </p:cNvPr>
          <p:cNvSpPr txBox="1"/>
          <p:nvPr/>
        </p:nvSpPr>
        <p:spPr>
          <a:xfrm>
            <a:off x="1073779" y="2957565"/>
            <a:ext cx="9563178" cy="678327"/>
          </a:xfrm>
          <a:prstGeom prst="rect">
            <a:avLst/>
          </a:prstGeom>
          <a:noFill/>
        </p:spPr>
        <p:txBody>
          <a:bodyPr wrap="square">
            <a:spAutoFit/>
          </a:bodyPr>
          <a:lstStyle/>
          <a:p>
            <a:pPr algn="just">
              <a:lnSpc>
                <a:spcPct val="115000"/>
              </a:lnSpc>
            </a:pPr>
            <a:r>
              <a:rPr lang="vi-VN" sz="3200" b="1" dirty="0">
                <a:effectLst/>
                <a:latin typeface="Arial" panose="020B0604020202020204" pitchFamily="34" charset="0"/>
                <a:ea typeface="Times New Roman" panose="02020603050405020304" pitchFamily="18" charset="0"/>
                <a:cs typeface="Arial" panose="020B0604020202020204" pitchFamily="34" charset="0"/>
              </a:rPr>
              <a:t>5. Kết quả thí </a:t>
            </a:r>
            <a:r>
              <a:rPr lang="vi-VN" sz="3600" b="1" dirty="0">
                <a:effectLst/>
                <a:latin typeface="Arial" panose="020B0604020202020204" pitchFamily="34" charset="0"/>
                <a:ea typeface="Times New Roman" panose="02020603050405020304" pitchFamily="18" charset="0"/>
                <a:cs typeface="Arial" panose="020B0604020202020204" pitchFamily="34" charset="0"/>
              </a:rPr>
              <a:t>nghiệm</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descr="Tranthiphuvatlyk15@gmail.com">
                <a:extLst>
                  <a:ext uri="{FF2B5EF4-FFF2-40B4-BE49-F238E27FC236}">
                    <a16:creationId xmlns:a16="http://schemas.microsoft.com/office/drawing/2014/main" id="{73E3B1EC-04B1-4F8F-9424-9AC9E810FD0E}"/>
                  </a:ext>
                </a:extLst>
              </p:cNvPr>
              <p:cNvSpPr txBox="1"/>
              <p:nvPr/>
            </p:nvSpPr>
            <p:spPr>
              <a:xfrm>
                <a:off x="1073779" y="3551386"/>
                <a:ext cx="9563177" cy="2818720"/>
              </a:xfrm>
              <a:prstGeom prst="rect">
                <a:avLst/>
              </a:prstGeom>
              <a:noFill/>
            </p:spPr>
            <p:txBody>
              <a:bodyPr wrap="square">
                <a:spAutoFit/>
              </a:bodyPr>
              <a:lstStyle/>
              <a:p>
                <a:pPr algn="just"/>
                <a:r>
                  <a:rPr lang="vi-VN" sz="3200" dirty="0">
                    <a:latin typeface="Arial" panose="020B0604020202020204" pitchFamily="34" charset="0"/>
                    <a:cs typeface="Arial" panose="020B0604020202020204" pitchFamily="34" charset="0"/>
                  </a:rPr>
                  <a:t>- Tính </a:t>
                </a:r>
                <a14:m>
                  <m:oMath xmlns:m="http://schemas.openxmlformats.org/officeDocument/2006/math">
                    <m:f>
                      <m:fPr>
                        <m:ctrlPr>
                          <a:rPr lang="vi-VN" sz="3200" i="1" dirty="0" smtClean="0">
                            <a:latin typeface="Cambria Math" panose="02040503050406030204" pitchFamily="18" charset="0"/>
                          </a:rPr>
                        </m:ctrlPr>
                      </m:fPr>
                      <m:num>
                        <m:r>
                          <a:rPr lang="vi-VN" sz="3200" b="0" i="1" dirty="0" smtClean="0">
                            <a:latin typeface="Cambria Math" panose="02040503050406030204" pitchFamily="18" charset="0"/>
                          </a:rPr>
                          <m:t>𝐹</m:t>
                        </m:r>
                      </m:num>
                      <m:den>
                        <m:r>
                          <a:rPr lang="vi-VN" sz="3200" b="0" i="1" dirty="0" smtClean="0">
                            <a:latin typeface="Cambria Math" panose="02040503050406030204" pitchFamily="18" charset="0"/>
                          </a:rPr>
                          <m:t>𝐼𝐿</m:t>
                        </m:r>
                      </m:den>
                    </m:f>
                    <m:r>
                      <a:rPr lang="vi-VN" sz="3200" i="1" dirty="0">
                        <a:latin typeface="Cambria Math" panose="02040503050406030204" pitchFamily="18" charset="0"/>
                      </a:rPr>
                      <m:t> </m:t>
                    </m:r>
                  </m:oMath>
                </a14:m>
                <a:r>
                  <a:rPr lang="vi-VN" sz="3200" dirty="0">
                    <a:latin typeface="Arial" panose="020B0604020202020204" pitchFamily="34" charset="0"/>
                    <a:cs typeface="Arial" panose="020B0604020202020204" pitchFamily="34" charset="0"/>
                  </a:rPr>
                  <a:t>và điền vào bảng 1:</a:t>
                </a:r>
              </a:p>
              <a:p>
                <a:pPr algn="just"/>
                <a:r>
                  <a:rPr lang="vi-VN" sz="3200" dirty="0">
                    <a:latin typeface="Arial" panose="020B0604020202020204" pitchFamily="34" charset="0"/>
                    <a:cs typeface="Arial" panose="020B0604020202020204" pitchFamily="34" charset="0"/>
                  </a:rPr>
                  <a:t>- Tính giá trị trung bình sai số phép đo cảm ứng từ </a:t>
                </a:r>
                <a14:m>
                  <m:oMath xmlns:m="http://schemas.openxmlformats.org/officeDocument/2006/math">
                    <m:acc>
                      <m:accPr>
                        <m:chr m:val="⃗"/>
                        <m:ctrlPr>
                          <a:rPr lang="vi-VN" sz="3200" i="1" smtClean="0">
                            <a:latin typeface="Cambria Math" panose="02040503050406030204" pitchFamily="18" charset="0"/>
                          </a:rPr>
                        </m:ctrlPr>
                      </m:accPr>
                      <m:e>
                        <m:r>
                          <a:rPr lang="vi-VN" sz="3200" b="0" i="1" smtClean="0">
                            <a:latin typeface="Cambria Math" panose="02040503050406030204" pitchFamily="18" charset="0"/>
                          </a:rPr>
                          <m:t>𝐵</m:t>
                        </m:r>
                      </m:e>
                    </m:acc>
                  </m:oMath>
                </a14:m>
                <a:r>
                  <a:rPr lang="vi-VN" sz="3200" dirty="0">
                    <a:latin typeface="Arial" panose="020B0604020202020204" pitchFamily="34" charset="0"/>
                    <a:cs typeface="Arial" panose="020B0604020202020204" pitchFamily="34" charset="0"/>
                  </a:rPr>
                  <a:t> của từ trường nam châm.</a:t>
                </a:r>
              </a:p>
              <a:p>
                <a:pPr algn="just"/>
                <a:r>
                  <a:rPr lang="vi-VN" sz="3200" dirty="0">
                    <a:latin typeface="Arial" panose="020B0604020202020204" pitchFamily="34" charset="0"/>
                    <a:cs typeface="Arial" panose="020B0604020202020204" pitchFamily="34" charset="0"/>
                  </a:rPr>
                  <a:t>- Nhận xét về nguyên nhân gây ra sai số của phép đo và đề ra giải pháp để giảm sai số đó.</a:t>
                </a:r>
              </a:p>
            </p:txBody>
          </p:sp>
        </mc:Choice>
        <mc:Fallback xmlns="">
          <p:sp>
            <p:nvSpPr>
              <p:cNvPr id="12" name="TextBox 11" descr="Tranthiphuvatlyk15@gmail.com">
                <a:extLst>
                  <a:ext uri="{FF2B5EF4-FFF2-40B4-BE49-F238E27FC236}">
                    <a16:creationId xmlns:a16="http://schemas.microsoft.com/office/drawing/2014/main" id="{73E3B1EC-04B1-4F8F-9424-9AC9E810FD0E}"/>
                  </a:ext>
                </a:extLst>
              </p:cNvPr>
              <p:cNvSpPr txBox="1">
                <a:spLocks noRot="1" noChangeAspect="1" noMove="1" noResize="1" noEditPoints="1" noAdjustHandles="1" noChangeArrowheads="1" noChangeShapeType="1" noTextEdit="1"/>
              </p:cNvSpPr>
              <p:nvPr/>
            </p:nvSpPr>
            <p:spPr>
              <a:xfrm>
                <a:off x="1073779" y="3551386"/>
                <a:ext cx="9563177" cy="2818720"/>
              </a:xfrm>
              <a:prstGeom prst="rect">
                <a:avLst/>
              </a:prstGeom>
              <a:blipFill>
                <a:blip r:embed="rId2"/>
                <a:stretch>
                  <a:fillRect l="-1593" r="-1657" b="-6277"/>
                </a:stretch>
              </a:blipFill>
            </p:spPr>
            <p:txBody>
              <a:bodyPr/>
              <a:lstStyle/>
              <a:p>
                <a:r>
                  <a:rPr lang="en-US">
                    <a:noFill/>
                  </a:rPr>
                  <a:t> </a:t>
                </a:r>
              </a:p>
            </p:txBody>
          </p:sp>
        </mc:Fallback>
      </mc:AlternateContent>
    </p:spTree>
    <p:extLst>
      <p:ext uri="{BB962C8B-B14F-4D97-AF65-F5344CB8AC3E}">
        <p14:creationId xmlns:p14="http://schemas.microsoft.com/office/powerpoint/2010/main" val="22468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1000"/>
                                        <p:tgtEl>
                                          <p:spTgt spid="1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descr="Tranthiphuvatlyk15@gmail.com">
                <a:extLst>
                  <a:ext uri="{FF2B5EF4-FFF2-40B4-BE49-F238E27FC236}">
                    <a16:creationId xmlns:a16="http://schemas.microsoft.com/office/drawing/2014/main" id="{D18F1453-DDAC-48EC-B93A-3E5C36279338}"/>
                  </a:ext>
                </a:extLst>
              </p:cNvPr>
              <p:cNvGraphicFramePr>
                <a:graphicFrameLocks noGrp="1"/>
              </p:cNvGraphicFramePr>
              <p:nvPr>
                <p:extLst>
                  <p:ext uri="{D42A27DB-BD31-4B8C-83A1-F6EECF244321}">
                    <p14:modId xmlns:p14="http://schemas.microsoft.com/office/powerpoint/2010/main" val="276550059"/>
                  </p:ext>
                </p:extLst>
              </p:nvPr>
            </p:nvGraphicFramePr>
            <p:xfrm>
              <a:off x="609600" y="2775284"/>
              <a:ext cx="10835640" cy="4003788"/>
            </p:xfrm>
            <a:graphic>
              <a:graphicData uri="http://schemas.openxmlformats.org/drawingml/2006/table">
                <a:tbl>
                  <a:tblPr firstRow="1" bandRow="1">
                    <a:tableStyleId>{21E4AEA4-8DFA-4A89-87EB-49C32662AFE0}</a:tableStyleId>
                  </a:tblPr>
                  <a:tblGrid>
                    <a:gridCol w="2708910">
                      <a:extLst>
                        <a:ext uri="{9D8B030D-6E8A-4147-A177-3AD203B41FA5}">
                          <a16:colId xmlns:a16="http://schemas.microsoft.com/office/drawing/2014/main" val="75374793"/>
                        </a:ext>
                      </a:extLst>
                    </a:gridCol>
                    <a:gridCol w="2708910">
                      <a:extLst>
                        <a:ext uri="{9D8B030D-6E8A-4147-A177-3AD203B41FA5}">
                          <a16:colId xmlns:a16="http://schemas.microsoft.com/office/drawing/2014/main" val="514341993"/>
                        </a:ext>
                      </a:extLst>
                    </a:gridCol>
                    <a:gridCol w="2708910">
                      <a:extLst>
                        <a:ext uri="{9D8B030D-6E8A-4147-A177-3AD203B41FA5}">
                          <a16:colId xmlns:a16="http://schemas.microsoft.com/office/drawing/2014/main" val="1147564862"/>
                        </a:ext>
                      </a:extLst>
                    </a:gridCol>
                    <a:gridCol w="2708910">
                      <a:extLst>
                        <a:ext uri="{9D8B030D-6E8A-4147-A177-3AD203B41FA5}">
                          <a16:colId xmlns:a16="http://schemas.microsoft.com/office/drawing/2014/main" val="3056094599"/>
                        </a:ext>
                      </a:extLst>
                    </a:gridCol>
                  </a:tblGrid>
                  <a:tr h="749487">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3000" i="1" smtClean="0">
                                        <a:latin typeface="Cambria Math" panose="02040503050406030204" pitchFamily="18" charset="0"/>
                                      </a:rPr>
                                    </m:ctrlPr>
                                  </m:fPr>
                                  <m:num>
                                    <m:r>
                                      <a:rPr lang="vi-VN" sz="3000" b="1" i="1" smtClean="0">
                                        <a:latin typeface="Cambria Math" panose="02040503050406030204" pitchFamily="18" charset="0"/>
                                      </a:rPr>
                                      <m:t>𝑭</m:t>
                                    </m:r>
                                  </m:num>
                                  <m:den>
                                    <m:r>
                                      <a:rPr lang="vi-VN" sz="3000" b="1" i="1" smtClean="0">
                                        <a:latin typeface="Cambria Math" panose="02040503050406030204" pitchFamily="18" charset="0"/>
                                      </a:rPr>
                                      <m:t>𝑰𝑳</m:t>
                                    </m:r>
                                  </m:den>
                                </m:f>
                              </m:oMath>
                            </m:oMathPara>
                          </a14:m>
                          <a:endParaRPr lang="vi-VN" sz="3000" dirty="0">
                            <a:latin typeface="+mj-lt"/>
                          </a:endParaRPr>
                        </a:p>
                      </a:txBody>
                      <a:tcPr anchor="ctr"/>
                    </a:tc>
                    <a:extLst>
                      <a:ext uri="{0D108BD9-81ED-4DB2-BD59-A6C34878D82A}">
                        <a16:rowId xmlns:a16="http://schemas.microsoft.com/office/drawing/2014/main" val="1623768601"/>
                      </a:ext>
                    </a:extLst>
                  </a:tr>
                  <a:tr h="74948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4948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4948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4948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4" name="Table 3" descr="Tranthiphuvatlyk15@gmail.com">
                <a:extLst>
                  <a:ext uri="{FF2B5EF4-FFF2-40B4-BE49-F238E27FC236}">
                    <a16:creationId xmlns:a16="http://schemas.microsoft.com/office/drawing/2014/main" id="{D18F1453-DDAC-48EC-B93A-3E5C36279338}"/>
                  </a:ext>
                </a:extLst>
              </p:cNvPr>
              <p:cNvGraphicFramePr>
                <a:graphicFrameLocks noGrp="1"/>
              </p:cNvGraphicFramePr>
              <p:nvPr>
                <p:extLst>
                  <p:ext uri="{D42A27DB-BD31-4B8C-83A1-F6EECF244321}">
                    <p14:modId xmlns:p14="http://schemas.microsoft.com/office/powerpoint/2010/main" val="276550059"/>
                  </p:ext>
                </p:extLst>
              </p:nvPr>
            </p:nvGraphicFramePr>
            <p:xfrm>
              <a:off x="609600" y="2775284"/>
              <a:ext cx="10835640" cy="4003788"/>
            </p:xfrm>
            <a:graphic>
              <a:graphicData uri="http://schemas.openxmlformats.org/drawingml/2006/table">
                <a:tbl>
                  <a:tblPr firstRow="1" bandRow="1">
                    <a:tableStyleId>{21E4AEA4-8DFA-4A89-87EB-49C32662AFE0}</a:tableStyleId>
                  </a:tblPr>
                  <a:tblGrid>
                    <a:gridCol w="2708910">
                      <a:extLst>
                        <a:ext uri="{9D8B030D-6E8A-4147-A177-3AD203B41FA5}">
                          <a16:colId xmlns:a16="http://schemas.microsoft.com/office/drawing/2014/main" val="75374793"/>
                        </a:ext>
                      </a:extLst>
                    </a:gridCol>
                    <a:gridCol w="2708910">
                      <a:extLst>
                        <a:ext uri="{9D8B030D-6E8A-4147-A177-3AD203B41FA5}">
                          <a16:colId xmlns:a16="http://schemas.microsoft.com/office/drawing/2014/main" val="514341993"/>
                        </a:ext>
                      </a:extLst>
                    </a:gridCol>
                    <a:gridCol w="2708910">
                      <a:extLst>
                        <a:ext uri="{9D8B030D-6E8A-4147-A177-3AD203B41FA5}">
                          <a16:colId xmlns:a16="http://schemas.microsoft.com/office/drawing/2014/main" val="1147564862"/>
                        </a:ext>
                      </a:extLst>
                    </a:gridCol>
                    <a:gridCol w="2708910">
                      <a:extLst>
                        <a:ext uri="{9D8B030D-6E8A-4147-A177-3AD203B41FA5}">
                          <a16:colId xmlns:a16="http://schemas.microsoft.com/office/drawing/2014/main" val="3056094599"/>
                        </a:ext>
                      </a:extLst>
                    </a:gridCol>
                  </a:tblGrid>
                  <a:tr h="1005840">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endParaRPr lang="en-US"/>
                        </a:p>
                      </a:txBody>
                      <a:tcPr anchor="ctr">
                        <a:blipFill>
                          <a:blip r:embed="rId2"/>
                          <a:stretch>
                            <a:fillRect l="-300901" t="-7879" r="-901" b="-307273"/>
                          </a:stretch>
                        </a:blipFill>
                      </a:tcPr>
                    </a:tc>
                    <a:extLst>
                      <a:ext uri="{0D108BD9-81ED-4DB2-BD59-A6C34878D82A}">
                        <a16:rowId xmlns:a16="http://schemas.microsoft.com/office/drawing/2014/main" val="1623768601"/>
                      </a:ext>
                    </a:extLst>
                  </a:tr>
                  <a:tr h="74948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4948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4948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4948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Fallback>
      </mc:AlternateContent>
      <p:sp>
        <p:nvSpPr>
          <p:cNvPr id="5" name="TextBox 4" descr="Tranthiphuvatlyk15@gmail.com">
            <a:extLst>
              <a:ext uri="{FF2B5EF4-FFF2-40B4-BE49-F238E27FC236}">
                <a16:creationId xmlns:a16="http://schemas.microsoft.com/office/drawing/2014/main" id="{3AB92F49-003B-46C1-AF34-E082037AE2ED}"/>
              </a:ext>
            </a:extLst>
          </p:cNvPr>
          <p:cNvSpPr txBox="1"/>
          <p:nvPr/>
        </p:nvSpPr>
        <p:spPr>
          <a:xfrm>
            <a:off x="2469482" y="1962250"/>
            <a:ext cx="6534150" cy="523220"/>
          </a:xfrm>
          <a:prstGeom prst="rect">
            <a:avLst/>
          </a:prstGeom>
          <a:noFill/>
        </p:spPr>
        <p:txBody>
          <a:bodyPr wrap="square" rtlCol="0">
            <a:spAutoFit/>
          </a:bodyPr>
          <a:lstStyle/>
          <a:p>
            <a:pPr algn="ctr"/>
            <a:r>
              <a:rPr lang="vi-VN" sz="2800" b="1" dirty="0">
                <a:latin typeface="+mj-lt"/>
              </a:rPr>
              <a:t>BẢNG 1</a:t>
            </a:r>
          </a:p>
        </p:txBody>
      </p:sp>
      <p:sp>
        <p:nvSpPr>
          <p:cNvPr id="6" name="Rectangle 5" descr="Tranthiphuvatlyk15@gmail.com">
            <a:extLst>
              <a:ext uri="{FF2B5EF4-FFF2-40B4-BE49-F238E27FC236}">
                <a16:creationId xmlns:a16="http://schemas.microsoft.com/office/drawing/2014/main" id="{4B6ED0AE-F6A3-4FF1-A9D7-2B7231FCB6C9}"/>
              </a:ext>
            </a:extLst>
          </p:cNvPr>
          <p:cNvSpPr/>
          <p:nvPr/>
        </p:nvSpPr>
        <p:spPr>
          <a:xfrm>
            <a:off x="8814234" y="3658081"/>
            <a:ext cx="2625090" cy="1009650"/>
          </a:xfrm>
          <a:prstGeom prst="rect">
            <a:avLst/>
          </a:prstGeom>
          <a:solidFill>
            <a:srgbClr val="F1CA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descr="Tranthiphuvatlyk15@gmail.com">
            <a:extLst>
              <a:ext uri="{FF2B5EF4-FFF2-40B4-BE49-F238E27FC236}">
                <a16:creationId xmlns:a16="http://schemas.microsoft.com/office/drawing/2014/main" id="{8F56C4A2-7248-41C2-AD03-1A6809E548D0}"/>
              </a:ext>
            </a:extLst>
          </p:cNvPr>
          <p:cNvSpPr/>
          <p:nvPr/>
        </p:nvSpPr>
        <p:spPr>
          <a:xfrm>
            <a:off x="8820150" y="5124319"/>
            <a:ext cx="2625090" cy="1009650"/>
          </a:xfrm>
          <a:prstGeom prst="rect">
            <a:avLst/>
          </a:prstGeom>
          <a:solidFill>
            <a:srgbClr val="F1CA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descr="Tranthiphuvatlyk15@gmail.com">
            <a:extLst>
              <a:ext uri="{FF2B5EF4-FFF2-40B4-BE49-F238E27FC236}">
                <a16:creationId xmlns:a16="http://schemas.microsoft.com/office/drawing/2014/main" id="{3BA63319-B3E9-433B-8AF0-A2305BA0BD60}"/>
              </a:ext>
            </a:extLst>
          </p:cNvPr>
          <p:cNvSpPr/>
          <p:nvPr/>
        </p:nvSpPr>
        <p:spPr>
          <a:xfrm>
            <a:off x="8820150" y="4400998"/>
            <a:ext cx="2625090" cy="10096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descr="Tranthiphuvatlyk15@gmail.com">
            <a:extLst>
              <a:ext uri="{FF2B5EF4-FFF2-40B4-BE49-F238E27FC236}">
                <a16:creationId xmlns:a16="http://schemas.microsoft.com/office/drawing/2014/main" id="{1B983421-5328-40CD-94CB-6FAA64EFA1AC}"/>
              </a:ext>
            </a:extLst>
          </p:cNvPr>
          <p:cNvSpPr/>
          <p:nvPr/>
        </p:nvSpPr>
        <p:spPr>
          <a:xfrm>
            <a:off x="8820150" y="5886832"/>
            <a:ext cx="2625090" cy="10096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4144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4043" y="392100"/>
            <a:ext cx="9127957" cy="4739640"/>
          </a:xfrm>
        </p:spPr>
        <p:txBody>
          <a:bodyPr>
            <a:normAutofit/>
          </a:bodyPr>
          <a:lstStyle/>
          <a:p>
            <a:r>
              <a:rPr lang="vi-VN" sz="4900" dirty="0"/>
              <a:t>Bài 15: LỰC TỪ TÁC DỤNG LÊN DÂY DẪN MANG DÒNG ĐIỆN. CẢM ỨNG TỪ</a:t>
            </a:r>
            <a:br>
              <a:rPr lang="vi-VN" dirty="0"/>
            </a:br>
            <a:endParaRPr lang="en-US" dirty="0"/>
          </a:p>
        </p:txBody>
      </p:sp>
      <p:sp>
        <p:nvSpPr>
          <p:cNvPr id="3" name="Subtitle 2"/>
          <p:cNvSpPr>
            <a:spLocks noGrp="1"/>
          </p:cNvSpPr>
          <p:nvPr>
            <p:ph type="subTitle" idx="1"/>
          </p:nvPr>
        </p:nvSpPr>
        <p:spPr>
          <a:xfrm>
            <a:off x="5838188" y="4699080"/>
            <a:ext cx="8500062" cy="865321"/>
          </a:xfrm>
        </p:spPr>
        <p:txBody>
          <a:bodyPr/>
          <a:lstStyle/>
          <a:p>
            <a:r>
              <a:rPr lang="en-US" dirty="0" err="1">
                <a:latin typeface="Arial" panose="020B0604020202020204" pitchFamily="34" charset="0"/>
                <a:cs typeface="Arial" panose="020B0604020202020204" pitchFamily="34" charset="0"/>
              </a:rPr>
              <a:t>Giáo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Oanh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13770034"/>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descr="Tranthiphuvatlyk15@gmail.com">
                <a:extLst>
                  <a:ext uri="{FF2B5EF4-FFF2-40B4-BE49-F238E27FC236}">
                    <a16:creationId xmlns:a16="http://schemas.microsoft.com/office/drawing/2014/main" id="{2403B02A-5A59-4FD0-AB53-C5E41AE947C1}"/>
                  </a:ext>
                </a:extLst>
              </p:cNvPr>
              <p:cNvGraphicFramePr>
                <a:graphicFrameLocks noGrp="1"/>
              </p:cNvGraphicFramePr>
              <p:nvPr>
                <p:extLst>
                  <p:ext uri="{D42A27DB-BD31-4B8C-83A1-F6EECF244321}">
                    <p14:modId xmlns:p14="http://schemas.microsoft.com/office/powerpoint/2010/main" val="1598464634"/>
                  </p:ext>
                </p:extLst>
              </p:nvPr>
            </p:nvGraphicFramePr>
            <p:xfrm>
              <a:off x="206542" y="2212509"/>
              <a:ext cx="5596892" cy="4179148"/>
            </p:xfrm>
            <a:graphic>
              <a:graphicData uri="http://schemas.openxmlformats.org/drawingml/2006/table">
                <a:tbl>
                  <a:tblPr firstRow="1" bandRow="1">
                    <a:tableStyleId>{21E4AEA4-8DFA-4A89-87EB-49C32662AFE0}</a:tableStyleId>
                  </a:tblPr>
                  <a:tblGrid>
                    <a:gridCol w="1845775">
                      <a:extLst>
                        <a:ext uri="{9D8B030D-6E8A-4147-A177-3AD203B41FA5}">
                          <a16:colId xmlns:a16="http://schemas.microsoft.com/office/drawing/2014/main" val="75374793"/>
                        </a:ext>
                      </a:extLst>
                    </a:gridCol>
                    <a:gridCol w="1058779">
                      <a:extLst>
                        <a:ext uri="{9D8B030D-6E8A-4147-A177-3AD203B41FA5}">
                          <a16:colId xmlns:a16="http://schemas.microsoft.com/office/drawing/2014/main" val="514341993"/>
                        </a:ext>
                      </a:extLst>
                    </a:gridCol>
                    <a:gridCol w="1293115">
                      <a:extLst>
                        <a:ext uri="{9D8B030D-6E8A-4147-A177-3AD203B41FA5}">
                          <a16:colId xmlns:a16="http://schemas.microsoft.com/office/drawing/2014/main" val="1147564862"/>
                        </a:ext>
                      </a:extLst>
                    </a:gridCol>
                    <a:gridCol w="1399223">
                      <a:extLst>
                        <a:ext uri="{9D8B030D-6E8A-4147-A177-3AD203B41FA5}">
                          <a16:colId xmlns:a16="http://schemas.microsoft.com/office/drawing/2014/main" val="3056094599"/>
                        </a:ext>
                      </a:extLst>
                    </a:gridCol>
                  </a:tblGrid>
                  <a:tr h="793327">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3000" i="1" smtClean="0">
                                        <a:latin typeface="Cambria Math" panose="02040503050406030204" pitchFamily="18" charset="0"/>
                                      </a:rPr>
                                    </m:ctrlPr>
                                  </m:fPr>
                                  <m:num>
                                    <m:r>
                                      <a:rPr lang="vi-VN" sz="3000" b="1" i="1" smtClean="0">
                                        <a:latin typeface="Cambria Math" panose="02040503050406030204" pitchFamily="18" charset="0"/>
                                      </a:rPr>
                                      <m:t>𝑭</m:t>
                                    </m:r>
                                  </m:num>
                                  <m:den>
                                    <m:r>
                                      <a:rPr lang="vi-VN" sz="3000" b="1" i="1" smtClean="0">
                                        <a:latin typeface="Cambria Math" panose="02040503050406030204" pitchFamily="18" charset="0"/>
                                      </a:rPr>
                                      <m:t>𝑰𝑳</m:t>
                                    </m:r>
                                  </m:den>
                                </m:f>
                              </m:oMath>
                            </m:oMathPara>
                          </a14:m>
                          <a:endParaRPr lang="vi-VN" sz="3000" dirty="0">
                            <a:latin typeface="+mj-lt"/>
                          </a:endParaRPr>
                        </a:p>
                      </a:txBody>
                      <a:tcPr anchor="ctr"/>
                    </a:tc>
                    <a:extLst>
                      <a:ext uri="{0D108BD9-81ED-4DB2-BD59-A6C34878D82A}">
                        <a16:rowId xmlns:a16="http://schemas.microsoft.com/office/drawing/2014/main" val="1623768601"/>
                      </a:ext>
                    </a:extLst>
                  </a:tr>
                  <a:tr h="79332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9332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9332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9332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11" name="Table 10" descr="Tranthiphuvatlyk15@gmail.com">
                <a:extLst>
                  <a:ext uri="{FF2B5EF4-FFF2-40B4-BE49-F238E27FC236}">
                    <a16:creationId xmlns:a16="http://schemas.microsoft.com/office/drawing/2014/main" id="{2403B02A-5A59-4FD0-AB53-C5E41AE947C1}"/>
                  </a:ext>
                </a:extLst>
              </p:cNvPr>
              <p:cNvGraphicFramePr>
                <a:graphicFrameLocks noGrp="1"/>
              </p:cNvGraphicFramePr>
              <p:nvPr>
                <p:extLst>
                  <p:ext uri="{D42A27DB-BD31-4B8C-83A1-F6EECF244321}">
                    <p14:modId xmlns:p14="http://schemas.microsoft.com/office/powerpoint/2010/main" val="1598464634"/>
                  </p:ext>
                </p:extLst>
              </p:nvPr>
            </p:nvGraphicFramePr>
            <p:xfrm>
              <a:off x="206542" y="2212509"/>
              <a:ext cx="5596892" cy="4179148"/>
            </p:xfrm>
            <a:graphic>
              <a:graphicData uri="http://schemas.openxmlformats.org/drawingml/2006/table">
                <a:tbl>
                  <a:tblPr firstRow="1" bandRow="1">
                    <a:tableStyleId>{21E4AEA4-8DFA-4A89-87EB-49C32662AFE0}</a:tableStyleId>
                  </a:tblPr>
                  <a:tblGrid>
                    <a:gridCol w="1845775">
                      <a:extLst>
                        <a:ext uri="{9D8B030D-6E8A-4147-A177-3AD203B41FA5}">
                          <a16:colId xmlns:a16="http://schemas.microsoft.com/office/drawing/2014/main" val="75374793"/>
                        </a:ext>
                      </a:extLst>
                    </a:gridCol>
                    <a:gridCol w="1058779">
                      <a:extLst>
                        <a:ext uri="{9D8B030D-6E8A-4147-A177-3AD203B41FA5}">
                          <a16:colId xmlns:a16="http://schemas.microsoft.com/office/drawing/2014/main" val="514341993"/>
                        </a:ext>
                      </a:extLst>
                    </a:gridCol>
                    <a:gridCol w="1293115">
                      <a:extLst>
                        <a:ext uri="{9D8B030D-6E8A-4147-A177-3AD203B41FA5}">
                          <a16:colId xmlns:a16="http://schemas.microsoft.com/office/drawing/2014/main" val="1147564862"/>
                        </a:ext>
                      </a:extLst>
                    </a:gridCol>
                    <a:gridCol w="1399223">
                      <a:extLst>
                        <a:ext uri="{9D8B030D-6E8A-4147-A177-3AD203B41FA5}">
                          <a16:colId xmlns:a16="http://schemas.microsoft.com/office/drawing/2014/main" val="3056094599"/>
                        </a:ext>
                      </a:extLst>
                    </a:gridCol>
                  </a:tblGrid>
                  <a:tr h="1005840">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endParaRPr lang="en-US"/>
                        </a:p>
                      </a:txBody>
                      <a:tcPr anchor="ctr">
                        <a:blipFill>
                          <a:blip r:embed="rId2"/>
                          <a:stretch>
                            <a:fillRect l="-300435" t="-7273" r="-1739" b="-322424"/>
                          </a:stretch>
                        </a:blipFill>
                      </a:tcPr>
                    </a:tc>
                    <a:extLst>
                      <a:ext uri="{0D108BD9-81ED-4DB2-BD59-A6C34878D82A}">
                        <a16:rowId xmlns:a16="http://schemas.microsoft.com/office/drawing/2014/main" val="1623768601"/>
                      </a:ext>
                    </a:extLst>
                  </a:tr>
                  <a:tr h="79332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9332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9332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9332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Fallback>
      </mc:AlternateContent>
      <p:sp>
        <p:nvSpPr>
          <p:cNvPr id="12" name="TextBox 11" descr="Tranthiphuvatlyk15@gmail.com">
            <a:extLst>
              <a:ext uri="{FF2B5EF4-FFF2-40B4-BE49-F238E27FC236}">
                <a16:creationId xmlns:a16="http://schemas.microsoft.com/office/drawing/2014/main" id="{1DB26486-4E38-49B7-A367-6CDBD31C0A25}"/>
              </a:ext>
            </a:extLst>
          </p:cNvPr>
          <p:cNvSpPr txBox="1"/>
          <p:nvPr/>
        </p:nvSpPr>
        <p:spPr>
          <a:xfrm>
            <a:off x="6302542" y="1738386"/>
            <a:ext cx="5596892" cy="483017"/>
          </a:xfrm>
          <a:prstGeom prst="rect">
            <a:avLst/>
          </a:prstGeom>
          <a:noFill/>
        </p:spPr>
        <p:txBody>
          <a:bodyPr wrap="square">
            <a:spAutoFit/>
          </a:bodyPr>
          <a:lstStyle/>
          <a:p>
            <a:pPr algn="just">
              <a:lnSpc>
                <a:spcPct val="115000"/>
              </a:lnSpc>
            </a:pP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Giá</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trị</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trung</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bình</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cảm</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ứng</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từ</a:t>
            </a:r>
            <a:r>
              <a:rPr lang="en-US" sz="2400" b="1" i="1" dirty="0">
                <a:effectLst/>
                <a:latin typeface="Arial" panose="020B0604020202020204" pitchFamily="34" charset="0"/>
                <a:ea typeface="Times New Roman" panose="02020603050405020304" pitchFamily="18" charset="0"/>
                <a:cs typeface="Arial" panose="020B0604020202020204" pitchFamily="34" charset="0"/>
              </a:rPr>
              <a:t> B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endParaRPr lang="vi-VN" sz="2400" b="1"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descr="Tranthiphuvatlyk15@gmail.com">
                <a:extLst>
                  <a:ext uri="{FF2B5EF4-FFF2-40B4-BE49-F238E27FC236}">
                    <a16:creationId xmlns:a16="http://schemas.microsoft.com/office/drawing/2014/main" id="{ED9D1F9C-0E43-4B11-BF05-EE880406E2D5}"/>
                  </a:ext>
                </a:extLst>
              </p:cNvPr>
              <p:cNvSpPr txBox="1"/>
              <p:nvPr/>
            </p:nvSpPr>
            <p:spPr>
              <a:xfrm>
                <a:off x="6052988" y="2468434"/>
                <a:ext cx="6096000" cy="7261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200" i="1" smtClean="0">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f>
                        <m:fPr>
                          <m:ctrlPr>
                            <a:rPr lang="vi-VN" sz="2200" i="1">
                              <a:solidFill>
                                <a:schemeClr val="tx1"/>
                              </a:solidFill>
                              <a:latin typeface="Cambria Math" panose="02040503050406030204" pitchFamily="18" charset="0"/>
                            </a:rPr>
                          </m:ctrlPr>
                        </m:fPr>
                        <m:num>
                          <m:r>
                            <a:rPr lang="vi-VN" sz="2200" i="0">
                              <a:solidFill>
                                <a:schemeClr val="tx1"/>
                              </a:solidFill>
                              <a:latin typeface="Cambria Math" panose="02040503050406030204" pitchFamily="18" charset="0"/>
                            </a:rPr>
                            <m:t>0,01+0,013+0,012+0,011</m:t>
                          </m:r>
                        </m:num>
                        <m:den>
                          <m:r>
                            <a:rPr lang="vi-VN" sz="2200" i="0">
                              <a:solidFill>
                                <a:schemeClr val="tx1"/>
                              </a:solidFill>
                              <a:latin typeface="Cambria Math" panose="02040503050406030204" pitchFamily="18" charset="0"/>
                            </a:rPr>
                            <m:t>4</m:t>
                          </m:r>
                        </m:den>
                      </m:f>
                      <m:r>
                        <a:rPr lang="vi-VN" sz="2200" i="0">
                          <a:solidFill>
                            <a:schemeClr val="tx1"/>
                          </a:solidFill>
                          <a:latin typeface="Cambria Math" panose="02040503050406030204" pitchFamily="18" charset="0"/>
                        </a:rPr>
                        <m:t>=0,0115</m:t>
                      </m:r>
                      <m:r>
                        <a:rPr lang="vi-VN" sz="2200" i="1">
                          <a:solidFill>
                            <a:schemeClr val="tx1"/>
                          </a:solidFill>
                          <a:latin typeface="Cambria Math" panose="02040503050406030204" pitchFamily="18" charset="0"/>
                        </a:rPr>
                        <m:t>𝑇</m:t>
                      </m:r>
                    </m:oMath>
                  </m:oMathPara>
                </a14:m>
                <a:endParaRPr lang="vi-VN" sz="2200" dirty="0">
                  <a:solidFill>
                    <a:schemeClr val="tx1"/>
                  </a:solidFill>
                  <a:latin typeface="Arial" panose="020B0604020202020204" pitchFamily="34" charset="0"/>
                  <a:cs typeface="Arial" panose="020B0604020202020204" pitchFamily="34" charset="0"/>
                </a:endParaRPr>
              </a:p>
            </p:txBody>
          </p:sp>
        </mc:Choice>
        <mc:Fallback xmlns="">
          <p:sp>
            <p:nvSpPr>
              <p:cNvPr id="13" name="TextBox 12" descr="Tranthiphuvatlyk15@gmail.com">
                <a:extLst>
                  <a:ext uri="{FF2B5EF4-FFF2-40B4-BE49-F238E27FC236}">
                    <a16:creationId xmlns:a16="http://schemas.microsoft.com/office/drawing/2014/main" id="{ED9D1F9C-0E43-4B11-BF05-EE880406E2D5}"/>
                  </a:ext>
                </a:extLst>
              </p:cNvPr>
              <p:cNvSpPr txBox="1">
                <a:spLocks noRot="1" noChangeAspect="1" noMove="1" noResize="1" noEditPoints="1" noAdjustHandles="1" noChangeArrowheads="1" noChangeShapeType="1" noTextEdit="1"/>
              </p:cNvSpPr>
              <p:nvPr/>
            </p:nvSpPr>
            <p:spPr>
              <a:xfrm>
                <a:off x="6052988" y="2468434"/>
                <a:ext cx="6096000" cy="726161"/>
              </a:xfrm>
              <a:prstGeom prst="rect">
                <a:avLst/>
              </a:prstGeom>
              <a:blipFill>
                <a:blip r:embed="rId3"/>
                <a:stretch>
                  <a:fillRect/>
                </a:stretch>
              </a:blipFill>
            </p:spPr>
            <p:txBody>
              <a:bodyPr/>
              <a:lstStyle/>
              <a:p>
                <a:r>
                  <a:rPr lang="en-US">
                    <a:noFill/>
                  </a:rPr>
                  <a:t> </a:t>
                </a:r>
              </a:p>
            </p:txBody>
          </p:sp>
        </mc:Fallback>
      </mc:AlternateContent>
      <p:sp>
        <p:nvSpPr>
          <p:cNvPr id="14" name="TextBox 13" descr="Tranthiphuvatlyk15@gmail.com">
            <a:extLst>
              <a:ext uri="{FF2B5EF4-FFF2-40B4-BE49-F238E27FC236}">
                <a16:creationId xmlns:a16="http://schemas.microsoft.com/office/drawing/2014/main" id="{761CA6FD-32D6-4B93-BFEE-7684875B4DFA}"/>
              </a:ext>
            </a:extLst>
          </p:cNvPr>
          <p:cNvSpPr txBox="1"/>
          <p:nvPr/>
        </p:nvSpPr>
        <p:spPr>
          <a:xfrm>
            <a:off x="6302542" y="3200117"/>
            <a:ext cx="5596892" cy="483017"/>
          </a:xfrm>
          <a:prstGeom prst="rect">
            <a:avLst/>
          </a:prstGeom>
          <a:noFill/>
        </p:spPr>
        <p:txBody>
          <a:bodyPr wrap="square">
            <a:spAutoFit/>
          </a:bodyPr>
          <a:lstStyle/>
          <a:p>
            <a:pPr algn="just">
              <a:lnSpc>
                <a:spcPct val="115000"/>
              </a:lnSpc>
            </a:pPr>
            <a:r>
              <a:rPr lang="en-US" sz="2400" b="1" i="1" dirty="0">
                <a:effectLst/>
                <a:latin typeface="Arial" panose="020B0604020202020204" pitchFamily="34" charset="0"/>
                <a:ea typeface="Times New Roman" panose="02020603050405020304" pitchFamily="18" charset="0"/>
                <a:cs typeface="Arial" panose="020B0604020202020204" pitchFamily="34" charset="0"/>
              </a:rPr>
              <a:t>- Sai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phép</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đo</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endParaRPr lang="vi-VN" sz="2400" b="1"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descr="Tranthiphuvatlyk15@gmail.com">
                <a:extLst>
                  <a:ext uri="{FF2B5EF4-FFF2-40B4-BE49-F238E27FC236}">
                    <a16:creationId xmlns:a16="http://schemas.microsoft.com/office/drawing/2014/main" id="{85B4CD69-B17E-49F2-96CA-1B51DA3EFE03}"/>
                  </a:ext>
                </a:extLst>
              </p:cNvPr>
              <p:cNvSpPr txBox="1"/>
              <p:nvPr/>
            </p:nvSpPr>
            <p:spPr>
              <a:xfrm>
                <a:off x="6302542" y="3783031"/>
                <a:ext cx="6096000" cy="1083245"/>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vi-VN" sz="2200" smtClean="0">
                          <a:solidFill>
                            <a:schemeClr val="tx1"/>
                          </a:solidFill>
                          <a:latin typeface="Cambria Math" panose="02040503050406030204" pitchFamily="18" charset="0"/>
                        </a:rPr>
                        <m:t>∆</m:t>
                      </m:r>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f>
                        <m:fPr>
                          <m:ctrlPr>
                            <a:rPr lang="vi-VN" sz="2200" i="1">
                              <a:solidFill>
                                <a:schemeClr val="tx1"/>
                              </a:solidFill>
                              <a:latin typeface="Cambria Math" panose="02040503050406030204" pitchFamily="18" charset="0"/>
                            </a:rPr>
                          </m:ctrlPr>
                        </m:fPr>
                        <m:num>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1</m:t>
                                  </m:r>
                                </m:sub>
                              </m:sSub>
                            </m:e>
                          </m:d>
                          <m:r>
                            <a:rPr lang="vi-VN" sz="2200" i="0">
                              <a:solidFill>
                                <a:schemeClr val="tx1"/>
                              </a:solidFill>
                              <a:latin typeface="Cambria Math" panose="02040503050406030204" pitchFamily="18" charset="0"/>
                            </a:rPr>
                            <m:t>+</m:t>
                          </m:r>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2</m:t>
                                  </m:r>
                                </m:sub>
                              </m:sSub>
                            </m:e>
                          </m:d>
                          <m:r>
                            <a:rPr lang="vi-VN" sz="2200" i="0">
                              <a:solidFill>
                                <a:schemeClr val="tx1"/>
                              </a:solidFill>
                              <a:latin typeface="Cambria Math" panose="02040503050406030204" pitchFamily="18" charset="0"/>
                            </a:rPr>
                            <m:t>+</m:t>
                          </m:r>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3</m:t>
                                  </m:r>
                                </m:sub>
                              </m:sSub>
                            </m:e>
                          </m:d>
                          <m:r>
                            <a:rPr lang="vi-VN" sz="2200" i="0">
                              <a:solidFill>
                                <a:schemeClr val="tx1"/>
                              </a:solidFill>
                              <a:latin typeface="Cambria Math" panose="02040503050406030204" pitchFamily="18" charset="0"/>
                            </a:rPr>
                            <m:t>+</m:t>
                          </m:r>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4</m:t>
                                  </m:r>
                                </m:sub>
                              </m:sSub>
                            </m:e>
                          </m:d>
                        </m:num>
                        <m:den>
                          <m:r>
                            <a:rPr lang="vi-VN" sz="2200" i="0">
                              <a:solidFill>
                                <a:schemeClr val="tx1"/>
                              </a:solidFill>
                              <a:latin typeface="Cambria Math" panose="02040503050406030204" pitchFamily="18" charset="0"/>
                            </a:rPr>
                            <m:t>4</m:t>
                          </m:r>
                        </m:den>
                      </m:f>
                    </m:oMath>
                  </m:oMathPara>
                </a14:m>
                <a:endParaRPr lang="vi-VN" sz="2200" i="1" dirty="0">
                  <a:solidFill>
                    <a:schemeClr val="tx1"/>
                  </a:solidFill>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vi-VN" sz="2200">
                          <a:solidFill>
                            <a:schemeClr val="tx1"/>
                          </a:solidFill>
                          <a:latin typeface="Cambria Math" panose="02040503050406030204" pitchFamily="18" charset="0"/>
                        </a:rPr>
                        <m:t>∆</m:t>
                      </m:r>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=0,001</m:t>
                      </m:r>
                    </m:oMath>
                  </m:oMathPara>
                </a14:m>
                <a:endParaRPr lang="vi-VN" sz="2200" dirty="0">
                  <a:solidFill>
                    <a:schemeClr val="tx1"/>
                  </a:solidFill>
                  <a:latin typeface="Arial" panose="020B0604020202020204" pitchFamily="34" charset="0"/>
                  <a:cs typeface="Arial" panose="020B0604020202020204" pitchFamily="34" charset="0"/>
                </a:endParaRPr>
              </a:p>
            </p:txBody>
          </p:sp>
        </mc:Choice>
        <mc:Fallback xmlns="">
          <p:sp>
            <p:nvSpPr>
              <p:cNvPr id="15" name="TextBox 14" descr="Tranthiphuvatlyk15@gmail.com">
                <a:extLst>
                  <a:ext uri="{FF2B5EF4-FFF2-40B4-BE49-F238E27FC236}">
                    <a16:creationId xmlns:a16="http://schemas.microsoft.com/office/drawing/2014/main" id="{85B4CD69-B17E-49F2-96CA-1B51DA3EFE03}"/>
                  </a:ext>
                </a:extLst>
              </p:cNvPr>
              <p:cNvSpPr txBox="1">
                <a:spLocks noRot="1" noChangeAspect="1" noMove="1" noResize="1" noEditPoints="1" noAdjustHandles="1" noChangeArrowheads="1" noChangeShapeType="1" noTextEdit="1"/>
              </p:cNvSpPr>
              <p:nvPr/>
            </p:nvSpPr>
            <p:spPr>
              <a:xfrm>
                <a:off x="6302542" y="3783031"/>
                <a:ext cx="6096000" cy="1083245"/>
              </a:xfrm>
              <a:prstGeom prst="rect">
                <a:avLst/>
              </a:prstGeom>
              <a:blipFill>
                <a:blip r:embed="rId4"/>
                <a:stretch>
                  <a:fillRect l="-100"/>
                </a:stretch>
              </a:blipFill>
            </p:spPr>
            <p:txBody>
              <a:bodyPr/>
              <a:lstStyle/>
              <a:p>
                <a:r>
                  <a:rPr lang="en-US">
                    <a:noFill/>
                  </a:rPr>
                  <a:t> </a:t>
                </a:r>
              </a:p>
            </p:txBody>
          </p:sp>
        </mc:Fallback>
      </mc:AlternateContent>
      <p:sp>
        <p:nvSpPr>
          <p:cNvPr id="16" name="TextBox 15" descr="Tranthiphuvatlyk15@gmail.com">
            <a:extLst>
              <a:ext uri="{FF2B5EF4-FFF2-40B4-BE49-F238E27FC236}">
                <a16:creationId xmlns:a16="http://schemas.microsoft.com/office/drawing/2014/main" id="{812FB34A-BF40-4521-8BC1-A32055952BEF}"/>
              </a:ext>
            </a:extLst>
          </p:cNvPr>
          <p:cNvSpPr txBox="1"/>
          <p:nvPr/>
        </p:nvSpPr>
        <p:spPr>
          <a:xfrm>
            <a:off x="6207292" y="4971695"/>
            <a:ext cx="5882642" cy="483017"/>
          </a:xfrm>
          <a:prstGeom prst="rect">
            <a:avLst/>
          </a:prstGeom>
          <a:noFill/>
        </p:spPr>
        <p:txBody>
          <a:bodyPr wrap="square">
            <a:spAutoFit/>
          </a:bodyPr>
          <a:lstStyle/>
          <a:p>
            <a:pPr algn="just">
              <a:lnSpc>
                <a:spcPct val="115000"/>
              </a:lnSpc>
            </a:pPr>
            <a:r>
              <a:rPr lang="en-US" sz="2400" b="1" i="1" dirty="0" err="1">
                <a:effectLst/>
                <a:latin typeface="Arial" panose="020B0604020202020204" pitchFamily="34" charset="0"/>
                <a:ea typeface="Times New Roman" panose="02020603050405020304" pitchFamily="18" charset="0"/>
                <a:cs typeface="Arial" panose="020B0604020202020204" pitchFamily="34" charset="0"/>
              </a:rPr>
              <a:t>Nhận</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xét</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sai</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phép</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đo</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trên</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nhỏ</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descr="Tranthiphuvatlyk15@gmail.com">
            <a:extLst>
              <a:ext uri="{FF2B5EF4-FFF2-40B4-BE49-F238E27FC236}">
                <a16:creationId xmlns:a16="http://schemas.microsoft.com/office/drawing/2014/main" id="{56864CBE-225D-4A6B-9964-05B127AA0E03}"/>
              </a:ext>
            </a:extLst>
          </p:cNvPr>
          <p:cNvSpPr txBox="1"/>
          <p:nvPr/>
        </p:nvSpPr>
        <p:spPr>
          <a:xfrm>
            <a:off x="6207292" y="5550644"/>
            <a:ext cx="5692142" cy="1332481"/>
          </a:xfrm>
          <a:prstGeom prst="rect">
            <a:avLst/>
          </a:prstGeom>
          <a:noFill/>
        </p:spPr>
        <p:txBody>
          <a:bodyPr wrap="square">
            <a:spAutoFit/>
          </a:bodyPr>
          <a:lstStyle/>
          <a:p>
            <a:pPr algn="just">
              <a:lnSpc>
                <a:spcPct val="115000"/>
              </a:lnSpc>
            </a:pPr>
            <a:r>
              <a:rPr lang="en-US" sz="2400" b="1" i="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nhân</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do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sai</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cụ</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sai</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i="1" dirty="0">
                <a:effectLst/>
                <a:latin typeface="Arial" panose="020B0604020202020204" pitchFamily="34" charset="0"/>
                <a:ea typeface="Times New Roman" panose="02020603050405020304" pitchFamily="18" charset="0"/>
                <a:cs typeface="Arial" panose="020B0604020202020204" pitchFamily="34" charset="0"/>
              </a:rPr>
              <a:t> do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thao</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chưa</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chuẩn</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sai</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i="1" dirty="0">
                <a:effectLst/>
                <a:latin typeface="Arial" panose="020B0604020202020204" pitchFamily="34" charset="0"/>
                <a:ea typeface="Times New Roman" panose="02020603050405020304" pitchFamily="18" charset="0"/>
                <a:cs typeface="Arial" panose="020B0604020202020204" pitchFamily="34" charset="0"/>
              </a:rPr>
              <a:t> do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môi</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xung</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quanh</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400" i="1" dirty="0">
                <a:effectLst/>
                <a:latin typeface="Arial" panose="020B0604020202020204" pitchFamily="34" charset="0"/>
                <a:ea typeface="Times New Roman" panose="02020603050405020304" pitchFamily="18"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844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000"/>
                                        <p:tgtEl>
                                          <p:spTgt spid="13"/>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1000"/>
                                        <p:tgtEl>
                                          <p:spTgt spid="14"/>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1000"/>
                                        <p:tgtEl>
                                          <p:spTgt spid="15"/>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1000"/>
                                        <p:tgtEl>
                                          <p:spTgt spid="16"/>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2"/>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vi-VN"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96FA58BA-0E90-4CB4-AC9D-1FCF7A31554C}"/>
              </a:ext>
            </a:extLst>
          </p:cNvPr>
          <p:cNvSpPr txBox="1"/>
          <p:nvPr/>
        </p:nvSpPr>
        <p:spPr>
          <a:xfrm>
            <a:off x="5662863" y="1754431"/>
            <a:ext cx="6384758" cy="5114605"/>
          </a:xfrm>
          <a:prstGeom prst="rect">
            <a:avLst/>
          </a:prstGeom>
          <a:noFill/>
        </p:spPr>
        <p:txBody>
          <a:bodyPr wrap="square">
            <a:spAutoFit/>
          </a:bodyPr>
          <a:lstStyle/>
          <a:p>
            <a:pPr algn="just">
              <a:lnSpc>
                <a:spcPct val="115000"/>
              </a:lnSpc>
            </a:pPr>
            <a:r>
              <a:rPr lang="en-US" sz="2600" b="1" i="1" dirty="0" err="1">
                <a:effectLst/>
                <a:latin typeface="Arial" panose="020B0604020202020204" pitchFamily="34" charset="0"/>
                <a:ea typeface="Times New Roman" panose="02020603050405020304" pitchFamily="18" charset="0"/>
                <a:cs typeface="Arial" panose="020B0604020202020204" pitchFamily="34" charset="0"/>
              </a:rPr>
              <a:t>Giải</a:t>
            </a:r>
            <a:r>
              <a:rPr lang="en-US" sz="2600" b="1" i="1" dirty="0">
                <a:effectLst/>
                <a:latin typeface="Arial" panose="020B0604020202020204" pitchFamily="34" charset="0"/>
                <a:ea typeface="Times New Roman" panose="02020603050405020304" pitchFamily="18" charset="0"/>
                <a:cs typeface="Arial" panose="020B0604020202020204" pitchFamily="34" charset="0"/>
              </a:rPr>
              <a:t> </a:t>
            </a:r>
            <a:r>
              <a:rPr lang="en-US" sz="2600" b="1" i="1" dirty="0" err="1">
                <a:effectLst/>
                <a:latin typeface="Arial" panose="020B0604020202020204" pitchFamily="34" charset="0"/>
                <a:ea typeface="Times New Roman" panose="02020603050405020304" pitchFamily="18" charset="0"/>
                <a:cs typeface="Arial" panose="020B0604020202020204" pitchFamily="34" charset="0"/>
              </a:rPr>
              <a:t>pháp</a:t>
            </a:r>
            <a:r>
              <a:rPr lang="en-US" sz="2600" b="1" i="1" dirty="0">
                <a:effectLst/>
                <a:latin typeface="Arial" panose="020B0604020202020204" pitchFamily="34" charset="0"/>
                <a:ea typeface="Times New Roman" panose="02020603050405020304" pitchFamily="18" charset="0"/>
                <a:cs typeface="Arial" panose="020B0604020202020204" pitchFamily="34" charset="0"/>
              </a:rPr>
              <a:t>:</a:t>
            </a:r>
            <a:endParaRPr lang="vi-VN" sz="2600" b="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600" i="1" dirty="0">
                <a:effectLst/>
                <a:latin typeface="Arial" panose="020B0604020202020204" pitchFamily="34" charset="0"/>
                <a:ea typeface="Times New Roman" panose="02020603050405020304" pitchFamily="18" charset="0"/>
                <a:cs typeface="Arial" panose="020B0604020202020204" pitchFamily="34" charset="0"/>
              </a:rPr>
              <a:t>- Sai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600" i="1" dirty="0">
                <a:effectLst/>
                <a:latin typeface="Arial" panose="020B0604020202020204" pitchFamily="34" charset="0"/>
                <a:ea typeface="Times New Roman" panose="02020603050405020304" pitchFamily="18" charset="0"/>
                <a:cs typeface="Arial" panose="020B0604020202020204" pitchFamily="34" charset="0"/>
              </a:rPr>
              <a:t> do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cụ</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thì</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nên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sử</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cụ</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có</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chính</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xác</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cao</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hơn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để</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khi</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đo</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có</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thể</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hạn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chế</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sai</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nhất</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có</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thể</a:t>
            </a:r>
            <a:r>
              <a:rPr lang="en-US" sz="2600" i="1" dirty="0">
                <a:effectLst/>
                <a:latin typeface="Arial" panose="020B0604020202020204" pitchFamily="34" charset="0"/>
                <a:ea typeface="Times New Roman" panose="02020603050405020304" pitchFamily="18" charset="0"/>
                <a:cs typeface="Arial" panose="020B0604020202020204" pitchFamily="34" charset="0"/>
              </a:rPr>
              <a:t>.</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600" i="1" dirty="0">
                <a:effectLst/>
                <a:latin typeface="Arial" panose="020B0604020202020204" pitchFamily="34" charset="0"/>
                <a:ea typeface="Times New Roman" panose="02020603050405020304" pitchFamily="18" charset="0"/>
                <a:cs typeface="Arial" panose="020B0604020202020204" pitchFamily="34" charset="0"/>
              </a:rPr>
              <a:t>- Sai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600" i="1" dirty="0">
                <a:effectLst/>
                <a:latin typeface="Arial" panose="020B0604020202020204" pitchFamily="34" charset="0"/>
                <a:ea typeface="Times New Roman" panose="02020603050405020304" pitchFamily="18" charset="0"/>
                <a:cs typeface="Arial" panose="020B0604020202020204" pitchFamily="34" charset="0"/>
              </a:rPr>
              <a:t> do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thao</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chưa</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chuẩn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cần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làm</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cẩn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thận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nhìn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kĩ</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giá</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trị</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600" i="1" dirty="0">
                <a:effectLst/>
                <a:latin typeface="Arial" panose="020B0604020202020204" pitchFamily="34" charset="0"/>
                <a:ea typeface="Times New Roman" panose="02020603050405020304" pitchFamily="18" charset="0"/>
                <a:cs typeface="Arial" panose="020B0604020202020204" pitchFamily="34" charset="0"/>
              </a:rPr>
              <a:t>.</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600" i="1" dirty="0">
                <a:effectLst/>
                <a:latin typeface="Arial" panose="020B0604020202020204" pitchFamily="34" charset="0"/>
                <a:ea typeface="Times New Roman" panose="02020603050405020304" pitchFamily="18" charset="0"/>
                <a:cs typeface="Arial" panose="020B0604020202020204" pitchFamily="34" charset="0"/>
              </a:rPr>
              <a:t>- Sai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600" i="1" dirty="0">
                <a:effectLst/>
                <a:latin typeface="Arial" panose="020B0604020202020204" pitchFamily="34" charset="0"/>
                <a:ea typeface="Times New Roman" panose="02020603050405020304" pitchFamily="18" charset="0"/>
                <a:cs typeface="Arial" panose="020B0604020202020204" pitchFamily="34" charset="0"/>
              </a:rPr>
              <a:t> do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môi</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xung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quanh</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cần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làm</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thí</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trong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môi</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đảm</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bảo</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hơn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hạn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chế</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bên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ngoài</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đến</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thí</a:t>
            </a:r>
            <a:r>
              <a:rPr lang="en-US" sz="2600" i="1" dirty="0">
                <a:effectLst/>
                <a:latin typeface="Arial" panose="020B0604020202020204" pitchFamily="34" charset="0"/>
                <a:ea typeface="Times New Roman" panose="02020603050405020304" pitchFamily="18" charset="0"/>
                <a:cs typeface="Arial" panose="020B0604020202020204" pitchFamily="34" charset="0"/>
              </a:rPr>
              <a:t> </a:t>
            </a:r>
            <a:r>
              <a:rPr lang="en-US" sz="2600" i="1"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600" i="1" dirty="0">
                <a:effectLst/>
                <a:latin typeface="Arial" panose="020B0604020202020204" pitchFamily="34" charset="0"/>
                <a:ea typeface="Times New Roman" panose="02020603050405020304" pitchFamily="18" charset="0"/>
                <a:cs typeface="Arial" panose="020B0604020202020204" pitchFamily="34" charset="0"/>
              </a:rPr>
              <a:t>.</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 name="Table 4" descr="Tranthiphuvatlyk15@gmail.com">
                <a:extLst>
                  <a:ext uri="{FF2B5EF4-FFF2-40B4-BE49-F238E27FC236}">
                    <a16:creationId xmlns:a16="http://schemas.microsoft.com/office/drawing/2014/main" id="{6EAA19B5-7ED5-48F6-B469-FAC4E2B9D27A}"/>
                  </a:ext>
                </a:extLst>
              </p:cNvPr>
              <p:cNvGraphicFramePr>
                <a:graphicFrameLocks noGrp="1"/>
              </p:cNvGraphicFramePr>
              <p:nvPr>
                <p:extLst>
                  <p:ext uri="{D42A27DB-BD31-4B8C-83A1-F6EECF244321}">
                    <p14:modId xmlns:p14="http://schemas.microsoft.com/office/powerpoint/2010/main" val="1303108600"/>
                  </p:ext>
                </p:extLst>
              </p:nvPr>
            </p:nvGraphicFramePr>
            <p:xfrm>
              <a:off x="280828" y="1929383"/>
              <a:ext cx="5249656" cy="4775916"/>
            </p:xfrm>
            <a:graphic>
              <a:graphicData uri="http://schemas.openxmlformats.org/drawingml/2006/table">
                <a:tbl>
                  <a:tblPr firstRow="1" bandRow="1">
                    <a:tableStyleId>{21E4AEA4-8DFA-4A89-87EB-49C32662AFE0}</a:tableStyleId>
                  </a:tblPr>
                  <a:tblGrid>
                    <a:gridCol w="1467761">
                      <a:extLst>
                        <a:ext uri="{9D8B030D-6E8A-4147-A177-3AD203B41FA5}">
                          <a16:colId xmlns:a16="http://schemas.microsoft.com/office/drawing/2014/main" val="75374793"/>
                        </a:ext>
                      </a:extLst>
                    </a:gridCol>
                    <a:gridCol w="1157067">
                      <a:extLst>
                        <a:ext uri="{9D8B030D-6E8A-4147-A177-3AD203B41FA5}">
                          <a16:colId xmlns:a16="http://schemas.microsoft.com/office/drawing/2014/main" val="514341993"/>
                        </a:ext>
                      </a:extLst>
                    </a:gridCol>
                    <a:gridCol w="1312414">
                      <a:extLst>
                        <a:ext uri="{9D8B030D-6E8A-4147-A177-3AD203B41FA5}">
                          <a16:colId xmlns:a16="http://schemas.microsoft.com/office/drawing/2014/main" val="1147564862"/>
                        </a:ext>
                      </a:extLst>
                    </a:gridCol>
                    <a:gridCol w="1312414">
                      <a:extLst>
                        <a:ext uri="{9D8B030D-6E8A-4147-A177-3AD203B41FA5}">
                          <a16:colId xmlns:a16="http://schemas.microsoft.com/office/drawing/2014/main" val="3056094599"/>
                        </a:ext>
                      </a:extLst>
                    </a:gridCol>
                  </a:tblGrid>
                  <a:tr h="1728035">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3000" i="1" smtClean="0">
                                        <a:latin typeface="Cambria Math" panose="02040503050406030204" pitchFamily="18" charset="0"/>
                                      </a:rPr>
                                    </m:ctrlPr>
                                  </m:fPr>
                                  <m:num>
                                    <m:r>
                                      <a:rPr lang="vi-VN" sz="3000" b="1" i="1" smtClean="0">
                                        <a:latin typeface="Cambria Math" panose="02040503050406030204" pitchFamily="18" charset="0"/>
                                      </a:rPr>
                                      <m:t>𝑭</m:t>
                                    </m:r>
                                  </m:num>
                                  <m:den>
                                    <m:r>
                                      <a:rPr lang="vi-VN" sz="3000" b="1" i="1" smtClean="0">
                                        <a:latin typeface="Cambria Math" panose="02040503050406030204" pitchFamily="18" charset="0"/>
                                      </a:rPr>
                                      <m:t>𝑰𝑳</m:t>
                                    </m:r>
                                  </m:den>
                                </m:f>
                              </m:oMath>
                            </m:oMathPara>
                          </a14:m>
                          <a:endParaRPr lang="vi-VN" sz="3000" dirty="0">
                            <a:latin typeface="+mj-lt"/>
                          </a:endParaRPr>
                        </a:p>
                      </a:txBody>
                      <a:tcPr anchor="ctr"/>
                    </a:tc>
                    <a:extLst>
                      <a:ext uri="{0D108BD9-81ED-4DB2-BD59-A6C34878D82A}">
                        <a16:rowId xmlns:a16="http://schemas.microsoft.com/office/drawing/2014/main" val="1623768601"/>
                      </a:ext>
                    </a:extLst>
                  </a:tr>
                  <a:tr h="713919">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13919">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13919">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13919">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5" name="Table 4" descr="Tranthiphuvatlyk15@gmail.com">
                <a:extLst>
                  <a:ext uri="{FF2B5EF4-FFF2-40B4-BE49-F238E27FC236}">
                    <a16:creationId xmlns:a16="http://schemas.microsoft.com/office/drawing/2014/main" id="{6EAA19B5-7ED5-48F6-B469-FAC4E2B9D27A}"/>
                  </a:ext>
                </a:extLst>
              </p:cNvPr>
              <p:cNvGraphicFramePr>
                <a:graphicFrameLocks noGrp="1"/>
              </p:cNvGraphicFramePr>
              <p:nvPr>
                <p:extLst>
                  <p:ext uri="{D42A27DB-BD31-4B8C-83A1-F6EECF244321}">
                    <p14:modId xmlns:p14="http://schemas.microsoft.com/office/powerpoint/2010/main" val="1303108600"/>
                  </p:ext>
                </p:extLst>
              </p:nvPr>
            </p:nvGraphicFramePr>
            <p:xfrm>
              <a:off x="280828" y="1929383"/>
              <a:ext cx="5249656" cy="4775916"/>
            </p:xfrm>
            <a:graphic>
              <a:graphicData uri="http://schemas.openxmlformats.org/drawingml/2006/table">
                <a:tbl>
                  <a:tblPr firstRow="1" bandRow="1">
                    <a:tableStyleId>{21E4AEA4-8DFA-4A89-87EB-49C32662AFE0}</a:tableStyleId>
                  </a:tblPr>
                  <a:tblGrid>
                    <a:gridCol w="1467761">
                      <a:extLst>
                        <a:ext uri="{9D8B030D-6E8A-4147-A177-3AD203B41FA5}">
                          <a16:colId xmlns:a16="http://schemas.microsoft.com/office/drawing/2014/main" val="75374793"/>
                        </a:ext>
                      </a:extLst>
                    </a:gridCol>
                    <a:gridCol w="1157067">
                      <a:extLst>
                        <a:ext uri="{9D8B030D-6E8A-4147-A177-3AD203B41FA5}">
                          <a16:colId xmlns:a16="http://schemas.microsoft.com/office/drawing/2014/main" val="514341993"/>
                        </a:ext>
                      </a:extLst>
                    </a:gridCol>
                    <a:gridCol w="1312414">
                      <a:extLst>
                        <a:ext uri="{9D8B030D-6E8A-4147-A177-3AD203B41FA5}">
                          <a16:colId xmlns:a16="http://schemas.microsoft.com/office/drawing/2014/main" val="1147564862"/>
                        </a:ext>
                      </a:extLst>
                    </a:gridCol>
                    <a:gridCol w="1312414">
                      <a:extLst>
                        <a:ext uri="{9D8B030D-6E8A-4147-A177-3AD203B41FA5}">
                          <a16:colId xmlns:a16="http://schemas.microsoft.com/office/drawing/2014/main" val="3056094599"/>
                        </a:ext>
                      </a:extLst>
                    </a:gridCol>
                  </a:tblGrid>
                  <a:tr h="1920240">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endParaRPr lang="en-US"/>
                        </a:p>
                      </a:txBody>
                      <a:tcPr anchor="ctr">
                        <a:blipFill>
                          <a:blip r:embed="rId2"/>
                          <a:stretch>
                            <a:fillRect l="-301395" t="-3810" r="-1860" b="-154286"/>
                          </a:stretch>
                        </a:blipFill>
                      </a:tcPr>
                    </a:tc>
                    <a:extLst>
                      <a:ext uri="{0D108BD9-81ED-4DB2-BD59-A6C34878D82A}">
                        <a16:rowId xmlns:a16="http://schemas.microsoft.com/office/drawing/2014/main" val="1623768601"/>
                      </a:ext>
                    </a:extLst>
                  </a:tr>
                  <a:tr h="713919">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13919">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13919">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13919">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Fallback>
      </mc:AlternateContent>
    </p:spTree>
    <p:extLst>
      <p:ext uri="{BB962C8B-B14F-4D97-AF65-F5344CB8AC3E}">
        <p14:creationId xmlns:p14="http://schemas.microsoft.com/office/powerpoint/2010/main" val="379799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vi-VN" sz="3600" dirty="0">
                <a:latin typeface="Arial" panose="020B0604020202020204" pitchFamily="34" charset="0"/>
                <a:ea typeface="Tahoma" panose="020B0604030504040204" pitchFamily="34" charset="0"/>
                <a:cs typeface="Arial" panose="020B0604020202020204" pitchFamily="34" charset="0"/>
              </a:rPr>
              <a:t>LUYỆN TẬP</a:t>
            </a:r>
            <a:endParaRPr lang="en-US" sz="3600" dirty="0">
              <a:latin typeface="Arial" panose="020B0604020202020204" pitchFamily="34" charset="0"/>
              <a:ea typeface="Tahoma" panose="020B0604030504040204" pitchFamily="34" charset="0"/>
              <a:cs typeface="Arial" panose="020B0604020202020204" pitchFamily="34" charset="0"/>
            </a:endParaRPr>
          </a:p>
        </p:txBody>
      </p:sp>
      <p:pic>
        <p:nvPicPr>
          <p:cNvPr id="4" name="Picture 3" descr="Tranthiphuvatlyk15@gmail.com">
            <a:extLst>
              <a:ext uri="{FF2B5EF4-FFF2-40B4-BE49-F238E27FC236}">
                <a16:creationId xmlns:a16="http://schemas.microsoft.com/office/drawing/2014/main" id="{937A4244-61B5-44BF-9195-286C5CDABD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16505" y="2939000"/>
            <a:ext cx="9121122" cy="3919000"/>
          </a:xfrm>
          <a:prstGeom prst="rect">
            <a:avLst/>
          </a:prstGeom>
          <a:noFill/>
          <a:ln>
            <a:noFill/>
          </a:ln>
        </p:spPr>
      </p:pic>
      <p:sp>
        <p:nvSpPr>
          <p:cNvPr id="5" name="Rectangle 4" descr="Tranthiphuvatlyk15@gmail.com">
            <a:extLst>
              <a:ext uri="{FF2B5EF4-FFF2-40B4-BE49-F238E27FC236}">
                <a16:creationId xmlns:a16="http://schemas.microsoft.com/office/drawing/2014/main" id="{1D7E883C-C8B9-444A-9439-404A771981ED}"/>
              </a:ext>
            </a:extLst>
          </p:cNvPr>
          <p:cNvSpPr/>
          <p:nvPr/>
        </p:nvSpPr>
        <p:spPr>
          <a:xfrm>
            <a:off x="802839" y="1777726"/>
            <a:ext cx="10646094" cy="9411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2" descr="Tranthiphuvatlyk15@gmail.com">
                <a:extLst>
                  <a:ext uri="{FF2B5EF4-FFF2-40B4-BE49-F238E27FC236}">
                    <a16:creationId xmlns:a16="http://schemas.microsoft.com/office/drawing/2014/main" id="{67123C08-D918-4CDA-A1A5-EC46942E7F54}"/>
                  </a:ext>
                </a:extLst>
              </p:cNvPr>
              <p:cNvSpPr>
                <a:spLocks noChangeArrowheads="1"/>
              </p:cNvSpPr>
              <p:nvPr/>
            </p:nvSpPr>
            <p:spPr bwMode="auto">
              <a:xfrm>
                <a:off x="1144941" y="1828981"/>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6" name="Rectangle 2" descr="Tranthiphuvatlyk15@gmail.com">
                <a:extLst>
                  <a:ext uri="{FF2B5EF4-FFF2-40B4-BE49-F238E27FC236}">
                    <a16:creationId xmlns:a16="http://schemas.microsoft.com/office/drawing/2014/main" id="{67123C08-D918-4CDA-A1A5-EC46942E7F54}"/>
                  </a:ext>
                </a:extLst>
              </p:cNvPr>
              <p:cNvSpPr>
                <a:spLocks noRot="1" noChangeAspect="1" noMove="1" noResize="1" noEditPoints="1" noAdjustHandles="1" noChangeArrowheads="1" noChangeShapeType="1" noTextEdit="1"/>
              </p:cNvSpPr>
              <p:nvPr/>
            </p:nvSpPr>
            <p:spPr bwMode="auto">
              <a:xfrm>
                <a:off x="1144941" y="1828981"/>
                <a:ext cx="10646094" cy="941155"/>
              </a:xfrm>
              <a:prstGeom prst="rect">
                <a:avLst/>
              </a:prstGeom>
              <a:blipFill>
                <a:blip r:embed="rId4"/>
                <a:stretch>
                  <a:fillRect l="-1031" t="-5195" r="-1031"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2416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ranthiphuvatlyk15@gmail.co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2" descr="Tranthiphuvatlyk15@gmail.co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4" name="Rectangle 2" descr="Tranthiphuvatlyk15@gmail.co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descr="Tranthiphuvatlyk15@gmail.com">
            <a:extLst>
              <a:ext uri="{FF2B5EF4-FFF2-40B4-BE49-F238E27FC236}">
                <a16:creationId xmlns:a16="http://schemas.microsoft.com/office/drawing/2014/main" id="{4F1BCF5E-C77F-0670-EC60-EA7DDC210CEB}"/>
              </a:ext>
            </a:extLst>
          </p:cNvPr>
          <p:cNvPicPr>
            <a:picLocks noChangeAspect="1"/>
          </p:cNvPicPr>
          <p:nvPr/>
        </p:nvPicPr>
        <p:blipFill>
          <a:blip r:embed="rId4"/>
          <a:stretch>
            <a:fillRect/>
          </a:stretch>
        </p:blipFill>
        <p:spPr>
          <a:xfrm>
            <a:off x="524826" y="2162880"/>
            <a:ext cx="3982006" cy="3267531"/>
          </a:xfrm>
          <a:prstGeom prst="rect">
            <a:avLst/>
          </a:prstGeom>
        </p:spPr>
      </p:pic>
      <p:pic>
        <p:nvPicPr>
          <p:cNvPr id="6" name="Picture 5" descr="Tranthiphuvatlyk15@gmail.com">
            <a:extLst>
              <a:ext uri="{FF2B5EF4-FFF2-40B4-BE49-F238E27FC236}">
                <a16:creationId xmlns:a16="http://schemas.microsoft.com/office/drawing/2014/main" id="{81188891-0342-12DF-8C5F-6B30F6CD9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850" y="497123"/>
            <a:ext cx="2929932" cy="6027625"/>
          </a:xfrm>
          <a:prstGeom prst="rect">
            <a:avLst/>
          </a:prstGeom>
        </p:spPr>
      </p:pic>
      <p:sp>
        <p:nvSpPr>
          <p:cNvPr id="7" name="Cylinder 6" descr="Tranthiphuvatlyk15@gmail.com">
            <a:extLst>
              <a:ext uri="{FF2B5EF4-FFF2-40B4-BE49-F238E27FC236}">
                <a16:creationId xmlns:a16="http://schemas.microsoft.com/office/drawing/2014/main" id="{C3876041-52D6-92BD-E30C-55A73CF239DD}"/>
              </a:ext>
            </a:extLst>
          </p:cNvPr>
          <p:cNvSpPr/>
          <p:nvPr/>
        </p:nvSpPr>
        <p:spPr>
          <a:xfrm rot="6415814">
            <a:off x="7871377" y="2933069"/>
            <a:ext cx="245093" cy="2271516"/>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cxnSp>
        <p:nvCxnSpPr>
          <p:cNvPr id="8" name="Straight Arrow Connector 7" descr="Tranthiphuvatlyk15@gmail.com">
            <a:extLst>
              <a:ext uri="{FF2B5EF4-FFF2-40B4-BE49-F238E27FC236}">
                <a16:creationId xmlns:a16="http://schemas.microsoft.com/office/drawing/2014/main" id="{55F67023-288C-218E-0513-0AD17C87D72C}"/>
              </a:ext>
            </a:extLst>
          </p:cNvPr>
          <p:cNvCxnSpPr>
            <a:cxnSpLocks/>
          </p:cNvCxnSpPr>
          <p:nvPr/>
        </p:nvCxnSpPr>
        <p:spPr>
          <a:xfrm>
            <a:off x="7216998" y="3836995"/>
            <a:ext cx="1553849" cy="46607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Tranthiphuvatlyk15@gmail.co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3444716815"/>
              </p:ext>
            </p:extLst>
          </p:nvPr>
        </p:nvGraphicFramePr>
        <p:xfrm>
          <a:off x="9082513" y="4303070"/>
          <a:ext cx="227425" cy="295653"/>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descr="Tranthiphuvatlyk15@gmail.com">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9082513" y="4303070"/>
                        <a:ext cx="227425" cy="295653"/>
                      </a:xfrm>
                      <a:prstGeom prst="rect">
                        <a:avLst/>
                      </a:prstGeom>
                    </p:spPr>
                  </p:pic>
                </p:oleObj>
              </mc:Fallback>
            </mc:AlternateContent>
          </a:graphicData>
        </a:graphic>
      </p:graphicFrame>
      <p:cxnSp>
        <p:nvCxnSpPr>
          <p:cNvPr id="10" name="Straight Arrow Connector 9" descr="Tranthiphuvatlyk15@gmail.com">
            <a:extLst>
              <a:ext uri="{FF2B5EF4-FFF2-40B4-BE49-F238E27FC236}">
                <a16:creationId xmlns:a16="http://schemas.microsoft.com/office/drawing/2014/main" id="{8CD777B3-1C20-0F4D-D16B-50749DC0D92A}"/>
              </a:ext>
            </a:extLst>
          </p:cNvPr>
          <p:cNvCxnSpPr/>
          <p:nvPr/>
        </p:nvCxnSpPr>
        <p:spPr>
          <a:xfrm>
            <a:off x="5831530" y="3603599"/>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Tranthiphuvatlyk15@gmail.com">
            <a:extLst>
              <a:ext uri="{FF2B5EF4-FFF2-40B4-BE49-F238E27FC236}">
                <a16:creationId xmlns:a16="http://schemas.microsoft.com/office/drawing/2014/main" id="{3F217CA2-2942-0039-1F21-E470B5FBE905}"/>
              </a:ext>
            </a:extLst>
          </p:cNvPr>
          <p:cNvCxnSpPr/>
          <p:nvPr/>
        </p:nvCxnSpPr>
        <p:spPr>
          <a:xfrm>
            <a:off x="5831530" y="3897187"/>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Tranthiphuvatlyk15@gmail.com">
            <a:extLst>
              <a:ext uri="{FF2B5EF4-FFF2-40B4-BE49-F238E27FC236}">
                <a16:creationId xmlns:a16="http://schemas.microsoft.com/office/drawing/2014/main" id="{B9022DF3-1615-5E11-1688-36B4F852B60A}"/>
              </a:ext>
            </a:extLst>
          </p:cNvPr>
          <p:cNvCxnSpPr/>
          <p:nvPr/>
        </p:nvCxnSpPr>
        <p:spPr>
          <a:xfrm>
            <a:off x="5809229" y="4178030"/>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Tranthiphuvatlyk15@gmail.co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1582723500"/>
              </p:ext>
            </p:extLst>
          </p:nvPr>
        </p:nvGraphicFramePr>
        <p:xfrm>
          <a:off x="5503299" y="3620850"/>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descr="Tranthiphuvatlyk15@gmail.com">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5503299" y="3620850"/>
                        <a:ext cx="328231" cy="437641"/>
                      </a:xfrm>
                      <a:prstGeom prst="rect">
                        <a:avLst/>
                      </a:prstGeom>
                    </p:spPr>
                  </p:pic>
                </p:oleObj>
              </mc:Fallback>
            </mc:AlternateContent>
          </a:graphicData>
        </a:graphic>
      </p:graphicFrame>
      <p:cxnSp>
        <p:nvCxnSpPr>
          <p:cNvPr id="14" name="Straight Arrow Connector 13" descr="Tranthiphuvatlyk15@gmail.com">
            <a:extLst>
              <a:ext uri="{FF2B5EF4-FFF2-40B4-BE49-F238E27FC236}">
                <a16:creationId xmlns:a16="http://schemas.microsoft.com/office/drawing/2014/main" id="{4D66E49C-E523-C6A7-EE17-5925E85D77F7}"/>
              </a:ext>
            </a:extLst>
          </p:cNvPr>
          <p:cNvCxnSpPr>
            <a:cxnSpLocks/>
          </p:cNvCxnSpPr>
          <p:nvPr/>
        </p:nvCxnSpPr>
        <p:spPr>
          <a:xfrm flipV="1">
            <a:off x="7546589" y="1923468"/>
            <a:ext cx="0" cy="1971160"/>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Tranthiphuvatlyk15@gmail.co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3350747493"/>
              </p:ext>
            </p:extLst>
          </p:nvPr>
        </p:nvGraphicFramePr>
        <p:xfrm>
          <a:off x="7666631" y="1730935"/>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descr="Tranthiphuvatlyk15@gmail.com">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7666631" y="1730935"/>
                        <a:ext cx="419100" cy="503237"/>
                      </a:xfrm>
                      <a:prstGeom prst="rect">
                        <a:avLst/>
                      </a:prstGeom>
                    </p:spPr>
                  </p:pic>
                </p:oleObj>
              </mc:Fallback>
            </mc:AlternateContent>
          </a:graphicData>
        </a:graphic>
      </p:graphicFrame>
      <p:grpSp>
        <p:nvGrpSpPr>
          <p:cNvPr id="18" name="Nhóm 17" descr="Tranthiphuvatlyk15@gmail.com">
            <a:extLst>
              <a:ext uri="{FF2B5EF4-FFF2-40B4-BE49-F238E27FC236}">
                <a16:creationId xmlns:a16="http://schemas.microsoft.com/office/drawing/2014/main" id="{68365128-EFEB-457C-8628-A64145AF4F73}"/>
              </a:ext>
            </a:extLst>
          </p:cNvPr>
          <p:cNvGrpSpPr/>
          <p:nvPr/>
        </p:nvGrpSpPr>
        <p:grpSpPr>
          <a:xfrm>
            <a:off x="1103243" y="2076283"/>
            <a:ext cx="612129" cy="1527316"/>
            <a:chOff x="1103243" y="2076283"/>
            <a:chExt cx="612129" cy="1527316"/>
          </a:xfrm>
        </p:grpSpPr>
        <p:cxnSp>
          <p:nvCxnSpPr>
            <p:cNvPr id="17" name="Đường kết nối Mũi tên Thẳng 16">
              <a:extLst>
                <a:ext uri="{FF2B5EF4-FFF2-40B4-BE49-F238E27FC236}">
                  <a16:creationId xmlns:a16="http://schemas.microsoft.com/office/drawing/2014/main" id="{01CB45C9-829E-4D42-A9B8-B7AC7D2365B5}"/>
                </a:ext>
              </a:extLst>
            </p:cNvPr>
            <p:cNvCxnSpPr>
              <a:cxnSpLocks/>
            </p:cNvCxnSpPr>
            <p:nvPr/>
          </p:nvCxnSpPr>
          <p:spPr>
            <a:xfrm flipV="1">
              <a:off x="1103243" y="2162880"/>
              <a:ext cx="0" cy="1440719"/>
            </a:xfrm>
            <a:prstGeom prst="straightConnector1">
              <a:avLst/>
            </a:prstGeom>
            <a:ln w="38100">
              <a:solidFill>
                <a:srgbClr val="F21E41"/>
              </a:solid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9AE5A346-1CC2-41B9-A36D-0276709B424F}"/>
                    </a:ext>
                  </a:extLst>
                </p:cNvPr>
                <p:cNvSpPr txBox="1"/>
                <p:nvPr/>
              </p:nvSpPr>
              <p:spPr>
                <a:xfrm>
                  <a:off x="1196053" y="2076283"/>
                  <a:ext cx="519319" cy="644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kumimoji="0" lang="en-US" altLang="vi-VN" sz="3200" b="1" i="1" u="none" strike="noStrike" cap="none" normalizeH="0" baseline="0" smtClean="0">
                                <a:ln>
                                  <a:noFill/>
                                </a:ln>
                                <a:solidFill>
                                  <a:srgbClr val="FF0000"/>
                                </a:solidFill>
                                <a:effectLst/>
                                <a:latin typeface="Cambria Math" panose="02040503050406030204" pitchFamily="18" charset="0"/>
                                <a:cs typeface="Times New Roman" panose="02020603050405020304" pitchFamily="18" charset="0"/>
                              </a:rPr>
                            </m:ctrlPr>
                          </m:accPr>
                          <m:e>
                            <m:r>
                              <a:rPr kumimoji="0" lang="en-US" altLang="vi-VN" sz="3200" b="1" i="1" u="none" strike="noStrike" cap="none" normalizeH="0" baseline="0" smtClean="0">
                                <a:ln>
                                  <a:noFill/>
                                </a:ln>
                                <a:solidFill>
                                  <a:srgbClr val="FF0000"/>
                                </a:solidFill>
                                <a:effectLst/>
                                <a:latin typeface="Cambria Math" panose="02040503050406030204" pitchFamily="18" charset="0"/>
                                <a:cs typeface="Times New Roman" panose="02020603050405020304" pitchFamily="18" charset="0"/>
                              </a:rPr>
                              <m:t>𝑭</m:t>
                            </m:r>
                          </m:e>
                        </m:acc>
                      </m:oMath>
                    </m:oMathPara>
                  </a14:m>
                  <a:endParaRPr lang="en-US" sz="3200" b="1">
                    <a:solidFill>
                      <a:srgbClr val="FF0000"/>
                    </a:solidFill>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9AE5A346-1CC2-41B9-A36D-0276709B424F}"/>
                    </a:ext>
                  </a:extLst>
                </p:cNvPr>
                <p:cNvSpPr txBox="1">
                  <a:spLocks noRot="1" noChangeAspect="1" noMove="1" noResize="1" noEditPoints="1" noAdjustHandles="1" noChangeArrowheads="1" noChangeShapeType="1" noTextEdit="1"/>
                </p:cNvSpPr>
                <p:nvPr/>
              </p:nvSpPr>
              <p:spPr>
                <a:xfrm>
                  <a:off x="1196053" y="2076283"/>
                  <a:ext cx="519319" cy="644664"/>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3591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ranthiphuvatlyk15@gmail.co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2" descr="Tranthiphuvatlyk15@gmail.co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4" name="Rectangle 2" descr="Tranthiphuvatlyk15@gmail.co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6" name="Picture 15" descr="Tranthiphuvatlyk15@gmail.com">
            <a:extLst>
              <a:ext uri="{FF2B5EF4-FFF2-40B4-BE49-F238E27FC236}">
                <a16:creationId xmlns:a16="http://schemas.microsoft.com/office/drawing/2014/main" id="{7882830F-C4BF-3C09-A34E-7640EBEA0E74}"/>
              </a:ext>
            </a:extLst>
          </p:cNvPr>
          <p:cNvPicPr>
            <a:picLocks noChangeAspect="1"/>
          </p:cNvPicPr>
          <p:nvPr/>
        </p:nvPicPr>
        <p:blipFill>
          <a:blip r:embed="rId4"/>
          <a:stretch>
            <a:fillRect/>
          </a:stretch>
        </p:blipFill>
        <p:spPr>
          <a:xfrm>
            <a:off x="522271" y="2331080"/>
            <a:ext cx="3905795" cy="3086531"/>
          </a:xfrm>
          <a:prstGeom prst="rect">
            <a:avLst/>
          </a:prstGeom>
        </p:spPr>
      </p:pic>
      <p:pic>
        <p:nvPicPr>
          <p:cNvPr id="18" name="Picture 17" descr="Tranthiphuvatlyk15@gmail.com">
            <a:extLst>
              <a:ext uri="{FF2B5EF4-FFF2-40B4-BE49-F238E27FC236}">
                <a16:creationId xmlns:a16="http://schemas.microsoft.com/office/drawing/2014/main" id="{D44DD800-B6BA-5EC1-CFCC-FE94DAA9C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5791">
            <a:off x="6668168" y="-655272"/>
            <a:ext cx="4281907" cy="9609834"/>
          </a:xfrm>
          <a:prstGeom prst="rect">
            <a:avLst/>
          </a:prstGeom>
        </p:spPr>
      </p:pic>
      <p:sp>
        <p:nvSpPr>
          <p:cNvPr id="7" name="Cylinder 6" descr="Tranthiphuvatlyk15@gmail.com">
            <a:extLst>
              <a:ext uri="{FF2B5EF4-FFF2-40B4-BE49-F238E27FC236}">
                <a16:creationId xmlns:a16="http://schemas.microsoft.com/office/drawing/2014/main" id="{C3876041-52D6-92BD-E30C-55A73CF239DD}"/>
              </a:ext>
            </a:extLst>
          </p:cNvPr>
          <p:cNvSpPr/>
          <p:nvPr/>
        </p:nvSpPr>
        <p:spPr>
          <a:xfrm rot="11638475" flipH="1">
            <a:off x="8261576" y="3361743"/>
            <a:ext cx="160786" cy="1946738"/>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cxnSp>
        <p:nvCxnSpPr>
          <p:cNvPr id="8" name="Straight Arrow Connector 7" descr="Tranthiphuvatlyk15@gmail.com">
            <a:extLst>
              <a:ext uri="{FF2B5EF4-FFF2-40B4-BE49-F238E27FC236}">
                <a16:creationId xmlns:a16="http://schemas.microsoft.com/office/drawing/2014/main" id="{55F67023-288C-218E-0513-0AD17C87D72C}"/>
              </a:ext>
            </a:extLst>
          </p:cNvPr>
          <p:cNvCxnSpPr>
            <a:cxnSpLocks/>
          </p:cNvCxnSpPr>
          <p:nvPr/>
        </p:nvCxnSpPr>
        <p:spPr>
          <a:xfrm flipH="1">
            <a:off x="8230322" y="3554640"/>
            <a:ext cx="333417" cy="1190010"/>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Tranthiphuvatlyk15@gmail.co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819680502"/>
              </p:ext>
            </p:extLst>
          </p:nvPr>
        </p:nvGraphicFramePr>
        <p:xfrm>
          <a:off x="8028895" y="3680472"/>
          <a:ext cx="402853" cy="523710"/>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descr="Tranthiphuvatlyk15@gmail.com">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8028895" y="3680472"/>
                        <a:ext cx="402853" cy="523710"/>
                      </a:xfrm>
                      <a:prstGeom prst="rect">
                        <a:avLst/>
                      </a:prstGeom>
                    </p:spPr>
                  </p:pic>
                </p:oleObj>
              </mc:Fallback>
            </mc:AlternateContent>
          </a:graphicData>
        </a:graphic>
      </p:graphicFrame>
      <p:cxnSp>
        <p:nvCxnSpPr>
          <p:cNvPr id="10" name="Straight Arrow Connector 9" descr="Tranthiphuvatlyk15@gmail.com">
            <a:extLst>
              <a:ext uri="{FF2B5EF4-FFF2-40B4-BE49-F238E27FC236}">
                <a16:creationId xmlns:a16="http://schemas.microsoft.com/office/drawing/2014/main" id="{8CD777B3-1C20-0F4D-D16B-50749DC0D92A}"/>
              </a:ext>
            </a:extLst>
          </p:cNvPr>
          <p:cNvCxnSpPr>
            <a:cxnSpLocks/>
          </p:cNvCxnSpPr>
          <p:nvPr/>
        </p:nvCxnSpPr>
        <p:spPr>
          <a:xfrm>
            <a:off x="9091471" y="2391577"/>
            <a:ext cx="0" cy="1288895"/>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Tranthiphuvatlyk15@gmail.com">
            <a:extLst>
              <a:ext uri="{FF2B5EF4-FFF2-40B4-BE49-F238E27FC236}">
                <a16:creationId xmlns:a16="http://schemas.microsoft.com/office/drawing/2014/main" id="{3F217CA2-2942-0039-1F21-E470B5FBE905}"/>
              </a:ext>
            </a:extLst>
          </p:cNvPr>
          <p:cNvCxnSpPr>
            <a:cxnSpLocks/>
          </p:cNvCxnSpPr>
          <p:nvPr/>
        </p:nvCxnSpPr>
        <p:spPr>
          <a:xfrm>
            <a:off x="8521441" y="2225425"/>
            <a:ext cx="7589" cy="1377276"/>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Tranthiphuvatlyk15@gmail.com">
            <a:extLst>
              <a:ext uri="{FF2B5EF4-FFF2-40B4-BE49-F238E27FC236}">
                <a16:creationId xmlns:a16="http://schemas.microsoft.com/office/drawing/2014/main" id="{B9022DF3-1615-5E11-1688-36B4F852B60A}"/>
              </a:ext>
            </a:extLst>
          </p:cNvPr>
          <p:cNvCxnSpPr>
            <a:cxnSpLocks/>
          </p:cNvCxnSpPr>
          <p:nvPr/>
        </p:nvCxnSpPr>
        <p:spPr>
          <a:xfrm>
            <a:off x="7960893" y="2305780"/>
            <a:ext cx="15990" cy="1460488"/>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Tranthiphuvatlyk15@gmail.co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2554107735"/>
              </p:ext>
            </p:extLst>
          </p:nvPr>
        </p:nvGraphicFramePr>
        <p:xfrm>
          <a:off x="8637227" y="2137766"/>
          <a:ext cx="454242" cy="605656"/>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descr="Tranthiphuvatlyk15@gmail.com">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8637227" y="2137766"/>
                        <a:ext cx="454242" cy="605656"/>
                      </a:xfrm>
                      <a:prstGeom prst="rect">
                        <a:avLst/>
                      </a:prstGeom>
                    </p:spPr>
                  </p:pic>
                </p:oleObj>
              </mc:Fallback>
            </mc:AlternateContent>
          </a:graphicData>
        </a:graphic>
      </p:graphicFrame>
      <p:cxnSp>
        <p:nvCxnSpPr>
          <p:cNvPr id="14" name="Straight Arrow Connector 13" descr="Tranthiphuvatlyk15@gmail.com">
            <a:extLst>
              <a:ext uri="{FF2B5EF4-FFF2-40B4-BE49-F238E27FC236}">
                <a16:creationId xmlns:a16="http://schemas.microsoft.com/office/drawing/2014/main" id="{4D66E49C-E523-C6A7-EE17-5925E85D77F7}"/>
              </a:ext>
            </a:extLst>
          </p:cNvPr>
          <p:cNvCxnSpPr>
            <a:cxnSpLocks/>
          </p:cNvCxnSpPr>
          <p:nvPr/>
        </p:nvCxnSpPr>
        <p:spPr>
          <a:xfrm>
            <a:off x="8563739" y="3635479"/>
            <a:ext cx="2019803" cy="306848"/>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Tranthiphuvatlyk15@gmail.co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583082237"/>
              </p:ext>
            </p:extLst>
          </p:nvPr>
        </p:nvGraphicFramePr>
        <p:xfrm>
          <a:off x="10164442" y="3300714"/>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descr="Tranthiphuvatlyk15@gmail.com">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10164442" y="3300714"/>
                        <a:ext cx="419100" cy="503237"/>
                      </a:xfrm>
                      <a:prstGeom prst="rect">
                        <a:avLst/>
                      </a:prstGeom>
                    </p:spPr>
                  </p:pic>
                </p:oleObj>
              </mc:Fallback>
            </mc:AlternateContent>
          </a:graphicData>
        </a:graphic>
      </p:graphicFrame>
      <p:graphicFrame>
        <p:nvGraphicFramePr>
          <p:cNvPr id="19" name="Object 12" descr="Tranthiphuvatlyk15@gmail.com">
            <a:extLst>
              <a:ext uri="{FF2B5EF4-FFF2-40B4-BE49-F238E27FC236}">
                <a16:creationId xmlns:a16="http://schemas.microsoft.com/office/drawing/2014/main" id="{653C471B-B2A3-40D0-8BEB-591C3D5F6447}"/>
              </a:ext>
            </a:extLst>
          </p:cNvPr>
          <p:cNvGraphicFramePr>
            <a:graphicFrameLocks noChangeAspect="1"/>
          </p:cNvGraphicFramePr>
          <p:nvPr>
            <p:extLst>
              <p:ext uri="{D42A27DB-BD31-4B8C-83A1-F6EECF244321}">
                <p14:modId xmlns:p14="http://schemas.microsoft.com/office/powerpoint/2010/main" val="482962716"/>
              </p:ext>
            </p:extLst>
          </p:nvPr>
        </p:nvGraphicFramePr>
        <p:xfrm>
          <a:off x="7752412" y="5007105"/>
          <a:ext cx="432898" cy="577197"/>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9" name="Object 12" descr="Tranthiphuvatlyk15@gmail.com">
                        <a:extLst>
                          <a:ext uri="{FF2B5EF4-FFF2-40B4-BE49-F238E27FC236}">
                            <a16:creationId xmlns:a16="http://schemas.microsoft.com/office/drawing/2014/main" id="{653C471B-B2A3-40D0-8BEB-591C3D5F6447}"/>
                          </a:ext>
                        </a:extLst>
                      </p:cNvPr>
                      <p:cNvPicPr/>
                      <p:nvPr/>
                    </p:nvPicPr>
                    <p:blipFill>
                      <a:blip r:embed="rId9"/>
                      <a:stretch>
                        <a:fillRect/>
                      </a:stretch>
                    </p:blipFill>
                    <p:spPr>
                      <a:xfrm>
                        <a:off x="7752412" y="5007105"/>
                        <a:ext cx="432898" cy="577197"/>
                      </a:xfrm>
                      <a:prstGeom prst="rect">
                        <a:avLst/>
                      </a:prstGeom>
                    </p:spPr>
                  </p:pic>
                </p:oleObj>
              </mc:Fallback>
            </mc:AlternateContent>
          </a:graphicData>
        </a:graphic>
      </p:graphicFrame>
      <p:grpSp>
        <p:nvGrpSpPr>
          <p:cNvPr id="23" name="Nhóm 22" descr="Tranthiphuvatlyk15@gmail.com">
            <a:extLst>
              <a:ext uri="{FF2B5EF4-FFF2-40B4-BE49-F238E27FC236}">
                <a16:creationId xmlns:a16="http://schemas.microsoft.com/office/drawing/2014/main" id="{B68CC234-C86B-4838-92DF-F302CA1AA2C9}"/>
              </a:ext>
            </a:extLst>
          </p:cNvPr>
          <p:cNvGrpSpPr/>
          <p:nvPr/>
        </p:nvGrpSpPr>
        <p:grpSpPr>
          <a:xfrm>
            <a:off x="1171451" y="3635479"/>
            <a:ext cx="567897" cy="1544104"/>
            <a:chOff x="1171451" y="3635479"/>
            <a:chExt cx="567897" cy="1544104"/>
          </a:xfrm>
        </p:grpSpPr>
        <p:cxnSp>
          <p:nvCxnSpPr>
            <p:cNvPr id="17" name="Đường kết nối Mũi tên Thẳng 16">
              <a:extLst>
                <a:ext uri="{FF2B5EF4-FFF2-40B4-BE49-F238E27FC236}">
                  <a16:creationId xmlns:a16="http://schemas.microsoft.com/office/drawing/2014/main" id="{CD9A5586-C0B9-4A12-8B8B-8351EFD140F1}"/>
                </a:ext>
              </a:extLst>
            </p:cNvPr>
            <p:cNvCxnSpPr>
              <a:cxnSpLocks/>
            </p:cNvCxnSpPr>
            <p:nvPr/>
          </p:nvCxnSpPr>
          <p:spPr>
            <a:xfrm>
              <a:off x="1739348" y="3635479"/>
              <a:ext cx="0" cy="1413599"/>
            </a:xfrm>
            <a:prstGeom prst="straightConnector1">
              <a:avLst/>
            </a:prstGeom>
            <a:ln w="38100">
              <a:solidFill>
                <a:srgbClr val="F21E41"/>
              </a:solid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CBE4241-55A5-4586-9A6B-CBFD2F2559D5}"/>
                    </a:ext>
                  </a:extLst>
                </p:cNvPr>
                <p:cNvSpPr txBox="1"/>
                <p:nvPr/>
              </p:nvSpPr>
              <p:spPr>
                <a:xfrm>
                  <a:off x="1171451" y="4604104"/>
                  <a:ext cx="488166"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vi-VN" sz="2800" b="1" i="1" smtClean="0">
                                <a:solidFill>
                                  <a:srgbClr val="FF0000"/>
                                </a:solidFill>
                                <a:latin typeface="Cambria Math" panose="02040503050406030204" pitchFamily="18" charset="0"/>
                                <a:cs typeface="Times New Roman" panose="02020603050405020304" pitchFamily="18" charset="0"/>
                              </a:rPr>
                            </m:ctrlPr>
                          </m:accPr>
                          <m:e>
                            <m:r>
                              <a:rPr lang="en-US" altLang="vi-VN" sz="2800" b="1" i="1" smtClean="0">
                                <a:solidFill>
                                  <a:srgbClr val="FF0000"/>
                                </a:solidFill>
                                <a:latin typeface="Cambria Math" panose="02040503050406030204" pitchFamily="18" charset="0"/>
                                <a:cs typeface="Times New Roman" panose="02020603050405020304" pitchFamily="18" charset="0"/>
                              </a:rPr>
                              <m:t> </m:t>
                            </m:r>
                            <m:r>
                              <a:rPr lang="en-US" altLang="vi-VN" sz="2800" b="1" i="1" smtClean="0">
                                <a:solidFill>
                                  <a:srgbClr val="FF0000"/>
                                </a:solidFill>
                                <a:latin typeface="Cambria Math" panose="02040503050406030204" pitchFamily="18" charset="0"/>
                                <a:cs typeface="Times New Roman" panose="02020603050405020304" pitchFamily="18" charset="0"/>
                              </a:rPr>
                              <m:t>𝑩</m:t>
                            </m:r>
                          </m:e>
                        </m:acc>
                      </m:oMath>
                    </m:oMathPara>
                  </a14:m>
                  <a:endParaRPr lang="en-US" sz="2800" b="1">
                    <a:solidFill>
                      <a:srgbClr val="FF0000"/>
                    </a:solidFill>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CBE4241-55A5-4586-9A6B-CBFD2F2559D5}"/>
                    </a:ext>
                  </a:extLst>
                </p:cNvPr>
                <p:cNvSpPr txBox="1">
                  <a:spLocks noRot="1" noChangeAspect="1" noMove="1" noResize="1" noEditPoints="1" noAdjustHandles="1" noChangeArrowheads="1" noChangeShapeType="1" noTextEdit="1"/>
                </p:cNvSpPr>
                <p:nvPr/>
              </p:nvSpPr>
              <p:spPr>
                <a:xfrm>
                  <a:off x="1171451" y="4604104"/>
                  <a:ext cx="488166" cy="575479"/>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4433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10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25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75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ranthiphuvatlyk15@gmail.co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2" descr="Tranthiphuvatlyk15@gmail.co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4" name="Rectangle 2" descr="Tranthiphuvatlyk15@gmail.co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0" name="Picture 19" descr="Tranthiphuvatlyk15@gmail.com">
            <a:extLst>
              <a:ext uri="{FF2B5EF4-FFF2-40B4-BE49-F238E27FC236}">
                <a16:creationId xmlns:a16="http://schemas.microsoft.com/office/drawing/2014/main" id="{C1EC8483-C7D2-FE41-6B12-71B04AF55F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6480">
            <a:off x="4852344" y="1885221"/>
            <a:ext cx="7621158" cy="3704523"/>
          </a:xfrm>
          <a:prstGeom prst="rect">
            <a:avLst/>
          </a:prstGeom>
        </p:spPr>
      </p:pic>
      <p:pic>
        <p:nvPicPr>
          <p:cNvPr id="5" name="Picture 4" descr="Tranthiphuvatlyk15@gmail.com">
            <a:extLst>
              <a:ext uri="{FF2B5EF4-FFF2-40B4-BE49-F238E27FC236}">
                <a16:creationId xmlns:a16="http://schemas.microsoft.com/office/drawing/2014/main" id="{E9148B87-F2A3-6460-0978-B9D96A78804C}"/>
              </a:ext>
            </a:extLst>
          </p:cNvPr>
          <p:cNvPicPr>
            <a:picLocks noChangeAspect="1"/>
          </p:cNvPicPr>
          <p:nvPr/>
        </p:nvPicPr>
        <p:blipFill>
          <a:blip r:embed="rId5"/>
          <a:stretch>
            <a:fillRect/>
          </a:stretch>
        </p:blipFill>
        <p:spPr>
          <a:xfrm>
            <a:off x="524826" y="2351120"/>
            <a:ext cx="3753374" cy="3258005"/>
          </a:xfrm>
          <a:prstGeom prst="rect">
            <a:avLst/>
          </a:prstGeom>
        </p:spPr>
      </p:pic>
      <p:sp>
        <p:nvSpPr>
          <p:cNvPr id="7" name="Cylinder 6" descr="Tranthiphuvatlyk15@gmail.com">
            <a:extLst>
              <a:ext uri="{FF2B5EF4-FFF2-40B4-BE49-F238E27FC236}">
                <a16:creationId xmlns:a16="http://schemas.microsoft.com/office/drawing/2014/main" id="{C3876041-52D6-92BD-E30C-55A73CF239DD}"/>
              </a:ext>
            </a:extLst>
          </p:cNvPr>
          <p:cNvSpPr/>
          <p:nvPr/>
        </p:nvSpPr>
        <p:spPr>
          <a:xfrm rot="5400000">
            <a:off x="8049255" y="2326474"/>
            <a:ext cx="174775" cy="3490802"/>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cxnSp>
        <p:nvCxnSpPr>
          <p:cNvPr id="8" name="Straight Arrow Connector 7" descr="Tranthiphuvatlyk15@gmail.com">
            <a:extLst>
              <a:ext uri="{FF2B5EF4-FFF2-40B4-BE49-F238E27FC236}">
                <a16:creationId xmlns:a16="http://schemas.microsoft.com/office/drawing/2014/main" id="{55F67023-288C-218E-0513-0AD17C87D72C}"/>
              </a:ext>
            </a:extLst>
          </p:cNvPr>
          <p:cNvCxnSpPr>
            <a:cxnSpLocks/>
          </p:cNvCxnSpPr>
          <p:nvPr/>
        </p:nvCxnSpPr>
        <p:spPr>
          <a:xfrm>
            <a:off x="6548284" y="4074614"/>
            <a:ext cx="1898605" cy="314"/>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Tranthiphuvatlyk15@gmail.co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779488871"/>
              </p:ext>
            </p:extLst>
          </p:nvPr>
        </p:nvGraphicFramePr>
        <p:xfrm>
          <a:off x="8531383" y="3840807"/>
          <a:ext cx="227425" cy="295653"/>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descr="Tranthiphuvatlyk15@gmail.com">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8531383" y="3840807"/>
                        <a:ext cx="227425" cy="295653"/>
                      </a:xfrm>
                      <a:prstGeom prst="rect">
                        <a:avLst/>
                      </a:prstGeom>
                    </p:spPr>
                  </p:pic>
                </p:oleObj>
              </mc:Fallback>
            </mc:AlternateContent>
          </a:graphicData>
        </a:graphic>
      </p:graphicFrame>
      <p:cxnSp>
        <p:nvCxnSpPr>
          <p:cNvPr id="10" name="Straight Arrow Connector 9" descr="Tranthiphuvatlyk15@gmail.com">
            <a:extLst>
              <a:ext uri="{FF2B5EF4-FFF2-40B4-BE49-F238E27FC236}">
                <a16:creationId xmlns:a16="http://schemas.microsoft.com/office/drawing/2014/main" id="{8CD777B3-1C20-0F4D-D16B-50749DC0D92A}"/>
              </a:ext>
            </a:extLst>
          </p:cNvPr>
          <p:cNvCxnSpPr>
            <a:cxnSpLocks/>
          </p:cNvCxnSpPr>
          <p:nvPr/>
        </p:nvCxnSpPr>
        <p:spPr>
          <a:xfrm>
            <a:off x="7739610" y="2523998"/>
            <a:ext cx="0" cy="1456125"/>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Tranthiphuvatlyk15@gmail.com">
            <a:extLst>
              <a:ext uri="{FF2B5EF4-FFF2-40B4-BE49-F238E27FC236}">
                <a16:creationId xmlns:a16="http://schemas.microsoft.com/office/drawing/2014/main" id="{3F217CA2-2942-0039-1F21-E470B5FBE905}"/>
              </a:ext>
            </a:extLst>
          </p:cNvPr>
          <p:cNvCxnSpPr>
            <a:cxnSpLocks/>
          </p:cNvCxnSpPr>
          <p:nvPr/>
        </p:nvCxnSpPr>
        <p:spPr>
          <a:xfrm>
            <a:off x="7082803" y="2523998"/>
            <a:ext cx="0" cy="1464967"/>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Tranthiphuvatlyk15@gmail.com">
            <a:extLst>
              <a:ext uri="{FF2B5EF4-FFF2-40B4-BE49-F238E27FC236}">
                <a16:creationId xmlns:a16="http://schemas.microsoft.com/office/drawing/2014/main" id="{B9022DF3-1615-5E11-1688-36B4F852B60A}"/>
              </a:ext>
            </a:extLst>
          </p:cNvPr>
          <p:cNvCxnSpPr>
            <a:cxnSpLocks/>
          </p:cNvCxnSpPr>
          <p:nvPr/>
        </p:nvCxnSpPr>
        <p:spPr>
          <a:xfrm>
            <a:off x="6425997" y="2549990"/>
            <a:ext cx="15990" cy="1460488"/>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Tranthiphuvatlyk15@gmail.co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1584395291"/>
              </p:ext>
            </p:extLst>
          </p:nvPr>
        </p:nvGraphicFramePr>
        <p:xfrm>
          <a:off x="7744656" y="3364819"/>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descr="Tranthiphuvatlyk15@gmail.com">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7744656" y="3364819"/>
                        <a:ext cx="328231" cy="437641"/>
                      </a:xfrm>
                      <a:prstGeom prst="rect">
                        <a:avLst/>
                      </a:prstGeom>
                    </p:spPr>
                  </p:pic>
                </p:oleObj>
              </mc:Fallback>
            </mc:AlternateContent>
          </a:graphicData>
        </a:graphic>
      </p:graphicFrame>
      <p:cxnSp>
        <p:nvCxnSpPr>
          <p:cNvPr id="14" name="Straight Arrow Connector 13" descr="Tranthiphuvatlyk15@gmail.com">
            <a:extLst>
              <a:ext uri="{FF2B5EF4-FFF2-40B4-BE49-F238E27FC236}">
                <a16:creationId xmlns:a16="http://schemas.microsoft.com/office/drawing/2014/main" id="{4D66E49C-E523-C6A7-EE17-5925E85D77F7}"/>
              </a:ext>
            </a:extLst>
          </p:cNvPr>
          <p:cNvCxnSpPr>
            <a:cxnSpLocks/>
          </p:cNvCxnSpPr>
          <p:nvPr/>
        </p:nvCxnSpPr>
        <p:spPr>
          <a:xfrm flipV="1">
            <a:off x="7083976" y="3002358"/>
            <a:ext cx="457427" cy="1004603"/>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Tranthiphuvatlyk15@gmail.co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314696222"/>
              </p:ext>
            </p:extLst>
          </p:nvPr>
        </p:nvGraphicFramePr>
        <p:xfrm>
          <a:off x="7171479" y="2691228"/>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descr="Tranthiphuvatlyk15@gmail.com">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7171479" y="2691228"/>
                        <a:ext cx="419100" cy="503237"/>
                      </a:xfrm>
                      <a:prstGeom prst="rect">
                        <a:avLst/>
                      </a:prstGeom>
                    </p:spPr>
                  </p:pic>
                </p:oleObj>
              </mc:Fallback>
            </mc:AlternateContent>
          </a:graphicData>
        </a:graphic>
      </p:graphicFrame>
      <p:grpSp>
        <p:nvGrpSpPr>
          <p:cNvPr id="22" name="Nhóm 21" descr="Tranthiphuvatlyk15@gmail.com">
            <a:extLst>
              <a:ext uri="{FF2B5EF4-FFF2-40B4-BE49-F238E27FC236}">
                <a16:creationId xmlns:a16="http://schemas.microsoft.com/office/drawing/2014/main" id="{3ED6B9A6-2785-4E1F-B99B-BE14864C2090}"/>
              </a:ext>
            </a:extLst>
          </p:cNvPr>
          <p:cNvGrpSpPr/>
          <p:nvPr/>
        </p:nvGrpSpPr>
        <p:grpSpPr>
          <a:xfrm>
            <a:off x="1693728" y="3663235"/>
            <a:ext cx="612149" cy="1210523"/>
            <a:chOff x="1693728" y="3663235"/>
            <a:chExt cx="612149" cy="1210523"/>
          </a:xfrm>
        </p:grpSpPr>
        <p:cxnSp>
          <p:nvCxnSpPr>
            <p:cNvPr id="16" name="Đường kết nối Mũi tên Thẳng 15">
              <a:extLst>
                <a:ext uri="{FF2B5EF4-FFF2-40B4-BE49-F238E27FC236}">
                  <a16:creationId xmlns:a16="http://schemas.microsoft.com/office/drawing/2014/main" id="{A01D602F-1815-40E8-BAB0-0E35D92B28F5}"/>
                </a:ext>
              </a:extLst>
            </p:cNvPr>
            <p:cNvCxnSpPr>
              <a:cxnSpLocks/>
            </p:cNvCxnSpPr>
            <p:nvPr/>
          </p:nvCxnSpPr>
          <p:spPr>
            <a:xfrm>
              <a:off x="2305877" y="3663235"/>
              <a:ext cx="0" cy="1057852"/>
            </a:xfrm>
            <a:prstGeom prst="straightConnector1">
              <a:avLst/>
            </a:prstGeom>
            <a:ln w="38100">
              <a:solidFill>
                <a:srgbClr val="F21E41"/>
              </a:solid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3A045749-E136-430E-9D13-32FD51AE828D}"/>
                    </a:ext>
                  </a:extLst>
                </p:cNvPr>
                <p:cNvSpPr txBox="1"/>
                <p:nvPr/>
              </p:nvSpPr>
              <p:spPr>
                <a:xfrm>
                  <a:off x="1693728" y="4298279"/>
                  <a:ext cx="467854"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vi-VN" sz="2800" b="1" i="1" smtClean="0">
                                <a:solidFill>
                                  <a:srgbClr val="FF0000"/>
                                </a:solidFill>
                                <a:latin typeface="Cambria Math" panose="02040503050406030204" pitchFamily="18" charset="0"/>
                                <a:cs typeface="Times New Roman" panose="02020603050405020304" pitchFamily="18" charset="0"/>
                              </a:rPr>
                            </m:ctrlPr>
                          </m:accPr>
                          <m:e>
                            <m:r>
                              <a:rPr lang="en-US" altLang="vi-VN" sz="2800" b="1" i="1" smtClean="0">
                                <a:solidFill>
                                  <a:srgbClr val="FF0000"/>
                                </a:solidFill>
                                <a:latin typeface="Cambria Math" panose="02040503050406030204" pitchFamily="18" charset="0"/>
                                <a:cs typeface="Times New Roman" panose="02020603050405020304" pitchFamily="18" charset="0"/>
                              </a:rPr>
                              <m:t> </m:t>
                            </m:r>
                            <m:r>
                              <a:rPr lang="en-US" altLang="vi-VN" sz="2800" b="1" i="1" smtClean="0">
                                <a:solidFill>
                                  <a:srgbClr val="FF0000"/>
                                </a:solidFill>
                                <a:latin typeface="Cambria Math" panose="02040503050406030204" pitchFamily="18" charset="0"/>
                                <a:cs typeface="Times New Roman" panose="02020603050405020304" pitchFamily="18" charset="0"/>
                              </a:rPr>
                              <m:t>𝑩</m:t>
                            </m:r>
                          </m:e>
                        </m:acc>
                      </m:oMath>
                    </m:oMathPara>
                  </a14:m>
                  <a:endParaRPr lang="en-US" sz="2800">
                    <a:latin typeface="Arial" panose="020B0604020202020204" pitchFamily="34" charset="0"/>
                    <a:cs typeface="Arial" panose="020B0604020202020204" pitchFamily="34" charset="0"/>
                  </a:endParaRPr>
                </a:p>
              </p:txBody>
            </p:sp>
          </mc:Choice>
          <mc:Fallback xmlns="">
            <p:sp>
              <p:nvSpPr>
                <p:cNvPr id="21" name="Hộp Văn bản 20">
                  <a:extLst>
                    <a:ext uri="{FF2B5EF4-FFF2-40B4-BE49-F238E27FC236}">
                      <a16:creationId xmlns:a16="http://schemas.microsoft.com/office/drawing/2014/main" id="{3A045749-E136-430E-9D13-32FD51AE828D}"/>
                    </a:ext>
                  </a:extLst>
                </p:cNvPr>
                <p:cNvSpPr txBox="1">
                  <a:spLocks noRot="1" noChangeAspect="1" noMove="1" noResize="1" noEditPoints="1" noAdjustHandles="1" noChangeArrowheads="1" noChangeShapeType="1" noTextEdit="1"/>
                </p:cNvSpPr>
                <p:nvPr/>
              </p:nvSpPr>
              <p:spPr>
                <a:xfrm>
                  <a:off x="1693728" y="4298279"/>
                  <a:ext cx="467854" cy="575479"/>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291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6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ranthiphuvatlyk15@gmail.co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2" descr="Tranthiphuvatlyk15@gmail.co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4" name="Rectangle 2" descr="Tranthiphuvatlyk15@gmail.co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6" name="Picture 5" descr="Tranthiphuvatlyk15@gmail.com">
            <a:extLst>
              <a:ext uri="{FF2B5EF4-FFF2-40B4-BE49-F238E27FC236}">
                <a16:creationId xmlns:a16="http://schemas.microsoft.com/office/drawing/2014/main" id="{DC3FD9D3-C6AC-2035-3643-5D0ED1AE9734}"/>
              </a:ext>
            </a:extLst>
          </p:cNvPr>
          <p:cNvPicPr>
            <a:picLocks noChangeAspect="1"/>
          </p:cNvPicPr>
          <p:nvPr/>
        </p:nvPicPr>
        <p:blipFill>
          <a:blip r:embed="rId4"/>
          <a:stretch>
            <a:fillRect/>
          </a:stretch>
        </p:blipFill>
        <p:spPr>
          <a:xfrm>
            <a:off x="524826" y="2363161"/>
            <a:ext cx="3372321" cy="3086531"/>
          </a:xfrm>
          <a:prstGeom prst="rect">
            <a:avLst/>
          </a:prstGeom>
        </p:spPr>
      </p:pic>
      <p:pic>
        <p:nvPicPr>
          <p:cNvPr id="25" name="Picture 24" descr="Tranthiphuvatlyk15@gmail.com">
            <a:extLst>
              <a:ext uri="{FF2B5EF4-FFF2-40B4-BE49-F238E27FC236}">
                <a16:creationId xmlns:a16="http://schemas.microsoft.com/office/drawing/2014/main" id="{AC3C828E-D58E-B158-9E84-9E6950B4C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6189" y="1951526"/>
            <a:ext cx="7196629" cy="3498166"/>
          </a:xfrm>
          <a:prstGeom prst="rect">
            <a:avLst/>
          </a:prstGeom>
        </p:spPr>
      </p:pic>
      <p:sp>
        <p:nvSpPr>
          <p:cNvPr id="7" name="Cylinder 6" descr="Tranthiphuvatlyk15@gmail.com">
            <a:extLst>
              <a:ext uri="{FF2B5EF4-FFF2-40B4-BE49-F238E27FC236}">
                <a16:creationId xmlns:a16="http://schemas.microsoft.com/office/drawing/2014/main" id="{C3876041-52D6-92BD-E30C-55A73CF239DD}"/>
              </a:ext>
            </a:extLst>
          </p:cNvPr>
          <p:cNvSpPr/>
          <p:nvPr/>
        </p:nvSpPr>
        <p:spPr>
          <a:xfrm rot="5400000">
            <a:off x="8723952" y="2240167"/>
            <a:ext cx="203728" cy="3683307"/>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cxnSp>
        <p:nvCxnSpPr>
          <p:cNvPr id="8" name="Straight Arrow Connector 7" descr="Tranthiphuvatlyk15@gmail.com">
            <a:extLst>
              <a:ext uri="{FF2B5EF4-FFF2-40B4-BE49-F238E27FC236}">
                <a16:creationId xmlns:a16="http://schemas.microsoft.com/office/drawing/2014/main" id="{55F67023-288C-218E-0513-0AD17C87D72C}"/>
              </a:ext>
            </a:extLst>
          </p:cNvPr>
          <p:cNvCxnSpPr>
            <a:cxnSpLocks/>
            <a:endCxn id="7" idx="0"/>
          </p:cNvCxnSpPr>
          <p:nvPr/>
        </p:nvCxnSpPr>
        <p:spPr>
          <a:xfrm>
            <a:off x="7550415" y="4071876"/>
            <a:ext cx="2898485" cy="994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Tranthiphuvatlyk15@gmail.co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1432917424"/>
              </p:ext>
            </p:extLst>
          </p:nvPr>
        </p:nvGraphicFramePr>
        <p:xfrm>
          <a:off x="9964253" y="3643583"/>
          <a:ext cx="360121" cy="468158"/>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descr="Tranthiphuvatlyk15@gmail.com">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9964253" y="3643583"/>
                        <a:ext cx="360121" cy="468158"/>
                      </a:xfrm>
                      <a:prstGeom prst="rect">
                        <a:avLst/>
                      </a:prstGeom>
                    </p:spPr>
                  </p:pic>
                </p:oleObj>
              </mc:Fallback>
            </mc:AlternateContent>
          </a:graphicData>
        </a:graphic>
      </p:graphicFrame>
      <p:cxnSp>
        <p:nvCxnSpPr>
          <p:cNvPr id="10" name="Straight Arrow Connector 9" descr="Tranthiphuvatlyk15@gmail.com">
            <a:extLst>
              <a:ext uri="{FF2B5EF4-FFF2-40B4-BE49-F238E27FC236}">
                <a16:creationId xmlns:a16="http://schemas.microsoft.com/office/drawing/2014/main" id="{8CD777B3-1C20-0F4D-D16B-50749DC0D92A}"/>
              </a:ext>
            </a:extLst>
          </p:cNvPr>
          <p:cNvCxnSpPr>
            <a:cxnSpLocks/>
          </p:cNvCxnSpPr>
          <p:nvPr/>
        </p:nvCxnSpPr>
        <p:spPr>
          <a:xfrm flipV="1">
            <a:off x="7364572" y="4110493"/>
            <a:ext cx="1048872" cy="1387951"/>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Tranthiphuvatlyk15@gmail.com">
            <a:extLst>
              <a:ext uri="{FF2B5EF4-FFF2-40B4-BE49-F238E27FC236}">
                <a16:creationId xmlns:a16="http://schemas.microsoft.com/office/drawing/2014/main" id="{3F217CA2-2942-0039-1F21-E470B5FBE905}"/>
              </a:ext>
            </a:extLst>
          </p:cNvPr>
          <p:cNvCxnSpPr>
            <a:cxnSpLocks/>
          </p:cNvCxnSpPr>
          <p:nvPr/>
        </p:nvCxnSpPr>
        <p:spPr>
          <a:xfrm flipV="1">
            <a:off x="6884653" y="4089495"/>
            <a:ext cx="1072524" cy="1408949"/>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Tranthiphuvatlyk15@gmail.com">
            <a:extLst>
              <a:ext uri="{FF2B5EF4-FFF2-40B4-BE49-F238E27FC236}">
                <a16:creationId xmlns:a16="http://schemas.microsoft.com/office/drawing/2014/main" id="{B9022DF3-1615-5E11-1688-36B4F852B60A}"/>
              </a:ext>
            </a:extLst>
          </p:cNvPr>
          <p:cNvCxnSpPr>
            <a:cxnSpLocks/>
          </p:cNvCxnSpPr>
          <p:nvPr/>
        </p:nvCxnSpPr>
        <p:spPr>
          <a:xfrm flipV="1">
            <a:off x="6427949" y="4059896"/>
            <a:ext cx="1109022" cy="1389796"/>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Tranthiphuvatlyk15@gmail.co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1297953085"/>
              </p:ext>
            </p:extLst>
          </p:nvPr>
        </p:nvGraphicFramePr>
        <p:xfrm>
          <a:off x="7752412" y="5007105"/>
          <a:ext cx="432898" cy="577197"/>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descr="Tranthiphuvatlyk15@gmail.com">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7752412" y="5007105"/>
                        <a:ext cx="432898" cy="577197"/>
                      </a:xfrm>
                      <a:prstGeom prst="rect">
                        <a:avLst/>
                      </a:prstGeom>
                    </p:spPr>
                  </p:pic>
                </p:oleObj>
              </mc:Fallback>
            </mc:AlternateContent>
          </a:graphicData>
        </a:graphic>
      </p:graphicFrame>
      <p:cxnSp>
        <p:nvCxnSpPr>
          <p:cNvPr id="14" name="Straight Arrow Connector 13" descr="Tranthiphuvatlyk15@gmail.com">
            <a:extLst>
              <a:ext uri="{FF2B5EF4-FFF2-40B4-BE49-F238E27FC236}">
                <a16:creationId xmlns:a16="http://schemas.microsoft.com/office/drawing/2014/main" id="{4D66E49C-E523-C6A7-EE17-5925E85D77F7}"/>
              </a:ext>
            </a:extLst>
          </p:cNvPr>
          <p:cNvCxnSpPr>
            <a:cxnSpLocks/>
          </p:cNvCxnSpPr>
          <p:nvPr/>
        </p:nvCxnSpPr>
        <p:spPr>
          <a:xfrm flipH="1" flipV="1">
            <a:off x="7550415" y="2120649"/>
            <a:ext cx="10362" cy="1902475"/>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Tranthiphuvatlyk15@gmail.co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4177443849"/>
              </p:ext>
            </p:extLst>
          </p:nvPr>
        </p:nvGraphicFramePr>
        <p:xfrm>
          <a:off x="7629531" y="2164299"/>
          <a:ext cx="457753" cy="549650"/>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descr="Tranthiphuvatlyk15@gmail.com">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7629531" y="2164299"/>
                        <a:ext cx="457753" cy="549650"/>
                      </a:xfrm>
                      <a:prstGeom prst="rect">
                        <a:avLst/>
                      </a:prstGeom>
                    </p:spPr>
                  </p:pic>
                </p:oleObj>
              </mc:Fallback>
            </mc:AlternateContent>
          </a:graphicData>
        </a:graphic>
      </p:graphicFrame>
      <p:grpSp>
        <p:nvGrpSpPr>
          <p:cNvPr id="18" name="Nhóm 17" descr="Tranthiphuvatlyk15@gmail.com">
            <a:extLst>
              <a:ext uri="{FF2B5EF4-FFF2-40B4-BE49-F238E27FC236}">
                <a16:creationId xmlns:a16="http://schemas.microsoft.com/office/drawing/2014/main" id="{2FF024A6-FD1B-4CB3-A5A3-906249E79E9D}"/>
              </a:ext>
            </a:extLst>
          </p:cNvPr>
          <p:cNvGrpSpPr/>
          <p:nvPr/>
        </p:nvGrpSpPr>
        <p:grpSpPr>
          <a:xfrm>
            <a:off x="1626090" y="3216895"/>
            <a:ext cx="1254680" cy="1523653"/>
            <a:chOff x="1626090" y="3216895"/>
            <a:chExt cx="1254680" cy="1523653"/>
          </a:xfrm>
        </p:grpSpPr>
        <mc:AlternateContent xmlns:mc="http://schemas.openxmlformats.org/markup-compatibility/2006" xmlns:a14="http://schemas.microsoft.com/office/drawing/2010/main">
          <mc:Choice Requires="a14">
            <p:graphicFrame>
              <p:nvGraphicFramePr>
                <p:cNvPr id="16" name="Object 11">
                  <a:extLst>
                    <a:ext uri="{FF2B5EF4-FFF2-40B4-BE49-F238E27FC236}">
                      <a16:creationId xmlns:a16="http://schemas.microsoft.com/office/drawing/2014/main" id="{BA8D8B4A-F366-48ED-BCE1-88C98B0DCC13}"/>
                    </a:ext>
                  </a:extLst>
                </p:cNvPr>
                <p:cNvGraphicFramePr>
                  <a:graphicFrameLocks noChangeAspect="1"/>
                </p:cNvGraphicFramePr>
                <p:nvPr/>
              </p:nvGraphicFramePr>
              <p:xfrm>
                <a:off x="1626090" y="3216895"/>
                <a:ext cx="1254680" cy="1254680"/>
              </p:xfrm>
              <a:graphic>
                <a:graphicData uri="http://schemas.openxmlformats.org/presentationml/2006/ole">
                  <mc:AlternateContent>
                    <mc:Choice xmlns:v="urn:schemas-microsoft-com:vml" Requires="v">
                      <p:oleObj name="Equation" r:id="rId12" imgW="171200" imgH="171271" progId="Equation.DSMT4">
                        <p:embed/>
                      </p:oleObj>
                    </mc:Choice>
                    <mc:Fallback>
                      <p:oleObj name="Equation" r:id="rId12" imgW="171200" imgH="171271" progId="Equation.DSMT4">
                        <p:embed/>
                        <p:pic>
                          <p:nvPicPr>
                            <p:cNvPr id="16" name="Object 11">
                              <a:extLst>
                                <a:ext uri="{FF2B5EF4-FFF2-40B4-BE49-F238E27FC236}">
                                  <a16:creationId xmlns:a16="http://schemas.microsoft.com/office/drawing/2014/main" id="{BA8D8B4A-F366-48ED-BCE1-88C98B0DCC13}"/>
                                </a:ext>
                              </a:extLst>
                            </p:cNvPr>
                            <p:cNvPicPr/>
                            <p:nvPr/>
                          </p:nvPicPr>
                          <p:blipFill>
                            <a:blip r:embed="rId13"/>
                            <a:stretch>
                              <a:fillRect/>
                            </a:stretch>
                          </p:blipFill>
                          <p:spPr>
                            <a:xfrm>
                              <a:off x="1626090" y="3216895"/>
                              <a:ext cx="1254680" cy="1254680"/>
                            </a:xfrm>
                            <a:prstGeom prst="rect">
                              <a:avLst/>
                            </a:prstGeom>
                          </p:spPr>
                        </p:pic>
                      </p:oleObj>
                    </mc:Fallback>
                  </mc:AlternateContent>
                </a:graphicData>
              </a:graphic>
            </p:graphicFrame>
          </mc:Choice>
          <mc:Fallback xmlns="">
            <p:graphicFrame>
              <p:nvGraphicFramePr>
                <p:cNvPr id="16" name="Object 11">
                  <a:extLst>
                    <a:ext uri="{FF2B5EF4-FFF2-40B4-BE49-F238E27FC236}">
                      <a16:creationId xmlns:a16="http://schemas.microsoft.com/office/drawing/2014/main" id="{BA8D8B4A-F366-48ED-BCE1-88C98B0DCC13}"/>
                    </a:ext>
                  </a:extLst>
                </p:cNvPr>
                <p:cNvGraphicFramePr>
                  <a:graphicFrameLocks noChangeAspect="1"/>
                </p:cNvGraphicFramePr>
                <p:nvPr>
                  <p:extLst>
                    <p:ext uri="{D42A27DB-BD31-4B8C-83A1-F6EECF244321}">
                      <p14:modId xmlns:p14="http://schemas.microsoft.com/office/powerpoint/2010/main" val="429701677"/>
                    </p:ext>
                  </p:extLst>
                </p:nvPr>
              </p:nvGraphicFramePr>
              <p:xfrm>
                <a:off x="1626090" y="3216895"/>
                <a:ext cx="1254680" cy="1254680"/>
              </p:xfrm>
              <a:graphic>
                <a:graphicData uri="http://schemas.openxmlformats.org/presentationml/2006/ole">
                  <mc:AlternateContent>
                    <mc:Choice xmlns:v="urn:schemas-microsoft-com:vml" Requires="v">
                      <p:oleObj spid="_x0000_s11307" name="Equation" r:id="rId15" imgW="171200" imgH="171271" progId="Equation.DSMT4">
                        <p:embed/>
                      </p:oleObj>
                    </mc:Choice>
                    <mc:Fallback>
                      <p:oleObj name="Equation" r:id="rId15"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6"/>
                            <a:stretch>
                              <a:fillRect/>
                            </a:stretch>
                          </p:blipFill>
                          <p:spPr>
                            <a:xfrm>
                              <a:off x="1626090" y="3216895"/>
                              <a:ext cx="1254680" cy="125468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C24CDF-98FC-48B8-8EDA-DA4F66784C39}"/>
                    </a:ext>
                  </a:extLst>
                </p:cNvPr>
                <p:cNvSpPr txBox="1"/>
                <p:nvPr/>
              </p:nvSpPr>
              <p:spPr>
                <a:xfrm>
                  <a:off x="1694998" y="4165069"/>
                  <a:ext cx="515988"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vi-VN" sz="2800" b="1" i="1" smtClean="0">
                                <a:solidFill>
                                  <a:srgbClr val="FF0000"/>
                                </a:solidFill>
                                <a:latin typeface="Cambria Math" panose="02040503050406030204" pitchFamily="18" charset="0"/>
                                <a:cs typeface="Times New Roman" panose="02020603050405020304" pitchFamily="18" charset="0"/>
                              </a:rPr>
                            </m:ctrlPr>
                          </m:accPr>
                          <m:e>
                            <m:r>
                              <a:rPr lang="en-US" altLang="vi-VN" sz="2800" b="1" i="1" smtClean="0">
                                <a:solidFill>
                                  <a:srgbClr val="FF0000"/>
                                </a:solidFill>
                                <a:latin typeface="Cambria Math" panose="02040503050406030204" pitchFamily="18" charset="0"/>
                                <a:cs typeface="Times New Roman" panose="02020603050405020304" pitchFamily="18" charset="0"/>
                              </a:rPr>
                              <m:t> </m:t>
                            </m:r>
                            <m:r>
                              <a:rPr lang="en-US" altLang="vi-VN" sz="2800" b="1" i="1" smtClean="0">
                                <a:solidFill>
                                  <a:srgbClr val="FF0000"/>
                                </a:solidFill>
                                <a:latin typeface="Cambria Math" panose="02040503050406030204" pitchFamily="18" charset="0"/>
                                <a:cs typeface="Times New Roman" panose="02020603050405020304" pitchFamily="18" charset="0"/>
                              </a:rPr>
                              <m:t>𝑩</m:t>
                            </m:r>
                          </m:e>
                        </m:acc>
                      </m:oMath>
                    </m:oMathPara>
                  </a14:m>
                  <a:endParaRPr lang="en-US" sz="280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65C24CDF-98FC-48B8-8EDA-DA4F66784C39}"/>
                    </a:ext>
                  </a:extLst>
                </p:cNvPr>
                <p:cNvSpPr txBox="1">
                  <a:spLocks noRot="1" noChangeAspect="1" noMove="1" noResize="1" noEditPoints="1" noAdjustHandles="1" noChangeArrowheads="1" noChangeShapeType="1" noTextEdit="1"/>
                </p:cNvSpPr>
                <p:nvPr/>
              </p:nvSpPr>
              <p:spPr>
                <a:xfrm>
                  <a:off x="1694998" y="4165069"/>
                  <a:ext cx="515988" cy="575479"/>
                </a:xfrm>
                <a:prstGeom prst="rect">
                  <a:avLst/>
                </a:prstGeom>
                <a:blipFill>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1043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ranthiphuvatlyk15@gmail.co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2" descr="Tranthiphuvatlyk15@gmail.co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4" name="Rectangle 2" descr="Tranthiphuvatlyk15@gmail.co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descr="Tranthiphuvatlyk15@gmail.com">
            <a:extLst>
              <a:ext uri="{FF2B5EF4-FFF2-40B4-BE49-F238E27FC236}">
                <a16:creationId xmlns:a16="http://schemas.microsoft.com/office/drawing/2014/main" id="{7E6CC709-516D-192D-D484-58CCDDDF062B}"/>
              </a:ext>
            </a:extLst>
          </p:cNvPr>
          <p:cNvPicPr>
            <a:picLocks noChangeAspect="1"/>
          </p:cNvPicPr>
          <p:nvPr/>
        </p:nvPicPr>
        <p:blipFill>
          <a:blip r:embed="rId4"/>
          <a:stretch>
            <a:fillRect/>
          </a:stretch>
        </p:blipFill>
        <p:spPr>
          <a:xfrm>
            <a:off x="552941" y="2392734"/>
            <a:ext cx="3772426" cy="3581900"/>
          </a:xfrm>
          <a:prstGeom prst="rect">
            <a:avLst/>
          </a:prstGeom>
        </p:spPr>
      </p:pic>
      <p:pic>
        <p:nvPicPr>
          <p:cNvPr id="22" name="Picture 21" descr="Tranthiphuvatlyk15@gmail.com">
            <a:extLst>
              <a:ext uri="{FF2B5EF4-FFF2-40B4-BE49-F238E27FC236}">
                <a16:creationId xmlns:a16="http://schemas.microsoft.com/office/drawing/2014/main" id="{BC87B78C-EA1F-ACB3-80E6-C9D2352BAA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8442" y="638688"/>
            <a:ext cx="3333564" cy="6858000"/>
          </a:xfrm>
          <a:prstGeom prst="rect">
            <a:avLst/>
          </a:prstGeom>
        </p:spPr>
      </p:pic>
      <p:sp>
        <p:nvSpPr>
          <p:cNvPr id="7" name="Cylinder 6" descr="Tranthiphuvatlyk15@gmail.com">
            <a:extLst>
              <a:ext uri="{FF2B5EF4-FFF2-40B4-BE49-F238E27FC236}">
                <a16:creationId xmlns:a16="http://schemas.microsoft.com/office/drawing/2014/main" id="{C3876041-52D6-92BD-E30C-55A73CF239DD}"/>
              </a:ext>
            </a:extLst>
          </p:cNvPr>
          <p:cNvSpPr/>
          <p:nvPr/>
        </p:nvSpPr>
        <p:spPr>
          <a:xfrm rot="2883733">
            <a:off x="7785672" y="2039121"/>
            <a:ext cx="160395" cy="3137313"/>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graphicFrame>
        <p:nvGraphicFramePr>
          <p:cNvPr id="9" name="Object 8" descr="Tranthiphuvatlyk15@gmail.co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2072486872"/>
              </p:ext>
            </p:extLst>
          </p:nvPr>
        </p:nvGraphicFramePr>
        <p:xfrm>
          <a:off x="8398579" y="2339487"/>
          <a:ext cx="405357" cy="526965"/>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descr="Tranthiphuvatlyk15@gmail.com">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8398579" y="2339487"/>
                        <a:ext cx="405357" cy="526965"/>
                      </a:xfrm>
                      <a:prstGeom prst="rect">
                        <a:avLst/>
                      </a:prstGeom>
                    </p:spPr>
                  </p:pic>
                </p:oleObj>
              </mc:Fallback>
            </mc:AlternateContent>
          </a:graphicData>
        </a:graphic>
      </p:graphicFrame>
      <p:graphicFrame>
        <p:nvGraphicFramePr>
          <p:cNvPr id="13" name="Object 12" descr="Tranthiphuvatlyk15@gmail.co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582465739"/>
              </p:ext>
            </p:extLst>
          </p:nvPr>
        </p:nvGraphicFramePr>
        <p:xfrm>
          <a:off x="8273027" y="4876068"/>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descr="Tranthiphuvatlyk15@gmail.com">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8273027" y="4876068"/>
                        <a:ext cx="328231" cy="437641"/>
                      </a:xfrm>
                      <a:prstGeom prst="rect">
                        <a:avLst/>
                      </a:prstGeom>
                    </p:spPr>
                  </p:pic>
                </p:oleObj>
              </mc:Fallback>
            </mc:AlternateContent>
          </a:graphicData>
        </a:graphic>
      </p:graphicFrame>
      <p:cxnSp>
        <p:nvCxnSpPr>
          <p:cNvPr id="14" name="Straight Arrow Connector 13" descr="Tranthiphuvatlyk15@gmail.com">
            <a:extLst>
              <a:ext uri="{FF2B5EF4-FFF2-40B4-BE49-F238E27FC236}">
                <a16:creationId xmlns:a16="http://schemas.microsoft.com/office/drawing/2014/main" id="{4D66E49C-E523-C6A7-EE17-5925E85D77F7}"/>
              </a:ext>
            </a:extLst>
          </p:cNvPr>
          <p:cNvCxnSpPr>
            <a:cxnSpLocks/>
          </p:cNvCxnSpPr>
          <p:nvPr/>
        </p:nvCxnSpPr>
        <p:spPr>
          <a:xfrm>
            <a:off x="7539440" y="4080566"/>
            <a:ext cx="1467175" cy="15065"/>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Tranthiphuvatlyk15@gmail.co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1269663593"/>
              </p:ext>
            </p:extLst>
          </p:nvPr>
        </p:nvGraphicFramePr>
        <p:xfrm>
          <a:off x="8918756" y="3592394"/>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descr="Tranthiphuvatlyk15@gmail.com">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8918756" y="3592394"/>
                        <a:ext cx="419100" cy="503237"/>
                      </a:xfrm>
                      <a:prstGeom prst="rect">
                        <a:avLst/>
                      </a:prstGeom>
                    </p:spPr>
                  </p:pic>
                </p:oleObj>
              </mc:Fallback>
            </mc:AlternateContent>
          </a:graphicData>
        </a:graphic>
      </p:graphicFrame>
      <p:cxnSp>
        <p:nvCxnSpPr>
          <p:cNvPr id="23" name="Straight Arrow Connector 22" descr="Tranthiphuvatlyk15@gmail.com">
            <a:extLst>
              <a:ext uri="{FF2B5EF4-FFF2-40B4-BE49-F238E27FC236}">
                <a16:creationId xmlns:a16="http://schemas.microsoft.com/office/drawing/2014/main" id="{4DAF4760-654D-6A37-325A-3457A45F1481}"/>
              </a:ext>
            </a:extLst>
          </p:cNvPr>
          <p:cNvCxnSpPr>
            <a:cxnSpLocks/>
          </p:cNvCxnSpPr>
          <p:nvPr/>
        </p:nvCxnSpPr>
        <p:spPr>
          <a:xfrm flipV="1">
            <a:off x="7338432" y="4312058"/>
            <a:ext cx="5913" cy="1208023"/>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pSp>
        <p:nvGrpSpPr>
          <p:cNvPr id="31" name="Group 30" descr="Tranthiphuvatlyk15@gmail.com">
            <a:extLst>
              <a:ext uri="{FF2B5EF4-FFF2-40B4-BE49-F238E27FC236}">
                <a16:creationId xmlns:a16="http://schemas.microsoft.com/office/drawing/2014/main" id="{30B50AFD-92E9-DC42-2CFE-F59159E08469}"/>
              </a:ext>
            </a:extLst>
          </p:cNvPr>
          <p:cNvGrpSpPr/>
          <p:nvPr/>
        </p:nvGrpSpPr>
        <p:grpSpPr>
          <a:xfrm>
            <a:off x="7742015" y="3844012"/>
            <a:ext cx="9832" cy="1662370"/>
            <a:chOff x="7742015" y="3844012"/>
            <a:chExt cx="9832" cy="1662370"/>
          </a:xfrm>
        </p:grpSpPr>
        <p:cxnSp>
          <p:nvCxnSpPr>
            <p:cNvPr id="24" name="Straight Arrow Connector 23">
              <a:extLst>
                <a:ext uri="{FF2B5EF4-FFF2-40B4-BE49-F238E27FC236}">
                  <a16:creationId xmlns:a16="http://schemas.microsoft.com/office/drawing/2014/main" id="{F9F42F33-B1B3-EDA7-466F-D22A99AF3F86}"/>
                </a:ext>
              </a:extLst>
            </p:cNvPr>
            <p:cNvCxnSpPr>
              <a:cxnSpLocks/>
            </p:cNvCxnSpPr>
            <p:nvPr/>
          </p:nvCxnSpPr>
          <p:spPr>
            <a:xfrm flipH="1" flipV="1">
              <a:off x="7742015" y="3844012"/>
              <a:ext cx="5913" cy="695332"/>
            </a:xfrm>
            <a:prstGeom prst="straightConnector1">
              <a:avLst/>
            </a:prstGeom>
            <a:ln w="34925">
              <a:solidFill>
                <a:schemeClr val="tx1"/>
              </a:solidFill>
              <a:prstDash val="dash"/>
              <a:tailEnd type="triangle"/>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15E5D52D-A7D2-3A64-878F-107378E06089}"/>
                </a:ext>
              </a:extLst>
            </p:cNvPr>
            <p:cNvCxnSpPr/>
            <p:nvPr/>
          </p:nvCxnSpPr>
          <p:spPr>
            <a:xfrm>
              <a:off x="7751847" y="4459925"/>
              <a:ext cx="0" cy="1046457"/>
            </a:xfrm>
            <a:prstGeom prst="line">
              <a:avLst/>
            </a:prstGeom>
            <a:ln w="38100"/>
          </p:spPr>
          <p:style>
            <a:lnRef idx="3">
              <a:schemeClr val="dk1"/>
            </a:lnRef>
            <a:fillRef idx="0">
              <a:schemeClr val="dk1"/>
            </a:fillRef>
            <a:effectRef idx="2">
              <a:schemeClr val="dk1"/>
            </a:effectRef>
            <a:fontRef idx="minor">
              <a:schemeClr val="tx1"/>
            </a:fontRef>
          </p:style>
        </p:cxnSp>
      </p:grpSp>
      <p:grpSp>
        <p:nvGrpSpPr>
          <p:cNvPr id="32" name="Group 31" descr="Tranthiphuvatlyk15@gmail.com">
            <a:extLst>
              <a:ext uri="{FF2B5EF4-FFF2-40B4-BE49-F238E27FC236}">
                <a16:creationId xmlns:a16="http://schemas.microsoft.com/office/drawing/2014/main" id="{CF07CBA0-1A3D-EF12-D6ED-6263F676BA27}"/>
              </a:ext>
            </a:extLst>
          </p:cNvPr>
          <p:cNvGrpSpPr/>
          <p:nvPr/>
        </p:nvGrpSpPr>
        <p:grpSpPr>
          <a:xfrm>
            <a:off x="8174335" y="3383305"/>
            <a:ext cx="15576" cy="2183631"/>
            <a:chOff x="8174335" y="3383305"/>
            <a:chExt cx="15576" cy="2183631"/>
          </a:xfrm>
        </p:grpSpPr>
        <p:cxnSp>
          <p:nvCxnSpPr>
            <p:cNvPr id="25" name="Straight Arrow Connector 24">
              <a:extLst>
                <a:ext uri="{FF2B5EF4-FFF2-40B4-BE49-F238E27FC236}">
                  <a16:creationId xmlns:a16="http://schemas.microsoft.com/office/drawing/2014/main" id="{F11CE18D-23A0-81BD-E295-C44AAAF65E2B}"/>
                </a:ext>
              </a:extLst>
            </p:cNvPr>
            <p:cNvCxnSpPr>
              <a:cxnSpLocks/>
            </p:cNvCxnSpPr>
            <p:nvPr/>
          </p:nvCxnSpPr>
          <p:spPr>
            <a:xfrm flipV="1">
              <a:off x="8175223" y="3383305"/>
              <a:ext cx="14688" cy="1156039"/>
            </a:xfrm>
            <a:prstGeom prst="straightConnector1">
              <a:avLst/>
            </a:prstGeom>
            <a:ln w="34925">
              <a:solidFill>
                <a:schemeClr val="tx1"/>
              </a:solidFill>
              <a:prstDash val="dash"/>
              <a:tailEnd type="triangle"/>
            </a:ln>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3C486168-399B-8243-E76E-CA957F6953EB}"/>
                </a:ext>
              </a:extLst>
            </p:cNvPr>
            <p:cNvCxnSpPr/>
            <p:nvPr/>
          </p:nvCxnSpPr>
          <p:spPr>
            <a:xfrm>
              <a:off x="8174335" y="4520479"/>
              <a:ext cx="0" cy="1046457"/>
            </a:xfrm>
            <a:prstGeom prst="line">
              <a:avLst/>
            </a:prstGeom>
            <a:ln w="38100"/>
          </p:spPr>
          <p:style>
            <a:lnRef idx="3">
              <a:schemeClr val="dk1"/>
            </a:lnRef>
            <a:fillRef idx="0">
              <a:schemeClr val="dk1"/>
            </a:fillRef>
            <a:effectRef idx="2">
              <a:schemeClr val="dk1"/>
            </a:effectRef>
            <a:fontRef idx="minor">
              <a:schemeClr val="tx1"/>
            </a:fontRef>
          </p:style>
        </p:cxnSp>
      </p:grpSp>
      <p:cxnSp>
        <p:nvCxnSpPr>
          <p:cNvPr id="33" name="Straight Arrow Connector 32" descr="Tranthiphuvatlyk15@gmail.com">
            <a:extLst>
              <a:ext uri="{FF2B5EF4-FFF2-40B4-BE49-F238E27FC236}">
                <a16:creationId xmlns:a16="http://schemas.microsoft.com/office/drawing/2014/main" id="{ADFA4784-606B-D915-D646-852B225D946C}"/>
              </a:ext>
            </a:extLst>
          </p:cNvPr>
          <p:cNvCxnSpPr>
            <a:cxnSpLocks/>
          </p:cNvCxnSpPr>
          <p:nvPr/>
        </p:nvCxnSpPr>
        <p:spPr>
          <a:xfrm flipV="1">
            <a:off x="7150855" y="2892480"/>
            <a:ext cx="1516391" cy="132271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0" name="Object 11" descr="Tranthiphuvatlyk15@gmail.com">
            <a:extLst>
              <a:ext uri="{FF2B5EF4-FFF2-40B4-BE49-F238E27FC236}">
                <a16:creationId xmlns:a16="http://schemas.microsoft.com/office/drawing/2014/main" id="{1F5FBCAC-A80C-4E7D-969A-7CF0D257A7D5}"/>
              </a:ext>
            </a:extLst>
          </p:cNvPr>
          <p:cNvGraphicFramePr>
            <a:graphicFrameLocks noChangeAspect="1"/>
          </p:cNvGraphicFramePr>
          <p:nvPr>
            <p:extLst>
              <p:ext uri="{D42A27DB-BD31-4B8C-83A1-F6EECF244321}">
                <p14:modId xmlns:p14="http://schemas.microsoft.com/office/powerpoint/2010/main" val="2370507600"/>
              </p:ext>
            </p:extLst>
          </p:nvPr>
        </p:nvGraphicFramePr>
        <p:xfrm>
          <a:off x="1283115" y="3364440"/>
          <a:ext cx="1156039" cy="1156039"/>
        </p:xfrm>
        <a:graphic>
          <a:graphicData uri="http://schemas.openxmlformats.org/presentationml/2006/ole">
            <mc:AlternateContent xmlns:mc="http://schemas.openxmlformats.org/markup-compatibility/2006">
              <mc:Choice xmlns:v="urn:schemas-microsoft-com:vml" Requires="v">
                <p:oleObj name="Equation" r:id="rId12" imgW="171200" imgH="171271" progId="Equation.DSMT4">
                  <p:embed/>
                </p:oleObj>
              </mc:Choice>
              <mc:Fallback>
                <p:oleObj name="Equation" r:id="rId12" imgW="171200" imgH="171271" progId="Equation.DSMT4">
                  <p:embed/>
                  <p:pic>
                    <p:nvPicPr>
                      <p:cNvPr id="20" name="Object 11" descr="Tranthiphuvatlyk15@gmail.com">
                        <a:extLst>
                          <a:ext uri="{FF2B5EF4-FFF2-40B4-BE49-F238E27FC236}">
                            <a16:creationId xmlns:a16="http://schemas.microsoft.com/office/drawing/2014/main" id="{1F5FBCAC-A80C-4E7D-969A-7CF0D257A7D5}"/>
                          </a:ext>
                        </a:extLst>
                      </p:cNvPr>
                      <p:cNvPicPr/>
                      <p:nvPr/>
                    </p:nvPicPr>
                    <p:blipFill>
                      <a:blip r:embed="rId13"/>
                      <a:stretch>
                        <a:fillRect/>
                      </a:stretch>
                    </p:blipFill>
                    <p:spPr>
                      <a:xfrm>
                        <a:off x="1283115" y="3364440"/>
                        <a:ext cx="1156039" cy="1156039"/>
                      </a:xfrm>
                      <a:prstGeom prst="rect">
                        <a:avLst/>
                      </a:prstGeom>
                    </p:spPr>
                  </p:pic>
                </p:oleObj>
              </mc:Fallback>
            </mc:AlternateContent>
          </a:graphicData>
        </a:graphic>
      </p:graphicFrame>
    </p:spTree>
    <p:extLst>
      <p:ext uri="{BB962C8B-B14F-4D97-AF65-F5344CB8AC3E}">
        <p14:creationId xmlns:p14="http://schemas.microsoft.com/office/powerpoint/2010/main" val="23035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ranthiphuvatlyk15@gmail.co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2" descr="Tranthiphuvatlyk15@gmail.co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a:ln>
                      <a:noFill/>
                    </a:ln>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vi-VN" sz="26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kumimoji="0" lang="en-US" altLang="vi-VN" sz="2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vi-VN"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4" name="Rectangle 2" descr="Tranthiphuvatlyk15@gmail.co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6" name="Picture 5" descr="Tranthiphuvatlyk15@gmail.com">
            <a:extLst>
              <a:ext uri="{FF2B5EF4-FFF2-40B4-BE49-F238E27FC236}">
                <a16:creationId xmlns:a16="http://schemas.microsoft.com/office/drawing/2014/main" id="{EC68802A-29F7-A606-A1A5-8F3CF62449B0}"/>
              </a:ext>
            </a:extLst>
          </p:cNvPr>
          <p:cNvPicPr>
            <a:picLocks noChangeAspect="1"/>
          </p:cNvPicPr>
          <p:nvPr/>
        </p:nvPicPr>
        <p:blipFill>
          <a:blip r:embed="rId4"/>
          <a:stretch>
            <a:fillRect/>
          </a:stretch>
        </p:blipFill>
        <p:spPr>
          <a:xfrm>
            <a:off x="524826" y="2271975"/>
            <a:ext cx="4829849" cy="3591426"/>
          </a:xfrm>
          <a:prstGeom prst="rect">
            <a:avLst/>
          </a:prstGeom>
        </p:spPr>
      </p:pic>
      <p:pic>
        <p:nvPicPr>
          <p:cNvPr id="10" name="Picture 9" descr="Tranthiphuvatlyk15@gmail.com">
            <a:extLst>
              <a:ext uri="{FF2B5EF4-FFF2-40B4-BE49-F238E27FC236}">
                <a16:creationId xmlns:a16="http://schemas.microsoft.com/office/drawing/2014/main" id="{BFF3B0CE-07C7-6552-0AAE-25329BBB12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3580" y="556055"/>
            <a:ext cx="2929932" cy="6027625"/>
          </a:xfrm>
          <a:prstGeom prst="rect">
            <a:avLst/>
          </a:prstGeom>
        </p:spPr>
      </p:pic>
      <p:sp>
        <p:nvSpPr>
          <p:cNvPr id="11" name="Cylinder 10" descr="Tranthiphuvatlyk15@gmail.com">
            <a:extLst>
              <a:ext uri="{FF2B5EF4-FFF2-40B4-BE49-F238E27FC236}">
                <a16:creationId xmlns:a16="http://schemas.microsoft.com/office/drawing/2014/main" id="{2C003525-8E14-78DA-2EAB-24CBCE08B6BF}"/>
              </a:ext>
            </a:extLst>
          </p:cNvPr>
          <p:cNvSpPr/>
          <p:nvPr/>
        </p:nvSpPr>
        <p:spPr>
          <a:xfrm rot="6415814">
            <a:off x="8550107" y="2992001"/>
            <a:ext cx="245093" cy="2271516"/>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cxnSp>
        <p:nvCxnSpPr>
          <p:cNvPr id="16" name="Straight Arrow Connector 15" descr="Tranthiphuvatlyk15@gmail.com">
            <a:extLst>
              <a:ext uri="{FF2B5EF4-FFF2-40B4-BE49-F238E27FC236}">
                <a16:creationId xmlns:a16="http://schemas.microsoft.com/office/drawing/2014/main" id="{E61A7297-865D-5435-C523-633218375565}"/>
              </a:ext>
            </a:extLst>
          </p:cNvPr>
          <p:cNvCxnSpPr>
            <a:cxnSpLocks/>
          </p:cNvCxnSpPr>
          <p:nvPr/>
        </p:nvCxnSpPr>
        <p:spPr>
          <a:xfrm>
            <a:off x="7895728" y="3895927"/>
            <a:ext cx="1553849" cy="46607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7" name="Object 16" descr="Tranthiphuvatlyk15@gmail.com">
            <a:extLst>
              <a:ext uri="{FF2B5EF4-FFF2-40B4-BE49-F238E27FC236}">
                <a16:creationId xmlns:a16="http://schemas.microsoft.com/office/drawing/2014/main" id="{5054BEBF-3F62-0EFB-E078-5BDF125EA9CC}"/>
              </a:ext>
            </a:extLst>
          </p:cNvPr>
          <p:cNvGraphicFramePr>
            <a:graphicFrameLocks noChangeAspect="1"/>
          </p:cNvGraphicFramePr>
          <p:nvPr>
            <p:extLst>
              <p:ext uri="{D42A27DB-BD31-4B8C-83A1-F6EECF244321}">
                <p14:modId xmlns:p14="http://schemas.microsoft.com/office/powerpoint/2010/main" val="1937987509"/>
              </p:ext>
            </p:extLst>
          </p:nvPr>
        </p:nvGraphicFramePr>
        <p:xfrm>
          <a:off x="9761243" y="4362002"/>
          <a:ext cx="227425" cy="295653"/>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17" name="Object 16" descr="Tranthiphuvatlyk15@gmail.com">
                        <a:extLst>
                          <a:ext uri="{FF2B5EF4-FFF2-40B4-BE49-F238E27FC236}">
                            <a16:creationId xmlns:a16="http://schemas.microsoft.com/office/drawing/2014/main" id="{5054BEBF-3F62-0EFB-E078-5BDF125EA9CC}"/>
                          </a:ext>
                        </a:extLst>
                      </p:cNvPr>
                      <p:cNvPicPr/>
                      <p:nvPr/>
                    </p:nvPicPr>
                    <p:blipFill>
                      <a:blip r:embed="rId7"/>
                      <a:stretch>
                        <a:fillRect/>
                      </a:stretch>
                    </p:blipFill>
                    <p:spPr>
                      <a:xfrm>
                        <a:off x="9761243" y="4362002"/>
                        <a:ext cx="227425" cy="295653"/>
                      </a:xfrm>
                      <a:prstGeom prst="rect">
                        <a:avLst/>
                      </a:prstGeom>
                    </p:spPr>
                  </p:pic>
                </p:oleObj>
              </mc:Fallback>
            </mc:AlternateContent>
          </a:graphicData>
        </a:graphic>
      </p:graphicFrame>
      <p:cxnSp>
        <p:nvCxnSpPr>
          <p:cNvPr id="18" name="Straight Arrow Connector 17" descr="Tranthiphuvatlyk15@gmail.com">
            <a:extLst>
              <a:ext uri="{FF2B5EF4-FFF2-40B4-BE49-F238E27FC236}">
                <a16:creationId xmlns:a16="http://schemas.microsoft.com/office/drawing/2014/main" id="{B56142E1-3B8D-318D-732E-A719380ECED9}"/>
              </a:ext>
            </a:extLst>
          </p:cNvPr>
          <p:cNvCxnSpPr/>
          <p:nvPr/>
        </p:nvCxnSpPr>
        <p:spPr>
          <a:xfrm>
            <a:off x="6510260" y="3662531"/>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descr="Tranthiphuvatlyk15@gmail.com">
            <a:extLst>
              <a:ext uri="{FF2B5EF4-FFF2-40B4-BE49-F238E27FC236}">
                <a16:creationId xmlns:a16="http://schemas.microsoft.com/office/drawing/2014/main" id="{7A9EDB6F-283A-1DDA-B717-7BAAADF086E3}"/>
              </a:ext>
            </a:extLst>
          </p:cNvPr>
          <p:cNvCxnSpPr/>
          <p:nvPr/>
        </p:nvCxnSpPr>
        <p:spPr>
          <a:xfrm>
            <a:off x="6510260" y="3956119"/>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descr="Tranthiphuvatlyk15@gmail.com">
            <a:extLst>
              <a:ext uri="{FF2B5EF4-FFF2-40B4-BE49-F238E27FC236}">
                <a16:creationId xmlns:a16="http://schemas.microsoft.com/office/drawing/2014/main" id="{703D1B1B-73F0-1D48-A77D-E96B0A8146F9}"/>
              </a:ext>
            </a:extLst>
          </p:cNvPr>
          <p:cNvCxnSpPr/>
          <p:nvPr/>
        </p:nvCxnSpPr>
        <p:spPr>
          <a:xfrm>
            <a:off x="6487959" y="4236962"/>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3" name="Object 22" descr="Tranthiphuvatlyk15@gmail.com">
            <a:extLst>
              <a:ext uri="{FF2B5EF4-FFF2-40B4-BE49-F238E27FC236}">
                <a16:creationId xmlns:a16="http://schemas.microsoft.com/office/drawing/2014/main" id="{ABFF509D-4C8B-C8C2-7F9B-802837EB2064}"/>
              </a:ext>
            </a:extLst>
          </p:cNvPr>
          <p:cNvGraphicFramePr>
            <a:graphicFrameLocks noChangeAspect="1"/>
          </p:cNvGraphicFramePr>
          <p:nvPr>
            <p:extLst>
              <p:ext uri="{D42A27DB-BD31-4B8C-83A1-F6EECF244321}">
                <p14:modId xmlns:p14="http://schemas.microsoft.com/office/powerpoint/2010/main" val="2992320333"/>
              </p:ext>
            </p:extLst>
          </p:nvPr>
        </p:nvGraphicFramePr>
        <p:xfrm>
          <a:off x="6182029" y="3679782"/>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23" name="Object 22" descr="Tranthiphuvatlyk15@gmail.com">
                        <a:extLst>
                          <a:ext uri="{FF2B5EF4-FFF2-40B4-BE49-F238E27FC236}">
                            <a16:creationId xmlns:a16="http://schemas.microsoft.com/office/drawing/2014/main" id="{ABFF509D-4C8B-C8C2-7F9B-802837EB2064}"/>
                          </a:ext>
                        </a:extLst>
                      </p:cNvPr>
                      <p:cNvPicPr/>
                      <p:nvPr/>
                    </p:nvPicPr>
                    <p:blipFill>
                      <a:blip r:embed="rId9"/>
                      <a:stretch>
                        <a:fillRect/>
                      </a:stretch>
                    </p:blipFill>
                    <p:spPr>
                      <a:xfrm>
                        <a:off x="6182029" y="3679782"/>
                        <a:ext cx="328231" cy="437641"/>
                      </a:xfrm>
                      <a:prstGeom prst="rect">
                        <a:avLst/>
                      </a:prstGeom>
                    </p:spPr>
                  </p:pic>
                </p:oleObj>
              </mc:Fallback>
            </mc:AlternateContent>
          </a:graphicData>
        </a:graphic>
      </p:graphicFrame>
      <p:cxnSp>
        <p:nvCxnSpPr>
          <p:cNvPr id="24" name="Straight Arrow Connector 23" descr="Tranthiphuvatlyk15@gmail.com">
            <a:extLst>
              <a:ext uri="{FF2B5EF4-FFF2-40B4-BE49-F238E27FC236}">
                <a16:creationId xmlns:a16="http://schemas.microsoft.com/office/drawing/2014/main" id="{64A616DB-419D-472F-246D-7F62C8A8D8BD}"/>
              </a:ext>
            </a:extLst>
          </p:cNvPr>
          <p:cNvCxnSpPr>
            <a:cxnSpLocks/>
          </p:cNvCxnSpPr>
          <p:nvPr/>
        </p:nvCxnSpPr>
        <p:spPr>
          <a:xfrm flipV="1">
            <a:off x="8225319" y="1982400"/>
            <a:ext cx="0" cy="1971160"/>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5" name="Object 24" descr="Tranthiphuvatlyk15@gmail.com">
            <a:extLst>
              <a:ext uri="{FF2B5EF4-FFF2-40B4-BE49-F238E27FC236}">
                <a16:creationId xmlns:a16="http://schemas.microsoft.com/office/drawing/2014/main" id="{AC9491B4-4FBE-6D89-8C45-D23A83BCE17B}"/>
              </a:ext>
            </a:extLst>
          </p:cNvPr>
          <p:cNvGraphicFramePr>
            <a:graphicFrameLocks noChangeAspect="1"/>
          </p:cNvGraphicFramePr>
          <p:nvPr>
            <p:extLst>
              <p:ext uri="{D42A27DB-BD31-4B8C-83A1-F6EECF244321}">
                <p14:modId xmlns:p14="http://schemas.microsoft.com/office/powerpoint/2010/main" val="918725917"/>
              </p:ext>
            </p:extLst>
          </p:nvPr>
        </p:nvGraphicFramePr>
        <p:xfrm>
          <a:off x="8345361" y="1789867"/>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25" name="Object 24" descr="Tranthiphuvatlyk15@gmail.com">
                        <a:extLst>
                          <a:ext uri="{FF2B5EF4-FFF2-40B4-BE49-F238E27FC236}">
                            <a16:creationId xmlns:a16="http://schemas.microsoft.com/office/drawing/2014/main" id="{AC9491B4-4FBE-6D89-8C45-D23A83BCE17B}"/>
                          </a:ext>
                        </a:extLst>
                      </p:cNvPr>
                      <p:cNvPicPr/>
                      <p:nvPr/>
                    </p:nvPicPr>
                    <p:blipFill>
                      <a:blip r:embed="rId11"/>
                      <a:stretch>
                        <a:fillRect/>
                      </a:stretch>
                    </p:blipFill>
                    <p:spPr>
                      <a:xfrm>
                        <a:off x="8345361" y="1789867"/>
                        <a:ext cx="419100" cy="503237"/>
                      </a:xfrm>
                      <a:prstGeom prst="rect">
                        <a:avLst/>
                      </a:prstGeom>
                    </p:spPr>
                  </p:pic>
                </p:oleObj>
              </mc:Fallback>
            </mc:AlternateContent>
          </a:graphicData>
        </a:graphic>
      </p:graphicFrame>
      <p:graphicFrame>
        <p:nvGraphicFramePr>
          <p:cNvPr id="20" name="Object 12" descr="Tranthiphuvatlyk15@gmail.com">
            <a:extLst>
              <a:ext uri="{FF2B5EF4-FFF2-40B4-BE49-F238E27FC236}">
                <a16:creationId xmlns:a16="http://schemas.microsoft.com/office/drawing/2014/main" id="{900AA889-3360-4C1C-9CE6-29279C70728B}"/>
              </a:ext>
            </a:extLst>
          </p:cNvPr>
          <p:cNvGraphicFramePr>
            <a:graphicFrameLocks noChangeAspect="1"/>
          </p:cNvGraphicFramePr>
          <p:nvPr>
            <p:extLst>
              <p:ext uri="{D42A27DB-BD31-4B8C-83A1-F6EECF244321}">
                <p14:modId xmlns:p14="http://schemas.microsoft.com/office/powerpoint/2010/main" val="4124135738"/>
              </p:ext>
            </p:extLst>
          </p:nvPr>
        </p:nvGraphicFramePr>
        <p:xfrm>
          <a:off x="1788488" y="3895927"/>
          <a:ext cx="1185874" cy="1185874"/>
        </p:xfrm>
        <a:graphic>
          <a:graphicData uri="http://schemas.openxmlformats.org/presentationml/2006/ole">
            <mc:AlternateContent xmlns:mc="http://schemas.openxmlformats.org/markup-compatibility/2006">
              <mc:Choice xmlns:v="urn:schemas-microsoft-com:vml" Requires="v">
                <p:oleObj name="Equation" r:id="rId12" imgW="171200" imgH="171271" progId="Equation.DSMT4">
                  <p:embed/>
                </p:oleObj>
              </mc:Choice>
              <mc:Fallback>
                <p:oleObj name="Equation" r:id="rId12" imgW="171200" imgH="171271" progId="Equation.DSMT4">
                  <p:embed/>
                  <p:pic>
                    <p:nvPicPr>
                      <p:cNvPr id="20" name="Object 12" descr="Tranthiphuvatlyk15@gmail.com">
                        <a:extLst>
                          <a:ext uri="{FF2B5EF4-FFF2-40B4-BE49-F238E27FC236}">
                            <a16:creationId xmlns:a16="http://schemas.microsoft.com/office/drawing/2014/main" id="{900AA889-3360-4C1C-9CE6-29279C70728B}"/>
                          </a:ext>
                        </a:extLst>
                      </p:cNvPr>
                      <p:cNvPicPr/>
                      <p:nvPr/>
                    </p:nvPicPr>
                    <p:blipFill>
                      <a:blip r:embed="rId13"/>
                      <a:stretch>
                        <a:fillRect/>
                      </a:stretch>
                    </p:blipFill>
                    <p:spPr>
                      <a:xfrm>
                        <a:off x="1788488" y="3895927"/>
                        <a:ext cx="1185874" cy="1185874"/>
                      </a:xfrm>
                      <a:prstGeom prst="rect">
                        <a:avLst/>
                      </a:prstGeom>
                    </p:spPr>
                  </p:pic>
                </p:oleObj>
              </mc:Fallback>
            </mc:AlternateContent>
          </a:graphicData>
        </a:graphic>
      </p:graphicFrame>
    </p:spTree>
    <p:extLst>
      <p:ext uri="{BB962C8B-B14F-4D97-AF65-F5344CB8AC3E}">
        <p14:creationId xmlns:p14="http://schemas.microsoft.com/office/powerpoint/2010/main" val="75089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 descr="Tranthiphuvatlyk15@gmail.co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5" descr="Tranthiphuvatlyk15@gmail.com">
            <a:extLst>
              <a:ext uri="{FF2B5EF4-FFF2-40B4-BE49-F238E27FC236}">
                <a16:creationId xmlns:a16="http://schemas.microsoft.com/office/drawing/2014/main" id="{1DD6D8D1-4DD7-39FA-554B-67F3499E5B71}"/>
              </a:ext>
            </a:extLst>
          </p:cNvPr>
          <p:cNvSpPr txBox="1"/>
          <p:nvPr/>
        </p:nvSpPr>
        <p:spPr>
          <a:xfrm>
            <a:off x="1413395" y="1128284"/>
            <a:ext cx="9365208" cy="2062103"/>
          </a:xfrm>
          <a:prstGeom prst="rect">
            <a:avLst/>
          </a:prstGeom>
          <a:noFill/>
        </p:spPr>
        <p:txBody>
          <a:bodyPr wrap="square">
            <a:spAutoFit/>
          </a:bodyPr>
          <a:lstStyle/>
          <a:p>
            <a:pPr marL="30480" marR="30480" algn="just"/>
            <a:r>
              <a:rPr lang="vi-VN" sz="3200" b="1" dirty="0">
                <a:effectLst/>
                <a:latin typeface="Arial" panose="020B0604020202020204" pitchFamily="34" charset="0"/>
                <a:ea typeface="Times New Roman" panose="02020603050405020304" pitchFamily="18" charset="0"/>
                <a:cs typeface="Arial" panose="020B0604020202020204" pitchFamily="34" charset="0"/>
              </a:rPr>
              <a:t>Câu 2: </a:t>
            </a:r>
            <a:r>
              <a:rPr lang="vi-VN" sz="3200" dirty="0">
                <a:effectLst/>
                <a:latin typeface="Arial" panose="020B0604020202020204" pitchFamily="34" charset="0"/>
                <a:ea typeface="Times New Roman" panose="02020603050405020304" pitchFamily="18" charset="0"/>
                <a:cs typeface="Arial" panose="020B0604020202020204" pitchFamily="34" charset="0"/>
              </a:rPr>
              <a:t>Hình nào biểu diễn đúng hướng lực từ tác dụng lên một đoạn dây dẫn thẳng mang dòng điện I có chiều như hình vẽ đặt trong từ trường đều, đường sức từ có hướng như hình vẽ:</a:t>
            </a:r>
          </a:p>
        </p:txBody>
      </p:sp>
      <p:sp>
        <p:nvSpPr>
          <p:cNvPr id="47" name="Rectangle: Rounded Corners 46" descr="Tranthiphuvatlyk15@gmail.com">
            <a:extLst>
              <a:ext uri="{FF2B5EF4-FFF2-40B4-BE49-F238E27FC236}">
                <a16:creationId xmlns:a16="http://schemas.microsoft.com/office/drawing/2014/main" id="{B598CA72-B827-371B-82D4-1E931151D4AD}"/>
              </a:ext>
            </a:extLst>
          </p:cNvPr>
          <p:cNvSpPr/>
          <p:nvPr/>
        </p:nvSpPr>
        <p:spPr>
          <a:xfrm>
            <a:off x="1649296" y="5827645"/>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a:t>
            </a:r>
            <a:endParaRPr lang="en-US" sz="3200" baseline="-25000" dirty="0">
              <a:solidFill>
                <a:srgbClr val="002060"/>
              </a:solidFill>
              <a:latin typeface="Arial" panose="020B0604020202020204" pitchFamily="34" charset="0"/>
              <a:cs typeface="Arial" panose="020B0604020202020204" pitchFamily="34" charset="0"/>
            </a:endParaRPr>
          </a:p>
        </p:txBody>
      </p:sp>
      <p:sp>
        <p:nvSpPr>
          <p:cNvPr id="48" name="Rectangle: Rounded Corners 47" descr="Tranthiphuvatlyk15@gmail.com">
            <a:extLst>
              <a:ext uri="{FF2B5EF4-FFF2-40B4-BE49-F238E27FC236}">
                <a16:creationId xmlns:a16="http://schemas.microsoft.com/office/drawing/2014/main" id="{77B277A0-14D7-DEEA-DAAF-38C4E8E663A3}"/>
              </a:ext>
            </a:extLst>
          </p:cNvPr>
          <p:cNvSpPr/>
          <p:nvPr/>
        </p:nvSpPr>
        <p:spPr>
          <a:xfrm>
            <a:off x="4412486" y="5816557"/>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a:t>
            </a:r>
          </a:p>
        </p:txBody>
      </p:sp>
      <p:sp>
        <p:nvSpPr>
          <p:cNvPr id="49" name="Rectangle: Rounded Corners 48" descr="Tranthiphuvatlyk15@gmail.com">
            <a:extLst>
              <a:ext uri="{FF2B5EF4-FFF2-40B4-BE49-F238E27FC236}">
                <a16:creationId xmlns:a16="http://schemas.microsoft.com/office/drawing/2014/main" id="{D1CAF90F-7111-2DB3-3984-8D64AE9DA8F9}"/>
              </a:ext>
            </a:extLst>
          </p:cNvPr>
          <p:cNvSpPr/>
          <p:nvPr/>
        </p:nvSpPr>
        <p:spPr>
          <a:xfrm>
            <a:off x="7122028" y="5813700"/>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a:t>
            </a:r>
          </a:p>
        </p:txBody>
      </p:sp>
      <p:sp>
        <p:nvSpPr>
          <p:cNvPr id="50" name="Rectangle: Rounded Corners 49" descr="Tranthiphuvatlyk15@gmail.com">
            <a:extLst>
              <a:ext uri="{FF2B5EF4-FFF2-40B4-BE49-F238E27FC236}">
                <a16:creationId xmlns:a16="http://schemas.microsoft.com/office/drawing/2014/main" id="{670950AA-4BB8-0C9F-FAF5-DC3D63176BAF}"/>
              </a:ext>
            </a:extLst>
          </p:cNvPr>
          <p:cNvSpPr/>
          <p:nvPr/>
        </p:nvSpPr>
        <p:spPr>
          <a:xfrm>
            <a:off x="9862445" y="5813700"/>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
            </a:r>
          </a:p>
        </p:txBody>
      </p:sp>
      <p:sp>
        <p:nvSpPr>
          <p:cNvPr id="51" name="Freeform 19" descr="Tranthiphuvatlyk15@gmail.co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2" name="Freeform 20" descr="Tranthiphuvatlyk15@gmail.com">
            <a:extLst>
              <a:ext uri="{FF2B5EF4-FFF2-40B4-BE49-F238E27FC236}">
                <a16:creationId xmlns:a16="http://schemas.microsoft.com/office/drawing/2014/main" id="{2E21F4C2-3C84-8B24-6AD6-6E3F46309418}"/>
              </a:ext>
            </a:extLst>
          </p:cNvPr>
          <p:cNvSpPr/>
          <p:nvPr/>
        </p:nvSpPr>
        <p:spPr>
          <a:xfrm flipH="1">
            <a:off x="-172039" y="5339609"/>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3" name="Freeform 21" descr="Tranthiphuvatlyk15@gmail.co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54" name="Freeform 22" descr="Tranthiphuvatlyk15@gmail.co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pic>
        <p:nvPicPr>
          <p:cNvPr id="55" name="Picture 54" descr="Tranthiphuvatlyk15@gmail.com">
            <a:extLst>
              <a:ext uri="{FF2B5EF4-FFF2-40B4-BE49-F238E27FC236}">
                <a16:creationId xmlns:a16="http://schemas.microsoft.com/office/drawing/2014/main" id="{EC6C671F-323E-7C0F-DDC2-DBF96EC9C89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202562" y="3428159"/>
            <a:ext cx="2000529" cy="2381582"/>
          </a:xfrm>
          <a:prstGeom prst="rect">
            <a:avLst/>
          </a:prstGeom>
        </p:spPr>
      </p:pic>
      <p:pic>
        <p:nvPicPr>
          <p:cNvPr id="56" name="Picture 55" descr="Tranthiphuvatlyk15@gmail.com">
            <a:extLst>
              <a:ext uri="{FF2B5EF4-FFF2-40B4-BE49-F238E27FC236}">
                <a16:creationId xmlns:a16="http://schemas.microsoft.com/office/drawing/2014/main" id="{B146615E-9886-1ED6-66B6-7E8D5F932F6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3854398" y="3436762"/>
            <a:ext cx="2000529" cy="2343477"/>
          </a:xfrm>
          <a:prstGeom prst="rect">
            <a:avLst/>
          </a:prstGeom>
        </p:spPr>
      </p:pic>
      <p:pic>
        <p:nvPicPr>
          <p:cNvPr id="57" name="Picture 56" descr="Tranthiphuvatlyk15@gmail.com">
            <a:extLst>
              <a:ext uri="{FF2B5EF4-FFF2-40B4-BE49-F238E27FC236}">
                <a16:creationId xmlns:a16="http://schemas.microsoft.com/office/drawing/2014/main" id="{5A1810BC-2933-91E3-80D4-795C950FF29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6276975" y="3745362"/>
            <a:ext cx="2483116" cy="1726276"/>
          </a:xfrm>
          <a:prstGeom prst="rect">
            <a:avLst/>
          </a:prstGeom>
        </p:spPr>
      </p:pic>
      <p:pic>
        <p:nvPicPr>
          <p:cNvPr id="58" name="Picture 57" descr="Tranthiphuvatlyk15@gmail.com">
            <a:extLst>
              <a:ext uri="{FF2B5EF4-FFF2-40B4-BE49-F238E27FC236}">
                <a16:creationId xmlns:a16="http://schemas.microsoft.com/office/drawing/2014/main" id="{62635DC6-BF68-2188-896D-7950878ADCB3}"/>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Lst>
          </a:blip>
          <a:stretch>
            <a:fillRect/>
          </a:stretch>
        </p:blipFill>
        <p:spPr>
          <a:xfrm>
            <a:off x="9142431" y="3745116"/>
            <a:ext cx="2311120" cy="1663706"/>
          </a:xfrm>
          <a:prstGeom prst="rect">
            <a:avLst/>
          </a:prstGeom>
        </p:spPr>
      </p:pic>
    </p:spTree>
    <p:extLst>
      <p:ext uri="{BB962C8B-B14F-4D97-AF65-F5344CB8AC3E}">
        <p14:creationId xmlns:p14="http://schemas.microsoft.com/office/powerpoint/2010/main" val="341906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strVal val="#ppt_w+.3"/>
                                          </p:val>
                                        </p:tav>
                                        <p:tav tm="100000">
                                          <p:val>
                                            <p:strVal val="#ppt_w"/>
                                          </p:val>
                                        </p:tav>
                                      </p:tavLst>
                                    </p:anim>
                                    <p:anim calcmode="lin" valueType="num">
                                      <p:cBhvr>
                                        <p:cTn id="8" dur="500" fill="hold"/>
                                        <p:tgtEl>
                                          <p:spTgt spid="47"/>
                                        </p:tgtEl>
                                        <p:attrNameLst>
                                          <p:attrName>ppt_h</p:attrName>
                                        </p:attrNameLst>
                                      </p:cBhvr>
                                      <p:tavLst>
                                        <p:tav tm="0">
                                          <p:val>
                                            <p:strVal val="#ppt_h"/>
                                          </p:val>
                                        </p:tav>
                                        <p:tav tm="100000">
                                          <p:val>
                                            <p:strVal val="#ppt_h"/>
                                          </p:val>
                                        </p:tav>
                                      </p:tavLst>
                                    </p:anim>
                                    <p:animEffect transition="in" filter="fade">
                                      <p:cBhvr>
                                        <p:cTn id="9" dur="500"/>
                                        <p:tgtEl>
                                          <p:spTgt spid="47"/>
                                        </p:tgtEl>
                                      </p:cBhvr>
                                    </p:animEffect>
                                  </p:childTnLst>
                                </p:cTn>
                              </p:par>
                              <p:par>
                                <p:cTn id="10" presetID="10"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strVal val="#ppt_w+.3"/>
                                          </p:val>
                                        </p:tav>
                                        <p:tav tm="100000">
                                          <p:val>
                                            <p:strVal val="#ppt_w"/>
                                          </p:val>
                                        </p:tav>
                                      </p:tavLst>
                                    </p:anim>
                                    <p:anim calcmode="lin" valueType="num">
                                      <p:cBhvr>
                                        <p:cTn id="17" dur="500" fill="hold"/>
                                        <p:tgtEl>
                                          <p:spTgt spid="48"/>
                                        </p:tgtEl>
                                        <p:attrNameLst>
                                          <p:attrName>ppt_h</p:attrName>
                                        </p:attrNameLst>
                                      </p:cBhvr>
                                      <p:tavLst>
                                        <p:tav tm="0">
                                          <p:val>
                                            <p:strVal val="#ppt_h"/>
                                          </p:val>
                                        </p:tav>
                                        <p:tav tm="100000">
                                          <p:val>
                                            <p:strVal val="#ppt_h"/>
                                          </p:val>
                                        </p:tav>
                                      </p:tavLst>
                                    </p:anim>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par>
                          <p:cTn id="22" fill="hold">
                            <p:stCondLst>
                              <p:cond delay="1000"/>
                            </p:stCondLst>
                            <p:childTnLst>
                              <p:par>
                                <p:cTn id="23" presetID="50" presetClass="entr" presetSubtype="0" decel="10000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strVal val="#ppt_w+.3"/>
                                          </p:val>
                                        </p:tav>
                                        <p:tav tm="100000">
                                          <p:val>
                                            <p:strVal val="#ppt_w"/>
                                          </p:val>
                                        </p:tav>
                                      </p:tavLst>
                                    </p:anim>
                                    <p:anim calcmode="lin" valueType="num">
                                      <p:cBhvr>
                                        <p:cTn id="26" dur="500" fill="hold"/>
                                        <p:tgtEl>
                                          <p:spTgt spid="49"/>
                                        </p:tgtEl>
                                        <p:attrNameLst>
                                          <p:attrName>ppt_h</p:attrName>
                                        </p:attrNameLst>
                                      </p:cBhvr>
                                      <p:tavLst>
                                        <p:tav tm="0">
                                          <p:val>
                                            <p:strVal val="#ppt_h"/>
                                          </p:val>
                                        </p:tav>
                                        <p:tav tm="100000">
                                          <p:val>
                                            <p:strVal val="#ppt_h"/>
                                          </p:val>
                                        </p:tav>
                                      </p:tavLst>
                                    </p:anim>
                                    <p:animEffect transition="in" filter="fade">
                                      <p:cBhvr>
                                        <p:cTn id="27" dur="500"/>
                                        <p:tgtEl>
                                          <p:spTgt spid="49"/>
                                        </p:tgtEl>
                                      </p:cBhvr>
                                    </p:animEffect>
                                  </p:childTnLst>
                                </p:cTn>
                              </p:par>
                              <p:par>
                                <p:cTn id="28" presetID="10"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1500"/>
                            </p:stCondLst>
                            <p:childTnLst>
                              <p:par>
                                <p:cTn id="32" presetID="50" presetClass="entr" presetSubtype="0" decel="100000"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strVal val="#ppt_w+.3"/>
                                          </p:val>
                                        </p:tav>
                                        <p:tav tm="100000">
                                          <p:val>
                                            <p:strVal val="#ppt_w"/>
                                          </p:val>
                                        </p:tav>
                                      </p:tavLst>
                                    </p:anim>
                                    <p:anim calcmode="lin" valueType="num">
                                      <p:cBhvr>
                                        <p:cTn id="35" dur="500" fill="hold"/>
                                        <p:tgtEl>
                                          <p:spTgt spid="50"/>
                                        </p:tgtEl>
                                        <p:attrNameLst>
                                          <p:attrName>ppt_h</p:attrName>
                                        </p:attrNameLst>
                                      </p:cBhvr>
                                      <p:tavLst>
                                        <p:tav tm="0">
                                          <p:val>
                                            <p:strVal val="#ppt_h"/>
                                          </p:val>
                                        </p:tav>
                                        <p:tav tm="100000">
                                          <p:val>
                                            <p:strVal val="#ppt_h"/>
                                          </p:val>
                                        </p:tav>
                                      </p:tavLst>
                                    </p:anim>
                                    <p:animEffect transition="in" filter="fade">
                                      <p:cBhvr>
                                        <p:cTn id="36" dur="500"/>
                                        <p:tgtEl>
                                          <p:spTgt spid="50"/>
                                        </p:tgtEl>
                                      </p:cBhvr>
                                    </p:animEffect>
                                  </p:childTnLst>
                                </p:cTn>
                              </p:par>
                              <p:par>
                                <p:cTn id="37" presetID="10"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47"/>
                                        </p:tgtEl>
                                        <p:attrNameLst>
                                          <p:attrName>fillcolor</p:attrName>
                                        </p:attrNameLst>
                                      </p:cBhvr>
                                      <p:to>
                                        <a:srgbClr val="FFFF00"/>
                                      </p:to>
                                    </p:animClr>
                                    <p:set>
                                      <p:cBhvr>
                                        <p:cTn id="45" dur="500" fill="hold"/>
                                        <p:tgtEl>
                                          <p:spTgt spid="47"/>
                                        </p:tgtEl>
                                        <p:attrNameLst>
                                          <p:attrName>fill.type</p:attrName>
                                        </p:attrNameLst>
                                      </p:cBhvr>
                                      <p:to>
                                        <p:strVal val="solid"/>
                                      </p:to>
                                    </p:set>
                                    <p:set>
                                      <p:cBhvr>
                                        <p:cTn id="46" dur="500" fill="hold"/>
                                        <p:tgtEl>
                                          <p:spTgt spid="4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48"/>
                                        </p:tgtEl>
                                        <p:attrNameLst>
                                          <p:attrName>fillcolor</p:attrName>
                                        </p:attrNameLst>
                                      </p:cBhvr>
                                      <p:to>
                                        <a:srgbClr val="00B0F0"/>
                                      </p:to>
                                    </p:animClr>
                                    <p:set>
                                      <p:cBhvr>
                                        <p:cTn id="52" dur="500" fill="hold"/>
                                        <p:tgtEl>
                                          <p:spTgt spid="48"/>
                                        </p:tgtEl>
                                        <p:attrNameLst>
                                          <p:attrName>fill.type</p:attrName>
                                        </p:attrNameLst>
                                      </p:cBhvr>
                                      <p:to>
                                        <p:strVal val="solid"/>
                                      </p:to>
                                    </p:set>
                                    <p:set>
                                      <p:cBhvr>
                                        <p:cTn id="53" dur="500" fill="hold"/>
                                        <p:tgtEl>
                                          <p:spTgt spid="4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9"/>
                                        </p:tgtEl>
                                        <p:attrNameLst>
                                          <p:attrName>fillcolor</p:attrName>
                                        </p:attrNameLst>
                                      </p:cBhvr>
                                      <p:to>
                                        <a:srgbClr val="FFFF00"/>
                                      </p:to>
                                    </p:animClr>
                                    <p:set>
                                      <p:cBhvr>
                                        <p:cTn id="59" dur="500" fill="hold"/>
                                        <p:tgtEl>
                                          <p:spTgt spid="49"/>
                                        </p:tgtEl>
                                        <p:attrNameLst>
                                          <p:attrName>fill.type</p:attrName>
                                        </p:attrNameLst>
                                      </p:cBhvr>
                                      <p:to>
                                        <p:strVal val="solid"/>
                                      </p:to>
                                    </p:set>
                                    <p:set>
                                      <p:cBhvr>
                                        <p:cTn id="60" dur="500" fill="hold"/>
                                        <p:tgtEl>
                                          <p:spTgt spid="4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61" restart="whenNotActive" fill="hold" evtFilter="cancelBubble" nodeType="interactiveSeq">
                <p:stCondLst>
                  <p:cond evt="onClick" delay="0">
                    <p:tgtEl>
                      <p:spTgt spid="5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50"/>
                                        </p:tgtEl>
                                        <p:attrNameLst>
                                          <p:attrName>fillcolor</p:attrName>
                                        </p:attrNameLst>
                                      </p:cBhvr>
                                      <p:to>
                                        <a:srgbClr val="FFFF00"/>
                                      </p:to>
                                    </p:animClr>
                                    <p:set>
                                      <p:cBhvr>
                                        <p:cTn id="66" dur="500" fill="hold"/>
                                        <p:tgtEl>
                                          <p:spTgt spid="50"/>
                                        </p:tgtEl>
                                        <p:attrNameLst>
                                          <p:attrName>fill.type</p:attrName>
                                        </p:attrNameLst>
                                      </p:cBhvr>
                                      <p:to>
                                        <p:strVal val="solid"/>
                                      </p:to>
                                    </p:set>
                                    <p:set>
                                      <p:cBhvr>
                                        <p:cTn id="67" dur="500" fill="hold"/>
                                        <p:tgtEl>
                                          <p:spTgt spid="5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bldLst>
      <p:bldP spid="47" grpId="0" animBg="1"/>
      <p:bldP spid="48" grpId="0" animBg="1"/>
      <p:bldP spid="49"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9813750"/>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4" name="TextBox 23" descr="Tranthiphuvatlyk15@gmail.com">
            <a:extLst>
              <a:ext uri="{FF2B5EF4-FFF2-40B4-BE49-F238E27FC236}">
                <a16:creationId xmlns:a16="http://schemas.microsoft.com/office/drawing/2014/main" id="{F466A614-E102-455D-A9DA-EA9DE351164B}"/>
              </a:ext>
            </a:extLst>
          </p:cNvPr>
          <p:cNvSpPr txBox="1"/>
          <p:nvPr/>
        </p:nvSpPr>
        <p:spPr>
          <a:xfrm>
            <a:off x="531226" y="2290742"/>
            <a:ext cx="4304690" cy="1332481"/>
          </a:xfrm>
          <a:prstGeom prst="rect">
            <a:avLst/>
          </a:prstGeom>
          <a:noFill/>
        </p:spPr>
        <p:txBody>
          <a:bodyPr wrap="square">
            <a:spAutoFit/>
          </a:bodyPr>
          <a:lstStyle/>
          <a:p>
            <a:pPr marR="182880" algn="just">
              <a:lnSpc>
                <a:spcPct val="115000"/>
              </a:lnSpc>
            </a:pP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 Thí nghiệm về lực từ tác dụng lên đoạn dây dẫn mang dòng điện</a:t>
            </a:r>
            <a:r>
              <a:rPr lang="vi-VN" sz="24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endParaRPr lang="vi-VN" sz="28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26" name="Picture 25" descr="Tranthiphuvatlyk15@gmail.com">
            <a:extLst>
              <a:ext uri="{FF2B5EF4-FFF2-40B4-BE49-F238E27FC236}">
                <a16:creationId xmlns:a16="http://schemas.microsoft.com/office/drawing/2014/main" id="{D26A59D6-A2CD-4C62-8A93-79D468592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3129" y="1866798"/>
            <a:ext cx="5596743" cy="4991202"/>
          </a:xfrm>
          <a:prstGeom prst="rect">
            <a:avLst/>
          </a:prstGeom>
        </p:spPr>
      </p:pic>
      <p:sp>
        <p:nvSpPr>
          <p:cNvPr id="27" name="TextBox 26" descr="Tranthiphuvatlyk15@gmail.com">
            <a:hlinkClick r:id="rId3"/>
            <a:extLst>
              <a:ext uri="{FF2B5EF4-FFF2-40B4-BE49-F238E27FC236}">
                <a16:creationId xmlns:a16="http://schemas.microsoft.com/office/drawing/2014/main" id="{7F6EA279-641E-48E7-A52D-07E7DB67567C}"/>
              </a:ext>
            </a:extLst>
          </p:cNvPr>
          <p:cNvSpPr txBox="1"/>
          <p:nvPr/>
        </p:nvSpPr>
        <p:spPr>
          <a:xfrm>
            <a:off x="531226" y="4008965"/>
            <a:ext cx="4304690" cy="21798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0320" marR="107950" algn="ctr">
              <a:lnSpc>
                <a:spcPct val="115000"/>
              </a:lnSpc>
              <a:spcAft>
                <a:spcPts val="0"/>
              </a:spcAft>
            </a:pPr>
            <a:r>
              <a:rPr lang="vi-VN"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Hoạt </a:t>
            </a:r>
            <a:r>
              <a:rPr lang="vi-VN"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động nhóm: </a:t>
            </a:r>
          </a:p>
          <a:p>
            <a:pPr marL="20320" marR="107950" algn="just">
              <a:lnSpc>
                <a:spcPct val="115000"/>
              </a:lnSpc>
              <a:spcAft>
                <a:spcPts val="0"/>
              </a:spcAft>
            </a:pPr>
            <a:r>
              <a:rPr lang="vi-VN"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Quan sát video thí nghiệm. </a:t>
            </a:r>
          </a:p>
          <a:p>
            <a:pPr marL="20320" marR="107950" algn="just">
              <a:lnSpc>
                <a:spcPct val="115000"/>
              </a:lnSpc>
              <a:spcAft>
                <a:spcPts val="0"/>
              </a:spcAft>
            </a:pPr>
            <a:r>
              <a:rPr lang="vi-VN"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Thực hiện phiếu học tập số 1</a:t>
            </a:r>
          </a:p>
        </p:txBody>
      </p:sp>
    </p:spTree>
    <p:extLst>
      <p:ext uri="{BB962C8B-B14F-4D97-AF65-F5344CB8AC3E}">
        <p14:creationId xmlns:p14="http://schemas.microsoft.com/office/powerpoint/2010/main" val="249086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 descr="Tranthiphuvatlyk15@gmail.co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5" descr="Tranthiphuvatlyk15@gmail.com">
            <a:extLst>
              <a:ext uri="{FF2B5EF4-FFF2-40B4-BE49-F238E27FC236}">
                <a16:creationId xmlns:a16="http://schemas.microsoft.com/office/drawing/2014/main" id="{1DD6D8D1-4DD7-39FA-554B-67F3499E5B71}"/>
              </a:ext>
            </a:extLst>
          </p:cNvPr>
          <p:cNvSpPr txBox="1"/>
          <p:nvPr/>
        </p:nvSpPr>
        <p:spPr>
          <a:xfrm>
            <a:off x="1413395" y="1128284"/>
            <a:ext cx="9365208" cy="2062103"/>
          </a:xfrm>
          <a:prstGeom prst="rect">
            <a:avLst/>
          </a:prstGeom>
          <a:noFill/>
        </p:spPr>
        <p:txBody>
          <a:bodyPr wrap="square">
            <a:spAutoFit/>
          </a:bodyPr>
          <a:lstStyle/>
          <a:p>
            <a:pPr marL="30480" marR="30480" algn="just"/>
            <a:r>
              <a:rPr lang="vi-VN" sz="3200" b="1" dirty="0">
                <a:effectLst/>
                <a:latin typeface="Arial" panose="020B0604020202020204" pitchFamily="34" charset="0"/>
                <a:ea typeface="Times New Roman" panose="02020603050405020304" pitchFamily="18" charset="0"/>
                <a:cs typeface="Arial" panose="020B0604020202020204" pitchFamily="34" charset="0"/>
              </a:rPr>
              <a:t>Câu 3: </a:t>
            </a:r>
            <a:r>
              <a:rPr lang="vi-VN" sz="3200" dirty="0">
                <a:effectLst/>
                <a:latin typeface="Arial" panose="020B0604020202020204" pitchFamily="34" charset="0"/>
                <a:ea typeface="Times New Roman" panose="02020603050405020304" pitchFamily="18" charset="0"/>
                <a:cs typeface="Arial" panose="020B0604020202020204" pitchFamily="34" charset="0"/>
              </a:rPr>
              <a:t>Hình nào biểu diễn đúng hướng lực từ tác dụng lên một đoạn dây dẫn thẳng mang dòng điện I có chiều như hình vẽ đặt trong từ trường đều, đường sức từ có hướng như hình vẽ:</a:t>
            </a:r>
          </a:p>
        </p:txBody>
      </p:sp>
      <p:sp>
        <p:nvSpPr>
          <p:cNvPr id="51" name="Freeform 19" descr="Tranthiphuvatlyk15@gmail.co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2" name="Freeform 20" descr="Tranthiphuvatlyk15@gmail.co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3" name="Freeform 21" descr="Tranthiphuvatlyk15@gmail.co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54" name="Freeform 22" descr="Tranthiphuvatlyk15@gmail.co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descr="Tranthiphuvatlyk15@gmail.com">
            <a:extLst>
              <a:ext uri="{FF2B5EF4-FFF2-40B4-BE49-F238E27FC236}">
                <a16:creationId xmlns:a16="http://schemas.microsoft.com/office/drawing/2014/main" id="{46BB15D0-EA9B-258F-A120-243C956A365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6441" y="3309584"/>
            <a:ext cx="10160955" cy="2501013"/>
          </a:xfrm>
          <a:prstGeom prst="rect">
            <a:avLst/>
          </a:prstGeom>
          <a:noFill/>
          <a:ln>
            <a:noFill/>
          </a:ln>
        </p:spPr>
      </p:pic>
      <p:sp>
        <p:nvSpPr>
          <p:cNvPr id="47" name="Rectangle: Rounded Corners 46" descr="Tranthiphuvatlyk15@gmail.com">
            <a:extLst>
              <a:ext uri="{FF2B5EF4-FFF2-40B4-BE49-F238E27FC236}">
                <a16:creationId xmlns:a16="http://schemas.microsoft.com/office/drawing/2014/main" id="{B598CA72-B827-371B-82D4-1E931151D4AD}"/>
              </a:ext>
            </a:extLst>
          </p:cNvPr>
          <p:cNvSpPr/>
          <p:nvPr/>
        </p:nvSpPr>
        <p:spPr>
          <a:xfrm>
            <a:off x="3776164" y="3092407"/>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a:t>
            </a:r>
            <a:endParaRPr lang="en-US" sz="3200" baseline="-25000" dirty="0">
              <a:solidFill>
                <a:srgbClr val="002060"/>
              </a:solidFill>
              <a:latin typeface="Arial" panose="020B0604020202020204" pitchFamily="34" charset="0"/>
              <a:cs typeface="Arial" panose="020B0604020202020204" pitchFamily="34" charset="0"/>
            </a:endParaRPr>
          </a:p>
        </p:txBody>
      </p:sp>
      <p:sp>
        <p:nvSpPr>
          <p:cNvPr id="48" name="Rectangle: Rounded Corners 47" descr="Tranthiphuvatlyk15@gmail.com">
            <a:extLst>
              <a:ext uri="{FF2B5EF4-FFF2-40B4-BE49-F238E27FC236}">
                <a16:creationId xmlns:a16="http://schemas.microsoft.com/office/drawing/2014/main" id="{77B277A0-14D7-DEEA-DAAF-38C4E8E663A3}"/>
              </a:ext>
            </a:extLst>
          </p:cNvPr>
          <p:cNvSpPr/>
          <p:nvPr/>
        </p:nvSpPr>
        <p:spPr>
          <a:xfrm>
            <a:off x="1049982" y="3093378"/>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a:t>
            </a:r>
          </a:p>
        </p:txBody>
      </p:sp>
      <p:sp>
        <p:nvSpPr>
          <p:cNvPr id="49" name="Rectangle: Rounded Corners 48" descr="Tranthiphuvatlyk15@gmail.com">
            <a:extLst>
              <a:ext uri="{FF2B5EF4-FFF2-40B4-BE49-F238E27FC236}">
                <a16:creationId xmlns:a16="http://schemas.microsoft.com/office/drawing/2014/main" id="{D1CAF90F-7111-2DB3-3984-8D64AE9DA8F9}"/>
              </a:ext>
            </a:extLst>
          </p:cNvPr>
          <p:cNvSpPr/>
          <p:nvPr/>
        </p:nvSpPr>
        <p:spPr>
          <a:xfrm>
            <a:off x="6239768" y="3105439"/>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a:t>
            </a:r>
          </a:p>
        </p:txBody>
      </p:sp>
      <p:sp>
        <p:nvSpPr>
          <p:cNvPr id="50" name="Rectangle: Rounded Corners 49" descr="Tranthiphuvatlyk15@gmail.com">
            <a:extLst>
              <a:ext uri="{FF2B5EF4-FFF2-40B4-BE49-F238E27FC236}">
                <a16:creationId xmlns:a16="http://schemas.microsoft.com/office/drawing/2014/main" id="{670950AA-4BB8-0C9F-FAF5-DC3D63176BAF}"/>
              </a:ext>
            </a:extLst>
          </p:cNvPr>
          <p:cNvSpPr/>
          <p:nvPr/>
        </p:nvSpPr>
        <p:spPr>
          <a:xfrm>
            <a:off x="8965950" y="3092639"/>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315413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FFFF00"/>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8"/>
                                        </p:tgtEl>
                                        <p:attrNameLst>
                                          <p:attrName>fillcolor</p:attrName>
                                        </p:attrNameLst>
                                      </p:cBhvr>
                                      <p:to>
                                        <a:srgbClr val="00B0F0"/>
                                      </p:to>
                                    </p:animClr>
                                    <p:set>
                                      <p:cBhvr>
                                        <p:cTn id="14" dur="500" fill="hold"/>
                                        <p:tgtEl>
                                          <p:spTgt spid="48"/>
                                        </p:tgtEl>
                                        <p:attrNameLst>
                                          <p:attrName>fill.type</p:attrName>
                                        </p:attrNameLst>
                                      </p:cBhvr>
                                      <p:to>
                                        <p:strVal val="solid"/>
                                      </p:to>
                                    </p:set>
                                    <p:set>
                                      <p:cBhvr>
                                        <p:cTn id="15" dur="500" fill="hold"/>
                                        <p:tgtEl>
                                          <p:spTgt spid="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9"/>
                                        </p:tgtEl>
                                        <p:attrNameLst>
                                          <p:attrName>fillcolor</p:attrName>
                                        </p:attrNameLst>
                                      </p:cBhvr>
                                      <p:to>
                                        <a:srgbClr val="FFFF00"/>
                                      </p:to>
                                    </p:animClr>
                                    <p:set>
                                      <p:cBhvr>
                                        <p:cTn id="21" dur="500" fill="hold"/>
                                        <p:tgtEl>
                                          <p:spTgt spid="49"/>
                                        </p:tgtEl>
                                        <p:attrNameLst>
                                          <p:attrName>fill.type</p:attrName>
                                        </p:attrNameLst>
                                      </p:cBhvr>
                                      <p:to>
                                        <p:strVal val="solid"/>
                                      </p:to>
                                    </p:set>
                                    <p:set>
                                      <p:cBhvr>
                                        <p:cTn id="22" dur="500" fill="hold"/>
                                        <p:tgtEl>
                                          <p:spTgt spid="4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0"/>
                                        </p:tgtEl>
                                        <p:attrNameLst>
                                          <p:attrName>fillcolor</p:attrName>
                                        </p:attrNameLst>
                                      </p:cBhvr>
                                      <p:to>
                                        <a:srgbClr val="FFFF00"/>
                                      </p:to>
                                    </p:animClr>
                                    <p:set>
                                      <p:cBhvr>
                                        <p:cTn id="28" dur="500" fill="hold"/>
                                        <p:tgtEl>
                                          <p:spTgt spid="50"/>
                                        </p:tgtEl>
                                        <p:attrNameLst>
                                          <p:attrName>fill.type</p:attrName>
                                        </p:attrNameLst>
                                      </p:cBhvr>
                                      <p:to>
                                        <p:strVal val="solid"/>
                                      </p:to>
                                    </p:set>
                                    <p:set>
                                      <p:cBhvr>
                                        <p:cTn id="29" dur="500" fill="hold"/>
                                        <p:tgtEl>
                                          <p:spTgt spid="5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 descr="Tranthiphuvatlyk15@gmail.co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5" descr="Tranthiphuvatlyk15@gmail.com">
            <a:extLst>
              <a:ext uri="{FF2B5EF4-FFF2-40B4-BE49-F238E27FC236}">
                <a16:creationId xmlns:a16="http://schemas.microsoft.com/office/drawing/2014/main" id="{1DD6D8D1-4DD7-39FA-554B-67F3499E5B71}"/>
              </a:ext>
            </a:extLst>
          </p:cNvPr>
          <p:cNvSpPr txBox="1"/>
          <p:nvPr/>
        </p:nvSpPr>
        <p:spPr>
          <a:xfrm>
            <a:off x="1413395" y="1128284"/>
            <a:ext cx="9365208" cy="2062103"/>
          </a:xfrm>
          <a:prstGeom prst="rect">
            <a:avLst/>
          </a:prstGeom>
          <a:noFill/>
        </p:spPr>
        <p:txBody>
          <a:bodyPr wrap="square">
            <a:spAutoFit/>
          </a:bodyPr>
          <a:lstStyle/>
          <a:p>
            <a:pPr marL="30480" marR="30480" algn="just"/>
            <a:r>
              <a:rPr lang="vi-VN" sz="3200" b="1" dirty="0">
                <a:effectLst/>
                <a:latin typeface="Arial" panose="020B0604020202020204" pitchFamily="34" charset="0"/>
                <a:ea typeface="Times New Roman" panose="02020603050405020304" pitchFamily="18" charset="0"/>
                <a:cs typeface="Arial" panose="020B0604020202020204" pitchFamily="34" charset="0"/>
              </a:rPr>
              <a:t>Câu 4: </a:t>
            </a:r>
            <a:r>
              <a:rPr lang="vi-VN" sz="3200" dirty="0">
                <a:latin typeface="Arial" panose="020B0604020202020204" pitchFamily="34" charset="0"/>
                <a:ea typeface="Times New Roman" panose="02020603050405020304" pitchFamily="18" charset="0"/>
                <a:cs typeface="Arial" panose="020B0604020202020204" pitchFamily="34" charset="0"/>
              </a:rPr>
              <a:t>Một đoạn dây dẫn đặt trong từ trường đều. Nếu chiều dài dây dẫn và cường độ dòng điện qua dây dẫn tăng 2 lần thì độ lớn lực từ tác dụng lên dây dẫn</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1" name="Freeform 19" descr="Tranthiphuvatlyk15@gmail.co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2" name="Freeform 20" descr="Tranthiphuvatlyk15@gmail.co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3" name="Freeform 21" descr="Tranthiphuvatlyk15@gmail.co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54" name="Freeform 22" descr="Tranthiphuvatlyk15@gmail.co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47" name="Rectangle: Rounded Corners 46" descr="Tranthiphuvatlyk15@gmail.com">
            <a:extLst>
              <a:ext uri="{FF2B5EF4-FFF2-40B4-BE49-F238E27FC236}">
                <a16:creationId xmlns:a16="http://schemas.microsoft.com/office/drawing/2014/main" id="{B598CA72-B827-371B-82D4-1E931151D4AD}"/>
              </a:ext>
            </a:extLst>
          </p:cNvPr>
          <p:cNvSpPr/>
          <p:nvPr/>
        </p:nvSpPr>
        <p:spPr>
          <a:xfrm>
            <a:off x="6661288" y="3027740"/>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giảm</a:t>
            </a:r>
            <a:r>
              <a:rPr lang="en-US" sz="3200" dirty="0">
                <a:solidFill>
                  <a:srgbClr val="002060"/>
                </a:solidFill>
                <a:latin typeface="Arial" panose="020B0604020202020204" pitchFamily="34" charset="0"/>
                <a:cs typeface="Arial" panose="020B0604020202020204" pitchFamily="34" charset="0"/>
              </a:rPr>
              <a:t> 2 </a:t>
            </a:r>
            <a:r>
              <a:rPr lang="en-US" sz="3200" dirty="0" err="1">
                <a:solidFill>
                  <a:srgbClr val="002060"/>
                </a:solidFill>
                <a:latin typeface="Arial" panose="020B0604020202020204" pitchFamily="34" charset="0"/>
                <a:cs typeface="Arial" panose="020B0604020202020204" pitchFamily="34" charset="0"/>
              </a:rPr>
              <a:t>lần</a:t>
            </a:r>
            <a:r>
              <a:rPr lang="en-US" sz="3200" dirty="0">
                <a:solidFill>
                  <a:srgbClr val="002060"/>
                </a:solidFill>
                <a:latin typeface="Arial" panose="020B0604020202020204" pitchFamily="34" charset="0"/>
                <a:cs typeface="Arial" panose="020B0604020202020204" pitchFamily="34" charset="0"/>
              </a:rPr>
              <a:t> </a:t>
            </a:r>
            <a:endParaRPr lang="en-US" sz="3200" baseline="-25000" dirty="0">
              <a:solidFill>
                <a:srgbClr val="002060"/>
              </a:solidFill>
              <a:latin typeface="Arial" panose="020B0604020202020204" pitchFamily="34" charset="0"/>
              <a:cs typeface="Arial" panose="020B0604020202020204" pitchFamily="34" charset="0"/>
            </a:endParaRPr>
          </a:p>
        </p:txBody>
      </p:sp>
      <p:sp>
        <p:nvSpPr>
          <p:cNvPr id="48" name="Rectangle: Rounded Corners 47" descr="Tranthiphuvatlyk15@gmail.com">
            <a:extLst>
              <a:ext uri="{FF2B5EF4-FFF2-40B4-BE49-F238E27FC236}">
                <a16:creationId xmlns:a16="http://schemas.microsoft.com/office/drawing/2014/main" id="{77B277A0-14D7-DEEA-DAAF-38C4E8E663A3}"/>
              </a:ext>
            </a:extLst>
          </p:cNvPr>
          <p:cNvSpPr/>
          <p:nvPr/>
        </p:nvSpPr>
        <p:spPr>
          <a:xfrm>
            <a:off x="1553095" y="4354282"/>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Arial" panose="020B0604020202020204" pitchFamily="34" charset="0"/>
                <a:cs typeface="Arial" panose="020B0604020202020204" pitchFamily="34" charset="0"/>
              </a:rPr>
              <a:t>C. </a:t>
            </a:r>
            <a:r>
              <a:rPr lang="en-US" sz="3200" dirty="0" err="1">
                <a:solidFill>
                  <a:srgbClr val="002060"/>
                </a:solidFill>
                <a:latin typeface="Arial" panose="020B0604020202020204" pitchFamily="34" charset="0"/>
                <a:cs typeface="Arial" panose="020B0604020202020204" pitchFamily="34" charset="0"/>
              </a:rPr>
              <a:t>tăng</a:t>
            </a:r>
            <a:r>
              <a:rPr lang="en-US" sz="3200" dirty="0">
                <a:solidFill>
                  <a:srgbClr val="002060"/>
                </a:solidFill>
                <a:latin typeface="Arial" panose="020B0604020202020204" pitchFamily="34" charset="0"/>
                <a:cs typeface="Arial" panose="020B0604020202020204" pitchFamily="34" charset="0"/>
              </a:rPr>
              <a:t> 2 </a:t>
            </a:r>
            <a:r>
              <a:rPr lang="en-US" sz="3200" dirty="0" err="1">
                <a:solidFill>
                  <a:srgbClr val="002060"/>
                </a:solidFill>
                <a:latin typeface="Arial" panose="020B0604020202020204" pitchFamily="34" charset="0"/>
                <a:cs typeface="Arial" panose="020B0604020202020204" pitchFamily="34" charset="0"/>
              </a:rPr>
              <a:t>lần</a:t>
            </a:r>
            <a:r>
              <a:rPr lang="en-US" sz="3200" dirty="0">
                <a:solidFill>
                  <a:srgbClr val="002060"/>
                </a:solidFill>
                <a:latin typeface="Arial" panose="020B0604020202020204" pitchFamily="34" charset="0"/>
                <a:cs typeface="Arial" panose="020B0604020202020204" pitchFamily="34" charset="0"/>
              </a:rPr>
              <a:t>. </a:t>
            </a:r>
          </a:p>
        </p:txBody>
      </p:sp>
      <p:sp>
        <p:nvSpPr>
          <p:cNvPr id="49" name="Rectangle: Rounded Corners 48" descr="Tranthiphuvatlyk15@gmail.com">
            <a:extLst>
              <a:ext uri="{FF2B5EF4-FFF2-40B4-BE49-F238E27FC236}">
                <a16:creationId xmlns:a16="http://schemas.microsoft.com/office/drawing/2014/main" id="{D1CAF90F-7111-2DB3-3984-8D64AE9DA8F9}"/>
              </a:ext>
            </a:extLst>
          </p:cNvPr>
          <p:cNvSpPr/>
          <p:nvPr/>
        </p:nvSpPr>
        <p:spPr>
          <a:xfrm>
            <a:off x="1553095" y="3038244"/>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tăng</a:t>
            </a:r>
            <a:r>
              <a:rPr lang="en-US" sz="3200" dirty="0">
                <a:solidFill>
                  <a:srgbClr val="002060"/>
                </a:solidFill>
                <a:latin typeface="Arial" panose="020B0604020202020204" pitchFamily="34" charset="0"/>
                <a:cs typeface="Arial" panose="020B0604020202020204" pitchFamily="34" charset="0"/>
              </a:rPr>
              <a:t> 4 </a:t>
            </a:r>
            <a:r>
              <a:rPr lang="en-US" sz="3200" dirty="0" err="1">
                <a:solidFill>
                  <a:srgbClr val="002060"/>
                </a:solidFill>
                <a:latin typeface="Arial" panose="020B0604020202020204" pitchFamily="34" charset="0"/>
                <a:cs typeface="Arial" panose="020B0604020202020204" pitchFamily="34" charset="0"/>
              </a:rPr>
              <a:t>lần</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0" name="Rectangle: Rounded Corners 49" descr="Tranthiphuvatlyk15@gmail.com">
            <a:extLst>
              <a:ext uri="{FF2B5EF4-FFF2-40B4-BE49-F238E27FC236}">
                <a16:creationId xmlns:a16="http://schemas.microsoft.com/office/drawing/2014/main" id="{670950AA-4BB8-0C9F-FAF5-DC3D63176BAF}"/>
              </a:ext>
            </a:extLst>
          </p:cNvPr>
          <p:cNvSpPr/>
          <p:nvPr/>
        </p:nvSpPr>
        <p:spPr>
          <a:xfrm>
            <a:off x="6661288" y="4354281"/>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đổi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8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5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47"/>
                                        </p:tgtEl>
                                        <p:attrNameLst>
                                          <p:attrName>fillcolor</p:attrName>
                                        </p:attrNameLst>
                                      </p:cBhvr>
                                      <p:to>
                                        <a:srgbClr val="FFFF00"/>
                                      </p:to>
                                    </p:animClr>
                                    <p:set>
                                      <p:cBhvr>
                                        <p:cTn id="33" dur="500" fill="hold"/>
                                        <p:tgtEl>
                                          <p:spTgt spid="47"/>
                                        </p:tgtEl>
                                        <p:attrNameLst>
                                          <p:attrName>fill.type</p:attrName>
                                        </p:attrNameLst>
                                      </p:cBhvr>
                                      <p:to>
                                        <p:strVal val="solid"/>
                                      </p:to>
                                    </p:set>
                                    <p:set>
                                      <p:cBhvr>
                                        <p:cTn id="34" dur="500" fill="hold"/>
                                        <p:tgtEl>
                                          <p:spTgt spid="4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48"/>
                                        </p:tgtEl>
                                        <p:attrNameLst>
                                          <p:attrName>fillcolor</p:attrName>
                                        </p:attrNameLst>
                                      </p:cBhvr>
                                      <p:to>
                                        <a:srgbClr val="00B0F0"/>
                                      </p:to>
                                    </p:animClr>
                                    <p:set>
                                      <p:cBhvr>
                                        <p:cTn id="40" dur="500" fill="hold"/>
                                        <p:tgtEl>
                                          <p:spTgt spid="48"/>
                                        </p:tgtEl>
                                        <p:attrNameLst>
                                          <p:attrName>fill.type</p:attrName>
                                        </p:attrNameLst>
                                      </p:cBhvr>
                                      <p:to>
                                        <p:strVal val="solid"/>
                                      </p:to>
                                    </p:set>
                                    <p:set>
                                      <p:cBhvr>
                                        <p:cTn id="41" dur="500" fill="hold"/>
                                        <p:tgtEl>
                                          <p:spTgt spid="4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49"/>
                                        </p:tgtEl>
                                        <p:attrNameLst>
                                          <p:attrName>fillcolor</p:attrName>
                                        </p:attrNameLst>
                                      </p:cBhvr>
                                      <p:to>
                                        <a:srgbClr val="FFFF00"/>
                                      </p:to>
                                    </p:animClr>
                                    <p:set>
                                      <p:cBhvr>
                                        <p:cTn id="47" dur="500" fill="hold"/>
                                        <p:tgtEl>
                                          <p:spTgt spid="49"/>
                                        </p:tgtEl>
                                        <p:attrNameLst>
                                          <p:attrName>fill.type</p:attrName>
                                        </p:attrNameLst>
                                      </p:cBhvr>
                                      <p:to>
                                        <p:strVal val="solid"/>
                                      </p:to>
                                    </p:set>
                                    <p:set>
                                      <p:cBhvr>
                                        <p:cTn id="48" dur="500" fill="hold"/>
                                        <p:tgtEl>
                                          <p:spTgt spid="4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0"/>
                                        </p:tgtEl>
                                        <p:attrNameLst>
                                          <p:attrName>fillcolor</p:attrName>
                                        </p:attrNameLst>
                                      </p:cBhvr>
                                      <p:to>
                                        <a:srgbClr val="FFFF00"/>
                                      </p:to>
                                    </p:animClr>
                                    <p:set>
                                      <p:cBhvr>
                                        <p:cTn id="54" dur="500" fill="hold"/>
                                        <p:tgtEl>
                                          <p:spTgt spid="50"/>
                                        </p:tgtEl>
                                        <p:attrNameLst>
                                          <p:attrName>fill.type</p:attrName>
                                        </p:attrNameLst>
                                      </p:cBhvr>
                                      <p:to>
                                        <p:strVal val="solid"/>
                                      </p:to>
                                    </p:set>
                                    <p:set>
                                      <p:cBhvr>
                                        <p:cTn id="55" dur="500" fill="hold"/>
                                        <p:tgtEl>
                                          <p:spTgt spid="5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bldLst>
      <p:bldP spid="47" grpId="0" animBg="1"/>
      <p:bldP spid="48" grpId="0" animBg="1"/>
      <p:bldP spid="49"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 descr="Tranthiphuvatlyk15@gmail.co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5" descr="Tranthiphuvatlyk15@gmail.com">
            <a:extLst>
              <a:ext uri="{FF2B5EF4-FFF2-40B4-BE49-F238E27FC236}">
                <a16:creationId xmlns:a16="http://schemas.microsoft.com/office/drawing/2014/main" id="{1DD6D8D1-4DD7-39FA-554B-67F3499E5B71}"/>
              </a:ext>
            </a:extLst>
          </p:cNvPr>
          <p:cNvSpPr txBox="1"/>
          <p:nvPr/>
        </p:nvSpPr>
        <p:spPr>
          <a:xfrm>
            <a:off x="1413395" y="1128284"/>
            <a:ext cx="9365208" cy="2554545"/>
          </a:xfrm>
          <a:prstGeom prst="rect">
            <a:avLst/>
          </a:prstGeom>
          <a:noFill/>
        </p:spPr>
        <p:txBody>
          <a:bodyPr wrap="square">
            <a:spAutoFit/>
          </a:bodyPr>
          <a:lstStyle/>
          <a:p>
            <a:pPr marL="30480" marR="30480" algn="just"/>
            <a:r>
              <a:rPr lang="vi-VN" sz="3200" b="1" dirty="0">
                <a:effectLst/>
                <a:latin typeface="Arial" panose="020B0604020202020204" pitchFamily="34" charset="0"/>
                <a:ea typeface="Times New Roman" panose="02020603050405020304" pitchFamily="18" charset="0"/>
                <a:cs typeface="Arial" panose="020B0604020202020204" pitchFamily="34" charset="0"/>
              </a:rPr>
              <a:t>Câu 5: </a:t>
            </a:r>
            <a:r>
              <a:rPr lang="vi-VN" sz="3200" dirty="0">
                <a:effectLst/>
                <a:latin typeface="Arial" panose="020B0604020202020204" pitchFamily="34" charset="0"/>
                <a:ea typeface="Times New Roman" panose="02020603050405020304" pitchFamily="18" charset="0"/>
                <a:cs typeface="Arial" panose="020B0604020202020204" pitchFamily="34" charset="0"/>
              </a:rPr>
              <a:t>Một đoạn dây dẫn thẳng dài 5 </a:t>
            </a:r>
            <a:r>
              <a:rPr lang="vi-VN" sz="3200" dirty="0" err="1">
                <a:effectLst/>
                <a:latin typeface="Arial" panose="020B0604020202020204" pitchFamily="34" charset="0"/>
                <a:ea typeface="Times New Roman" panose="02020603050405020304" pitchFamily="18" charset="0"/>
                <a:cs typeface="Arial" panose="020B0604020202020204" pitchFamily="34" charset="0"/>
              </a:rPr>
              <a:t>cm</a:t>
            </a:r>
            <a:r>
              <a:rPr lang="vi-VN" sz="3200" dirty="0">
                <a:effectLst/>
                <a:latin typeface="Arial" panose="020B0604020202020204" pitchFamily="34" charset="0"/>
                <a:ea typeface="Times New Roman" panose="02020603050405020304" pitchFamily="18" charset="0"/>
                <a:cs typeface="Arial" panose="020B0604020202020204" pitchFamily="34" charset="0"/>
              </a:rPr>
              <a:t> đặt trong từ trường đều và vuông góc với véc - tơ cảm ứng từ. Dòng điện qua dây có có cường độ 0,75 A. Lực từ tác dụng lên đoạn dây đó là 3.10</a:t>
            </a:r>
            <a:r>
              <a:rPr lang="vi-VN" sz="3200" baseline="30000" dirty="0">
                <a:effectLst/>
                <a:latin typeface="Arial" panose="020B0604020202020204" pitchFamily="34" charset="0"/>
                <a:ea typeface="Times New Roman" panose="02020603050405020304" pitchFamily="18" charset="0"/>
                <a:cs typeface="Arial" panose="020B0604020202020204" pitchFamily="34" charset="0"/>
              </a:rPr>
              <a:t>-3 </a:t>
            </a:r>
            <a:r>
              <a:rPr lang="vi-VN" sz="3200" dirty="0">
                <a:effectLst/>
                <a:latin typeface="Arial" panose="020B0604020202020204" pitchFamily="34" charset="0"/>
                <a:ea typeface="Times New Roman" panose="02020603050405020304" pitchFamily="18" charset="0"/>
                <a:cs typeface="Arial" panose="020B0604020202020204" pitchFamily="34" charset="0"/>
              </a:rPr>
              <a:t>N. Xác định cảm ứng từ của từ trường ?</a:t>
            </a:r>
          </a:p>
        </p:txBody>
      </p:sp>
      <p:sp>
        <p:nvSpPr>
          <p:cNvPr id="51" name="Freeform 19" descr="Tranthiphuvatlyk15@gmail.co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2" name="Freeform 20" descr="Tranthiphuvatlyk15@gmail.co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3" name="Freeform 21" descr="Tranthiphuvatlyk15@gmail.co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54" name="Freeform 22" descr="Tranthiphuvatlyk15@gmail.co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47" name="Rectangle: Rounded Corners 46" descr="Tranthiphuvatlyk15@gmail.com">
            <a:extLst>
              <a:ext uri="{FF2B5EF4-FFF2-40B4-BE49-F238E27FC236}">
                <a16:creationId xmlns:a16="http://schemas.microsoft.com/office/drawing/2014/main" id="{B598CA72-B827-371B-82D4-1E931151D4AD}"/>
              </a:ext>
            </a:extLst>
          </p:cNvPr>
          <p:cNvSpPr/>
          <p:nvPr/>
        </p:nvSpPr>
        <p:spPr>
          <a:xfrm>
            <a:off x="3763314" y="4372392"/>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 0,06 T</a:t>
            </a:r>
            <a:endParaRPr lang="en-US" sz="3200" baseline="-25000" dirty="0">
              <a:solidFill>
                <a:srgbClr val="002060"/>
              </a:solidFill>
              <a:latin typeface="Arial" panose="020B0604020202020204" pitchFamily="34" charset="0"/>
              <a:cs typeface="Arial" panose="020B0604020202020204" pitchFamily="34" charset="0"/>
            </a:endParaRPr>
          </a:p>
        </p:txBody>
      </p:sp>
      <p:sp>
        <p:nvSpPr>
          <p:cNvPr id="48" name="Rectangle: Rounded Corners 47" descr="Tranthiphuvatlyk15@gmail.com">
            <a:extLst>
              <a:ext uri="{FF2B5EF4-FFF2-40B4-BE49-F238E27FC236}">
                <a16:creationId xmlns:a16="http://schemas.microsoft.com/office/drawing/2014/main" id="{77B277A0-14D7-DEEA-DAAF-38C4E8E663A3}"/>
              </a:ext>
            </a:extLst>
          </p:cNvPr>
          <p:cNvSpPr/>
          <p:nvPr/>
        </p:nvSpPr>
        <p:spPr>
          <a:xfrm>
            <a:off x="1037132" y="4373363"/>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0,08 T</a:t>
            </a:r>
          </a:p>
        </p:txBody>
      </p:sp>
      <p:sp>
        <p:nvSpPr>
          <p:cNvPr id="49" name="Rectangle: Rounded Corners 48" descr="Tranthiphuvatlyk15@gmail.com">
            <a:extLst>
              <a:ext uri="{FF2B5EF4-FFF2-40B4-BE49-F238E27FC236}">
                <a16:creationId xmlns:a16="http://schemas.microsoft.com/office/drawing/2014/main" id="{D1CAF90F-7111-2DB3-3984-8D64AE9DA8F9}"/>
              </a:ext>
            </a:extLst>
          </p:cNvPr>
          <p:cNvSpPr/>
          <p:nvPr/>
        </p:nvSpPr>
        <p:spPr>
          <a:xfrm>
            <a:off x="6226918" y="43854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a:t>
            </a:r>
            <a:r>
              <a:rPr lang="en-US" sz="3200" dirty="0">
                <a:solidFill>
                  <a:srgbClr val="002060"/>
                </a:solidFill>
                <a:latin typeface="Arial" panose="020B0604020202020204" pitchFamily="34" charset="0"/>
                <a:cs typeface="Arial" panose="020B0604020202020204" pitchFamily="34" charset="0"/>
              </a:rPr>
              <a:t> . 0,05 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0" name="Rectangle: Rounded Corners 49" descr="Tranthiphuvatlyk15@gmail.com">
            <a:extLst>
              <a:ext uri="{FF2B5EF4-FFF2-40B4-BE49-F238E27FC236}">
                <a16:creationId xmlns:a16="http://schemas.microsoft.com/office/drawing/2014/main" id="{670950AA-4BB8-0C9F-FAF5-DC3D63176BAF}"/>
              </a:ext>
            </a:extLst>
          </p:cNvPr>
          <p:cNvSpPr/>
          <p:nvPr/>
        </p:nvSpPr>
        <p:spPr>
          <a:xfrm>
            <a:off x="8953100" y="43726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
            </a:r>
            <a:r>
              <a:rPr lang="en-US" sz="3200" dirty="0">
                <a:solidFill>
                  <a:srgbClr val="002060"/>
                </a:solidFill>
                <a:latin typeface="Arial" panose="020B0604020202020204" pitchFamily="34" charset="0"/>
                <a:cs typeface="Arial" panose="020B0604020202020204" pitchFamily="34" charset="0"/>
              </a:rPr>
              <a:t> . 0,1 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24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FFFF00"/>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8"/>
                                        </p:tgtEl>
                                        <p:attrNameLst>
                                          <p:attrName>fillcolor</p:attrName>
                                        </p:attrNameLst>
                                      </p:cBhvr>
                                      <p:to>
                                        <a:srgbClr val="00B0F0"/>
                                      </p:to>
                                    </p:animClr>
                                    <p:set>
                                      <p:cBhvr>
                                        <p:cTn id="14" dur="500" fill="hold"/>
                                        <p:tgtEl>
                                          <p:spTgt spid="48"/>
                                        </p:tgtEl>
                                        <p:attrNameLst>
                                          <p:attrName>fill.type</p:attrName>
                                        </p:attrNameLst>
                                      </p:cBhvr>
                                      <p:to>
                                        <p:strVal val="solid"/>
                                      </p:to>
                                    </p:set>
                                    <p:set>
                                      <p:cBhvr>
                                        <p:cTn id="15" dur="500" fill="hold"/>
                                        <p:tgtEl>
                                          <p:spTgt spid="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9"/>
                                        </p:tgtEl>
                                        <p:attrNameLst>
                                          <p:attrName>fillcolor</p:attrName>
                                        </p:attrNameLst>
                                      </p:cBhvr>
                                      <p:to>
                                        <a:srgbClr val="FFFF00"/>
                                      </p:to>
                                    </p:animClr>
                                    <p:set>
                                      <p:cBhvr>
                                        <p:cTn id="21" dur="500" fill="hold"/>
                                        <p:tgtEl>
                                          <p:spTgt spid="49"/>
                                        </p:tgtEl>
                                        <p:attrNameLst>
                                          <p:attrName>fill.type</p:attrName>
                                        </p:attrNameLst>
                                      </p:cBhvr>
                                      <p:to>
                                        <p:strVal val="solid"/>
                                      </p:to>
                                    </p:set>
                                    <p:set>
                                      <p:cBhvr>
                                        <p:cTn id="22" dur="500" fill="hold"/>
                                        <p:tgtEl>
                                          <p:spTgt spid="4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0"/>
                                        </p:tgtEl>
                                        <p:attrNameLst>
                                          <p:attrName>fillcolor</p:attrName>
                                        </p:attrNameLst>
                                      </p:cBhvr>
                                      <p:to>
                                        <a:srgbClr val="FFFF00"/>
                                      </p:to>
                                    </p:animClr>
                                    <p:set>
                                      <p:cBhvr>
                                        <p:cTn id="28" dur="500" fill="hold"/>
                                        <p:tgtEl>
                                          <p:spTgt spid="50"/>
                                        </p:tgtEl>
                                        <p:attrNameLst>
                                          <p:attrName>fill.type</p:attrName>
                                        </p:attrNameLst>
                                      </p:cBhvr>
                                      <p:to>
                                        <p:strVal val="solid"/>
                                      </p:to>
                                    </p:set>
                                    <p:set>
                                      <p:cBhvr>
                                        <p:cTn id="29" dur="500" fill="hold"/>
                                        <p:tgtEl>
                                          <p:spTgt spid="5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 descr="Tranthiphuvatlyk15@gmail.co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5" descr="Tranthiphuvatlyk15@gmail.com">
            <a:extLst>
              <a:ext uri="{FF2B5EF4-FFF2-40B4-BE49-F238E27FC236}">
                <a16:creationId xmlns:a16="http://schemas.microsoft.com/office/drawing/2014/main" id="{1DD6D8D1-4DD7-39FA-554B-67F3499E5B71}"/>
              </a:ext>
            </a:extLst>
          </p:cNvPr>
          <p:cNvSpPr txBox="1"/>
          <p:nvPr/>
        </p:nvSpPr>
        <p:spPr>
          <a:xfrm>
            <a:off x="1413395" y="1128284"/>
            <a:ext cx="9365208" cy="2554545"/>
          </a:xfrm>
          <a:prstGeom prst="rect">
            <a:avLst/>
          </a:prstGeom>
          <a:noFill/>
        </p:spPr>
        <p:txBody>
          <a:bodyPr wrap="square">
            <a:spAutoFit/>
          </a:bodyPr>
          <a:lstStyle/>
          <a:p>
            <a:pPr marL="30480" marR="30480" algn="just"/>
            <a:r>
              <a:rPr lang="vi-VN" sz="3200" b="1" dirty="0">
                <a:effectLst/>
                <a:latin typeface="Arial" panose="020B0604020202020204" pitchFamily="34" charset="0"/>
                <a:ea typeface="Times New Roman" panose="02020603050405020304" pitchFamily="18" charset="0"/>
                <a:cs typeface="Arial" panose="020B0604020202020204" pitchFamily="34" charset="0"/>
              </a:rPr>
              <a:t>Câu 6: </a:t>
            </a:r>
            <a:r>
              <a:rPr lang="vi-VN" sz="3200" dirty="0">
                <a:latin typeface="Arial" panose="020B0604020202020204" pitchFamily="34" charset="0"/>
                <a:ea typeface="Times New Roman" panose="02020603050405020304" pitchFamily="18" charset="0"/>
                <a:cs typeface="Arial" panose="020B0604020202020204" pitchFamily="34" charset="0"/>
              </a:rPr>
              <a:t>Một đoạn dây dẫn dài l = 0,2 m đặt trong từ trường đều sao cho dây dẫn hợp với véc tơ cảm ứng từ một góc 30°. Biết dòng điện chạy qua dây là 10 A, cảm ứng từ B = 2.10</a:t>
            </a:r>
            <a:r>
              <a:rPr lang="vi-VN" sz="3200" baseline="30000" dirty="0">
                <a:latin typeface="Arial" panose="020B0604020202020204" pitchFamily="34" charset="0"/>
                <a:ea typeface="Times New Roman" panose="02020603050405020304" pitchFamily="18" charset="0"/>
                <a:cs typeface="Arial" panose="020B0604020202020204" pitchFamily="34" charset="0"/>
              </a:rPr>
              <a:t>-4</a:t>
            </a:r>
            <a:r>
              <a:rPr lang="vi-VN" sz="3200" dirty="0">
                <a:latin typeface="Arial" panose="020B0604020202020204" pitchFamily="34" charset="0"/>
                <a:ea typeface="Times New Roman" panose="02020603050405020304" pitchFamily="18" charset="0"/>
                <a:cs typeface="Arial" panose="020B0604020202020204" pitchFamily="34" charset="0"/>
              </a:rPr>
              <a:t> T. Lực từ tác dụng lên đoạn dây dẫn là</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1" name="Freeform 19" descr="Tranthiphuvatlyk15@gmail.co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2" name="Freeform 20" descr="Tranthiphuvatlyk15@gmail.co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3" name="Freeform 21" descr="Tranthiphuvatlyk15@gmail.co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54" name="Freeform 22" descr="Tranthiphuvatlyk15@gmail.co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47" name="Rectangle: Rounded Corners 46" descr="Tranthiphuvatlyk15@gmail.com">
            <a:extLst>
              <a:ext uri="{FF2B5EF4-FFF2-40B4-BE49-F238E27FC236}">
                <a16:creationId xmlns:a16="http://schemas.microsoft.com/office/drawing/2014/main" id="{B598CA72-B827-371B-82D4-1E931151D4AD}"/>
              </a:ext>
            </a:extLst>
          </p:cNvPr>
          <p:cNvSpPr/>
          <p:nvPr/>
        </p:nvSpPr>
        <p:spPr>
          <a:xfrm>
            <a:off x="6889888" y="3788499"/>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Arial" panose="020B0604020202020204" pitchFamily="34" charset="0"/>
                <a:cs typeface="Arial" panose="020B0604020202020204" pitchFamily="34" charset="0"/>
              </a:rPr>
              <a:t>B. 2,5.10</a:t>
            </a:r>
            <a:r>
              <a:rPr lang="en-US" sz="3200" baseline="30000" dirty="0">
                <a:solidFill>
                  <a:schemeClr val="tx1"/>
                </a:solidFill>
                <a:latin typeface="Arial" panose="020B0604020202020204" pitchFamily="34" charset="0"/>
                <a:cs typeface="Arial" panose="020B0604020202020204" pitchFamily="34" charset="0"/>
              </a:rPr>
              <a:t>-4</a:t>
            </a:r>
            <a:r>
              <a:rPr lang="en-US" sz="3200" dirty="0">
                <a:solidFill>
                  <a:schemeClr val="tx1"/>
                </a:solidFill>
                <a:latin typeface="Arial" panose="020B0604020202020204" pitchFamily="34" charset="0"/>
                <a:cs typeface="Arial" panose="020B0604020202020204" pitchFamily="34" charset="0"/>
              </a:rPr>
              <a:t> N. </a:t>
            </a:r>
            <a:endParaRPr lang="en-US" sz="3200" baseline="-25000" dirty="0">
              <a:solidFill>
                <a:schemeClr val="tx1"/>
              </a:solidFill>
              <a:latin typeface="Arial" panose="020B0604020202020204" pitchFamily="34" charset="0"/>
              <a:cs typeface="Arial" panose="020B0604020202020204" pitchFamily="34" charset="0"/>
            </a:endParaRPr>
          </a:p>
        </p:txBody>
      </p:sp>
      <p:sp>
        <p:nvSpPr>
          <p:cNvPr id="48" name="Rectangle: Rounded Corners 47" descr="Tranthiphuvatlyk15@gmail.com">
            <a:extLst>
              <a:ext uri="{FF2B5EF4-FFF2-40B4-BE49-F238E27FC236}">
                <a16:creationId xmlns:a16="http://schemas.microsoft.com/office/drawing/2014/main" id="{77B277A0-14D7-DEEA-DAAF-38C4E8E663A3}"/>
              </a:ext>
            </a:extLst>
          </p:cNvPr>
          <p:cNvSpPr/>
          <p:nvPr/>
        </p:nvSpPr>
        <p:spPr>
          <a:xfrm>
            <a:off x="1781695" y="5115041"/>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Arial" panose="020B0604020202020204" pitchFamily="34" charset="0"/>
                <a:cs typeface="Arial" panose="020B0604020202020204" pitchFamily="34" charset="0"/>
              </a:rPr>
              <a:t>C. 2.10</a:t>
            </a:r>
            <a:r>
              <a:rPr lang="en-US" sz="3200" baseline="30000" dirty="0">
                <a:solidFill>
                  <a:schemeClr val="tx1"/>
                </a:solidFill>
                <a:latin typeface="Arial" panose="020B0604020202020204" pitchFamily="34" charset="0"/>
                <a:cs typeface="Arial" panose="020B0604020202020204" pitchFamily="34" charset="0"/>
              </a:rPr>
              <a:t>-4</a:t>
            </a:r>
            <a:r>
              <a:rPr lang="en-US" sz="3200" dirty="0">
                <a:solidFill>
                  <a:schemeClr val="tx1"/>
                </a:solidFill>
                <a:latin typeface="Arial" panose="020B0604020202020204" pitchFamily="34" charset="0"/>
                <a:cs typeface="Arial" panose="020B0604020202020204" pitchFamily="34" charset="0"/>
              </a:rPr>
              <a:t> N</a:t>
            </a:r>
          </a:p>
        </p:txBody>
      </p:sp>
      <p:sp>
        <p:nvSpPr>
          <p:cNvPr id="49" name="Rectangle: Rounded Corners 48" descr="Tranthiphuvatlyk15@gmail.com">
            <a:extLst>
              <a:ext uri="{FF2B5EF4-FFF2-40B4-BE49-F238E27FC236}">
                <a16:creationId xmlns:a16="http://schemas.microsoft.com/office/drawing/2014/main" id="{D1CAF90F-7111-2DB3-3984-8D64AE9DA8F9}"/>
              </a:ext>
            </a:extLst>
          </p:cNvPr>
          <p:cNvSpPr/>
          <p:nvPr/>
        </p:nvSpPr>
        <p:spPr>
          <a:xfrm>
            <a:off x="1781695" y="3799003"/>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a:t>
            </a:r>
            <a:r>
              <a:rPr lang="en-US" sz="3200" dirty="0">
                <a:solidFill>
                  <a:schemeClr val="tx1"/>
                </a:solidFill>
                <a:latin typeface="Arial" panose="020B0604020202020204" pitchFamily="34" charset="0"/>
                <a:cs typeface="Arial" panose="020B0604020202020204" pitchFamily="34" charset="0"/>
              </a:rPr>
              <a:t>. 10</a:t>
            </a:r>
            <a:r>
              <a:rPr lang="en-US" sz="3200" baseline="30000" dirty="0">
                <a:solidFill>
                  <a:schemeClr val="tx1"/>
                </a:solidFill>
                <a:latin typeface="Arial" panose="020B0604020202020204" pitchFamily="34" charset="0"/>
                <a:cs typeface="Arial" panose="020B0604020202020204" pitchFamily="34" charset="0"/>
              </a:rPr>
              <a:t>-4</a:t>
            </a:r>
            <a:r>
              <a:rPr lang="en-US" sz="3200" dirty="0">
                <a:solidFill>
                  <a:schemeClr val="tx1"/>
                </a:solidFill>
                <a:latin typeface="Arial" panose="020B0604020202020204" pitchFamily="34" charset="0"/>
                <a:cs typeface="Arial" panose="020B0604020202020204" pitchFamily="34" charset="0"/>
              </a:rPr>
              <a:t> N. </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50" name="Rectangle: Rounded Corners 49" descr="Tranthiphuvatlyk15@gmail.com">
            <a:extLst>
              <a:ext uri="{FF2B5EF4-FFF2-40B4-BE49-F238E27FC236}">
                <a16:creationId xmlns:a16="http://schemas.microsoft.com/office/drawing/2014/main" id="{670950AA-4BB8-0C9F-FAF5-DC3D63176BAF}"/>
              </a:ext>
            </a:extLst>
          </p:cNvPr>
          <p:cNvSpPr/>
          <p:nvPr/>
        </p:nvSpPr>
        <p:spPr>
          <a:xfrm>
            <a:off x="6889888" y="5115040"/>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a:t>
            </a:r>
            <a:r>
              <a:rPr lang="en-US" sz="3200" dirty="0">
                <a:solidFill>
                  <a:schemeClr val="tx1"/>
                </a:solidFill>
                <a:latin typeface="Arial" panose="020B0604020202020204" pitchFamily="34" charset="0"/>
                <a:cs typeface="Arial" panose="020B0604020202020204" pitchFamily="34" charset="0"/>
              </a:rPr>
              <a:t>. 3.10</a:t>
            </a:r>
            <a:r>
              <a:rPr lang="en-US" sz="3200" baseline="30000" dirty="0">
                <a:solidFill>
                  <a:schemeClr val="tx1"/>
                </a:solidFill>
                <a:latin typeface="Arial" panose="020B0604020202020204" pitchFamily="34" charset="0"/>
                <a:cs typeface="Arial" panose="020B0604020202020204" pitchFamily="34" charset="0"/>
              </a:rPr>
              <a:t>-4</a:t>
            </a:r>
            <a:r>
              <a:rPr lang="en-US" sz="3200" dirty="0">
                <a:solidFill>
                  <a:schemeClr val="tx1"/>
                </a:solidFill>
                <a:latin typeface="Arial" panose="020B0604020202020204" pitchFamily="34" charset="0"/>
                <a:cs typeface="Arial" panose="020B0604020202020204" pitchFamily="34" charset="0"/>
              </a:rPr>
              <a:t> N.</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3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5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47"/>
                                        </p:tgtEl>
                                        <p:attrNameLst>
                                          <p:attrName>fillcolor</p:attrName>
                                        </p:attrNameLst>
                                      </p:cBhvr>
                                      <p:to>
                                        <a:srgbClr val="FFFF00"/>
                                      </p:to>
                                    </p:animClr>
                                    <p:set>
                                      <p:cBhvr>
                                        <p:cTn id="33" dur="500" fill="hold"/>
                                        <p:tgtEl>
                                          <p:spTgt spid="47"/>
                                        </p:tgtEl>
                                        <p:attrNameLst>
                                          <p:attrName>fill.type</p:attrName>
                                        </p:attrNameLst>
                                      </p:cBhvr>
                                      <p:to>
                                        <p:strVal val="solid"/>
                                      </p:to>
                                    </p:set>
                                    <p:set>
                                      <p:cBhvr>
                                        <p:cTn id="34" dur="500" fill="hold"/>
                                        <p:tgtEl>
                                          <p:spTgt spid="4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48"/>
                                        </p:tgtEl>
                                        <p:attrNameLst>
                                          <p:attrName>fillcolor</p:attrName>
                                        </p:attrNameLst>
                                      </p:cBhvr>
                                      <p:to>
                                        <a:srgbClr val="00B0F0"/>
                                      </p:to>
                                    </p:animClr>
                                    <p:set>
                                      <p:cBhvr>
                                        <p:cTn id="40" dur="500" fill="hold"/>
                                        <p:tgtEl>
                                          <p:spTgt spid="48"/>
                                        </p:tgtEl>
                                        <p:attrNameLst>
                                          <p:attrName>fill.type</p:attrName>
                                        </p:attrNameLst>
                                      </p:cBhvr>
                                      <p:to>
                                        <p:strVal val="solid"/>
                                      </p:to>
                                    </p:set>
                                    <p:set>
                                      <p:cBhvr>
                                        <p:cTn id="41" dur="500" fill="hold"/>
                                        <p:tgtEl>
                                          <p:spTgt spid="4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49"/>
                                        </p:tgtEl>
                                        <p:attrNameLst>
                                          <p:attrName>fillcolor</p:attrName>
                                        </p:attrNameLst>
                                      </p:cBhvr>
                                      <p:to>
                                        <a:srgbClr val="FFFF00"/>
                                      </p:to>
                                    </p:animClr>
                                    <p:set>
                                      <p:cBhvr>
                                        <p:cTn id="47" dur="500" fill="hold"/>
                                        <p:tgtEl>
                                          <p:spTgt spid="49"/>
                                        </p:tgtEl>
                                        <p:attrNameLst>
                                          <p:attrName>fill.type</p:attrName>
                                        </p:attrNameLst>
                                      </p:cBhvr>
                                      <p:to>
                                        <p:strVal val="solid"/>
                                      </p:to>
                                    </p:set>
                                    <p:set>
                                      <p:cBhvr>
                                        <p:cTn id="48" dur="500" fill="hold"/>
                                        <p:tgtEl>
                                          <p:spTgt spid="4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0"/>
                                        </p:tgtEl>
                                        <p:attrNameLst>
                                          <p:attrName>fillcolor</p:attrName>
                                        </p:attrNameLst>
                                      </p:cBhvr>
                                      <p:to>
                                        <a:srgbClr val="FFFF00"/>
                                      </p:to>
                                    </p:animClr>
                                    <p:set>
                                      <p:cBhvr>
                                        <p:cTn id="54" dur="500" fill="hold"/>
                                        <p:tgtEl>
                                          <p:spTgt spid="50"/>
                                        </p:tgtEl>
                                        <p:attrNameLst>
                                          <p:attrName>fill.type</p:attrName>
                                        </p:attrNameLst>
                                      </p:cBhvr>
                                      <p:to>
                                        <p:strVal val="solid"/>
                                      </p:to>
                                    </p:set>
                                    <p:set>
                                      <p:cBhvr>
                                        <p:cTn id="55" dur="500" fill="hold"/>
                                        <p:tgtEl>
                                          <p:spTgt spid="5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bldLst>
      <p:bldP spid="47" grpId="0" animBg="1"/>
      <p:bldP spid="48" grpId="0" animBg="1"/>
      <p:bldP spid="49"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 descr="Tranthiphuvatlyk15@gmail.co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5" descr="Tranthiphuvatlyk15@gmail.com">
            <a:extLst>
              <a:ext uri="{FF2B5EF4-FFF2-40B4-BE49-F238E27FC236}">
                <a16:creationId xmlns:a16="http://schemas.microsoft.com/office/drawing/2014/main" id="{1DD6D8D1-4DD7-39FA-554B-67F3499E5B71}"/>
              </a:ext>
            </a:extLst>
          </p:cNvPr>
          <p:cNvSpPr txBox="1"/>
          <p:nvPr/>
        </p:nvSpPr>
        <p:spPr>
          <a:xfrm>
            <a:off x="1197316" y="1464828"/>
            <a:ext cx="10059203" cy="2554545"/>
          </a:xfrm>
          <a:prstGeom prst="rect">
            <a:avLst/>
          </a:prstGeom>
          <a:noFill/>
        </p:spPr>
        <p:txBody>
          <a:bodyPr wrap="square">
            <a:spAutoFit/>
          </a:bodyPr>
          <a:lstStyle/>
          <a:p>
            <a:pPr marL="30480" marR="30480" algn="just"/>
            <a:r>
              <a:rPr lang="vi-VN" sz="3200" b="1" dirty="0">
                <a:effectLst/>
                <a:latin typeface="Arial" panose="020B0604020202020204" pitchFamily="34" charset="0"/>
                <a:ea typeface="Times New Roman" panose="02020603050405020304" pitchFamily="18" charset="0"/>
                <a:cs typeface="Arial" panose="020B0604020202020204" pitchFamily="34" charset="0"/>
              </a:rPr>
              <a:t>Câu 7: </a:t>
            </a:r>
            <a:r>
              <a:rPr lang="vi-VN" sz="3200" dirty="0">
                <a:effectLst/>
                <a:latin typeface="Arial" panose="020B0604020202020204" pitchFamily="34" charset="0"/>
                <a:ea typeface="Times New Roman" panose="02020603050405020304" pitchFamily="18" charset="0"/>
                <a:cs typeface="Arial" panose="020B0604020202020204" pitchFamily="34" charset="0"/>
              </a:rPr>
              <a:t>Một đoạn dây dẫn thẳng </a:t>
            </a:r>
            <a:r>
              <a:rPr lang="vi-VN" sz="3200" dirty="0" err="1">
                <a:effectLst/>
                <a:latin typeface="Arial" panose="020B0604020202020204" pitchFamily="34" charset="0"/>
                <a:ea typeface="Times New Roman" panose="02020603050405020304" pitchFamily="18" charset="0"/>
                <a:cs typeface="Arial" panose="020B0604020202020204" pitchFamily="34" charset="0"/>
              </a:rPr>
              <a:t>MN</a:t>
            </a:r>
            <a:r>
              <a:rPr lang="vi-VN" sz="3200" dirty="0">
                <a:effectLst/>
                <a:latin typeface="Arial" panose="020B0604020202020204" pitchFamily="34" charset="0"/>
                <a:ea typeface="Times New Roman" panose="02020603050405020304" pitchFamily="18" charset="0"/>
                <a:cs typeface="Arial" panose="020B0604020202020204" pitchFamily="34" charset="0"/>
              </a:rPr>
              <a:t> dài 6 </a:t>
            </a:r>
            <a:r>
              <a:rPr lang="vi-VN" sz="3200" dirty="0" err="1">
                <a:effectLst/>
                <a:latin typeface="Arial" panose="020B0604020202020204" pitchFamily="34" charset="0"/>
                <a:ea typeface="Times New Roman" panose="02020603050405020304" pitchFamily="18" charset="0"/>
                <a:cs typeface="Arial" panose="020B0604020202020204" pitchFamily="34" charset="0"/>
              </a:rPr>
              <a:t>cm</a:t>
            </a:r>
            <a:r>
              <a:rPr lang="vi-VN" sz="3200" dirty="0">
                <a:effectLst/>
                <a:latin typeface="Arial" panose="020B0604020202020204" pitchFamily="34" charset="0"/>
                <a:ea typeface="Times New Roman" panose="02020603050405020304" pitchFamily="18" charset="0"/>
                <a:cs typeface="Arial" panose="020B0604020202020204" pitchFamily="34" charset="0"/>
              </a:rPr>
              <a:t> có dòng điện I = 5 A đặt trong từ trường đều có cảm ứng từ B = 0,5 T. Lực từ tác dụng lên đoạn dây có độ lớn F = 7,5 .10</a:t>
            </a:r>
            <a:r>
              <a:rPr lang="vi-VN" sz="3200" baseline="30000" dirty="0">
                <a:effectLst/>
                <a:latin typeface="Arial" panose="020B0604020202020204" pitchFamily="34" charset="0"/>
                <a:ea typeface="Times New Roman" panose="02020603050405020304" pitchFamily="18" charset="0"/>
                <a:cs typeface="Arial" panose="020B0604020202020204" pitchFamily="34" charset="0"/>
              </a:rPr>
              <a:t>-2</a:t>
            </a:r>
            <a:r>
              <a:rPr lang="vi-VN" sz="3200" dirty="0">
                <a:effectLst/>
                <a:latin typeface="Arial" panose="020B0604020202020204" pitchFamily="34" charset="0"/>
                <a:ea typeface="Times New Roman" panose="02020603050405020304" pitchFamily="18" charset="0"/>
                <a:cs typeface="Arial" panose="020B0604020202020204" pitchFamily="34" charset="0"/>
              </a:rPr>
              <a:t> N. Góc hợp bởi dây </a:t>
            </a:r>
            <a:r>
              <a:rPr lang="vi-VN" sz="3200" dirty="0" err="1">
                <a:effectLst/>
                <a:latin typeface="Arial" panose="020B0604020202020204" pitchFamily="34" charset="0"/>
                <a:ea typeface="Times New Roman" panose="02020603050405020304" pitchFamily="18" charset="0"/>
                <a:cs typeface="Arial" panose="020B0604020202020204" pitchFamily="34" charset="0"/>
              </a:rPr>
              <a:t>MN</a:t>
            </a:r>
            <a:r>
              <a:rPr lang="vi-VN" sz="3200" dirty="0">
                <a:effectLst/>
                <a:latin typeface="Arial" panose="020B0604020202020204" pitchFamily="34" charset="0"/>
                <a:ea typeface="Times New Roman" panose="02020603050405020304" pitchFamily="18" charset="0"/>
                <a:cs typeface="Arial" panose="020B0604020202020204" pitchFamily="34" charset="0"/>
              </a:rPr>
              <a:t> và đường cảm ứng từ là</a:t>
            </a:r>
          </a:p>
        </p:txBody>
      </p:sp>
      <p:sp>
        <p:nvSpPr>
          <p:cNvPr id="51" name="Freeform 19" descr="Tranthiphuvatlyk15@gmail.co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2" name="Freeform 20" descr="Tranthiphuvatlyk15@gmail.co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3" name="Freeform 21" descr="Tranthiphuvatlyk15@gmail.co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54" name="Freeform 22" descr="Tranthiphuvatlyk15@gmail.co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a:latin typeface="Arial" panose="020B0604020202020204" pitchFamily="34" charset="0"/>
              <a:cs typeface="Arial" panose="020B0604020202020204" pitchFamily="34" charset="0"/>
            </a:endParaRPr>
          </a:p>
        </p:txBody>
      </p:sp>
      <p:sp>
        <p:nvSpPr>
          <p:cNvPr id="47" name="Rectangle: Rounded Corners 46" descr="Tranthiphuvatlyk15@gmail.com">
            <a:extLst>
              <a:ext uri="{FF2B5EF4-FFF2-40B4-BE49-F238E27FC236}">
                <a16:creationId xmlns:a16="http://schemas.microsoft.com/office/drawing/2014/main" id="{B598CA72-B827-371B-82D4-1E931151D4AD}"/>
              </a:ext>
            </a:extLst>
          </p:cNvPr>
          <p:cNvSpPr/>
          <p:nvPr/>
        </p:nvSpPr>
        <p:spPr>
          <a:xfrm>
            <a:off x="3763314" y="4372392"/>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 45°</a:t>
            </a:r>
            <a:endParaRPr lang="en-US" sz="3200" baseline="-25000" dirty="0">
              <a:solidFill>
                <a:srgbClr val="002060"/>
              </a:solidFill>
              <a:latin typeface="Arial" panose="020B0604020202020204" pitchFamily="34" charset="0"/>
              <a:cs typeface="Arial" panose="020B0604020202020204" pitchFamily="34" charset="0"/>
            </a:endParaRPr>
          </a:p>
        </p:txBody>
      </p:sp>
      <p:sp>
        <p:nvSpPr>
          <p:cNvPr id="48" name="Rectangle: Rounded Corners 47" descr="Tranthiphuvatlyk15@gmail.com">
            <a:extLst>
              <a:ext uri="{FF2B5EF4-FFF2-40B4-BE49-F238E27FC236}">
                <a16:creationId xmlns:a16="http://schemas.microsoft.com/office/drawing/2014/main" id="{77B277A0-14D7-DEEA-DAAF-38C4E8E663A3}"/>
              </a:ext>
            </a:extLst>
          </p:cNvPr>
          <p:cNvSpPr/>
          <p:nvPr/>
        </p:nvSpPr>
        <p:spPr>
          <a:xfrm>
            <a:off x="1037132" y="4373363"/>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30°</a:t>
            </a:r>
          </a:p>
        </p:txBody>
      </p:sp>
      <p:sp>
        <p:nvSpPr>
          <p:cNvPr id="49" name="Rectangle: Rounded Corners 48" descr="Tranthiphuvatlyk15@gmail.com">
            <a:extLst>
              <a:ext uri="{FF2B5EF4-FFF2-40B4-BE49-F238E27FC236}">
                <a16:creationId xmlns:a16="http://schemas.microsoft.com/office/drawing/2014/main" id="{D1CAF90F-7111-2DB3-3984-8D64AE9DA8F9}"/>
              </a:ext>
            </a:extLst>
          </p:cNvPr>
          <p:cNvSpPr/>
          <p:nvPr/>
        </p:nvSpPr>
        <p:spPr>
          <a:xfrm>
            <a:off x="6226918" y="43854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a:t>
            </a:r>
            <a:r>
              <a:rPr lang="en-US" sz="3200" dirty="0">
                <a:solidFill>
                  <a:srgbClr val="002060"/>
                </a:solidFill>
                <a:latin typeface="Arial" panose="020B0604020202020204" pitchFamily="34" charset="0"/>
                <a:cs typeface="Arial" panose="020B0604020202020204" pitchFamily="34" charset="0"/>
              </a:rPr>
              <a:t> . 60°. </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0" name="Rectangle: Rounded Corners 49" descr="Tranthiphuvatlyk15@gmail.com">
            <a:extLst>
              <a:ext uri="{FF2B5EF4-FFF2-40B4-BE49-F238E27FC236}">
                <a16:creationId xmlns:a16="http://schemas.microsoft.com/office/drawing/2014/main" id="{670950AA-4BB8-0C9F-FAF5-DC3D63176BAF}"/>
              </a:ext>
            </a:extLst>
          </p:cNvPr>
          <p:cNvSpPr/>
          <p:nvPr/>
        </p:nvSpPr>
        <p:spPr>
          <a:xfrm>
            <a:off x="8953100" y="43726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
            </a:r>
            <a:r>
              <a:rPr lang="en-US" sz="3200" dirty="0">
                <a:solidFill>
                  <a:srgbClr val="002060"/>
                </a:solidFill>
                <a:latin typeface="Arial" panose="020B0604020202020204" pitchFamily="34" charset="0"/>
                <a:cs typeface="Arial" panose="020B0604020202020204" pitchFamily="34" charset="0"/>
              </a:rPr>
              <a:t> . 90°.</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35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FFFF00"/>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8"/>
                                        </p:tgtEl>
                                        <p:attrNameLst>
                                          <p:attrName>fillcolor</p:attrName>
                                        </p:attrNameLst>
                                      </p:cBhvr>
                                      <p:to>
                                        <a:srgbClr val="00B0F0"/>
                                      </p:to>
                                    </p:animClr>
                                    <p:set>
                                      <p:cBhvr>
                                        <p:cTn id="14" dur="500" fill="hold"/>
                                        <p:tgtEl>
                                          <p:spTgt spid="48"/>
                                        </p:tgtEl>
                                        <p:attrNameLst>
                                          <p:attrName>fill.type</p:attrName>
                                        </p:attrNameLst>
                                      </p:cBhvr>
                                      <p:to>
                                        <p:strVal val="solid"/>
                                      </p:to>
                                    </p:set>
                                    <p:set>
                                      <p:cBhvr>
                                        <p:cTn id="15" dur="500" fill="hold"/>
                                        <p:tgtEl>
                                          <p:spTgt spid="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9"/>
                                        </p:tgtEl>
                                        <p:attrNameLst>
                                          <p:attrName>fillcolor</p:attrName>
                                        </p:attrNameLst>
                                      </p:cBhvr>
                                      <p:to>
                                        <a:srgbClr val="FFFF00"/>
                                      </p:to>
                                    </p:animClr>
                                    <p:set>
                                      <p:cBhvr>
                                        <p:cTn id="21" dur="500" fill="hold"/>
                                        <p:tgtEl>
                                          <p:spTgt spid="49"/>
                                        </p:tgtEl>
                                        <p:attrNameLst>
                                          <p:attrName>fill.type</p:attrName>
                                        </p:attrNameLst>
                                      </p:cBhvr>
                                      <p:to>
                                        <p:strVal val="solid"/>
                                      </p:to>
                                    </p:set>
                                    <p:set>
                                      <p:cBhvr>
                                        <p:cTn id="22" dur="500" fill="hold"/>
                                        <p:tgtEl>
                                          <p:spTgt spid="4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0"/>
                                        </p:tgtEl>
                                        <p:attrNameLst>
                                          <p:attrName>fillcolor</p:attrName>
                                        </p:attrNameLst>
                                      </p:cBhvr>
                                      <p:to>
                                        <a:srgbClr val="FFFF00"/>
                                      </p:to>
                                    </p:animClr>
                                    <p:set>
                                      <p:cBhvr>
                                        <p:cTn id="28" dur="500" fill="hold"/>
                                        <p:tgtEl>
                                          <p:spTgt spid="50"/>
                                        </p:tgtEl>
                                        <p:attrNameLst>
                                          <p:attrName>fill.type</p:attrName>
                                        </p:attrNameLst>
                                      </p:cBhvr>
                                      <p:to>
                                        <p:strVal val="solid"/>
                                      </p:to>
                                    </p:set>
                                    <p:set>
                                      <p:cBhvr>
                                        <p:cTn id="29" dur="500" fill="hold"/>
                                        <p:tgtEl>
                                          <p:spTgt spid="5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vi-VN" sz="3600" dirty="0">
                <a:latin typeface="Arial" panose="020B0604020202020204" pitchFamily="34" charset="0"/>
                <a:ea typeface="Tahoma" panose="020B0604030504040204" pitchFamily="34" charset="0"/>
                <a:cs typeface="Arial" panose="020B0604020202020204" pitchFamily="34" charset="0"/>
              </a:rPr>
              <a:t>NHIỆM VỤ VỀ NHÀ</a:t>
            </a:r>
          </a:p>
        </p:txBody>
      </p:sp>
      <p:grpSp>
        <p:nvGrpSpPr>
          <p:cNvPr id="4" name="Group 3" descr="Tranthiphuvatlyk15@gmail.com">
            <a:extLst>
              <a:ext uri="{FF2B5EF4-FFF2-40B4-BE49-F238E27FC236}">
                <a16:creationId xmlns:a16="http://schemas.microsoft.com/office/drawing/2014/main" id="{E9EFAE6D-9479-4123-8108-A88693053348}"/>
              </a:ext>
            </a:extLst>
          </p:cNvPr>
          <p:cNvGrpSpPr/>
          <p:nvPr/>
        </p:nvGrpSpPr>
        <p:grpSpPr>
          <a:xfrm>
            <a:off x="201295" y="2004176"/>
            <a:ext cx="11509442" cy="4524962"/>
            <a:chOff x="0" y="0"/>
            <a:chExt cx="4370177" cy="2283597"/>
          </a:xfrm>
        </p:grpSpPr>
        <p:sp>
          <p:nvSpPr>
            <p:cNvPr id="5" name="Freeform 4">
              <a:extLst>
                <a:ext uri="{FF2B5EF4-FFF2-40B4-BE49-F238E27FC236}">
                  <a16:creationId xmlns:a16="http://schemas.microsoft.com/office/drawing/2014/main" id="{EF93261A-FB66-435B-8C2C-0648BEC7A618}"/>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150AEA1-5F96-4F91-A044-2F96A08C9A74}"/>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7" name="Freeform 6" descr="Tranthiphuvatlyk15@gmail.com">
            <a:extLst>
              <a:ext uri="{FF2B5EF4-FFF2-40B4-BE49-F238E27FC236}">
                <a16:creationId xmlns:a16="http://schemas.microsoft.com/office/drawing/2014/main" id="{41C9F5C4-B139-429A-A299-ED14A05E82BE}"/>
              </a:ext>
            </a:extLst>
          </p:cNvPr>
          <p:cNvSpPr/>
          <p:nvPr/>
        </p:nvSpPr>
        <p:spPr>
          <a:xfrm>
            <a:off x="6853057" y="1700716"/>
            <a:ext cx="4091697" cy="4839642"/>
          </a:xfrm>
          <a:custGeom>
            <a:avLst/>
            <a:gdLst/>
            <a:ahLst/>
            <a:cxnLst/>
            <a:rect l="l" t="t" r="r" b="b"/>
            <a:pathLst>
              <a:path w="6137546" h="7259463">
                <a:moveTo>
                  <a:pt x="0" y="0"/>
                </a:moveTo>
                <a:lnTo>
                  <a:pt x="6137545" y="0"/>
                </a:lnTo>
                <a:lnTo>
                  <a:pt x="6137545" y="7259462"/>
                </a:lnTo>
                <a:lnTo>
                  <a:pt x="0" y="7259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descr="Tranthiphuvatlyk15@gmail.com">
            <a:extLst>
              <a:ext uri="{FF2B5EF4-FFF2-40B4-BE49-F238E27FC236}">
                <a16:creationId xmlns:a16="http://schemas.microsoft.com/office/drawing/2014/main" id="{AEED342E-BA9C-407E-8966-D7A75D62BE63}"/>
              </a:ext>
            </a:extLst>
          </p:cNvPr>
          <p:cNvGrpSpPr/>
          <p:nvPr/>
        </p:nvGrpSpPr>
        <p:grpSpPr>
          <a:xfrm>
            <a:off x="7195539" y="2109342"/>
            <a:ext cx="3265460" cy="3984589"/>
            <a:chOff x="0" y="0"/>
            <a:chExt cx="1290058" cy="1459810"/>
          </a:xfrm>
        </p:grpSpPr>
        <p:sp>
          <p:nvSpPr>
            <p:cNvPr id="9" name="Freeform 8">
              <a:extLst>
                <a:ext uri="{FF2B5EF4-FFF2-40B4-BE49-F238E27FC236}">
                  <a16:creationId xmlns:a16="http://schemas.microsoft.com/office/drawing/2014/main" id="{AEFDD490-F018-4CB8-BEF6-D579A280B0EE}"/>
                </a:ext>
              </a:extLst>
            </p:cNvPr>
            <p:cNvSpPr/>
            <p:nvPr/>
          </p:nvSpPr>
          <p:spPr>
            <a:xfrm>
              <a:off x="0" y="0"/>
              <a:ext cx="1290058" cy="1459810"/>
            </a:xfrm>
            <a:custGeom>
              <a:avLst/>
              <a:gdLst/>
              <a:ahLst/>
              <a:cxnLst/>
              <a:rect l="l" t="t" r="r" b="b"/>
              <a:pathLst>
                <a:path w="1290058" h="1459810">
                  <a:moveTo>
                    <a:pt x="80609" y="0"/>
                  </a:moveTo>
                  <a:lnTo>
                    <a:pt x="1209449" y="0"/>
                  </a:lnTo>
                  <a:cubicBezTo>
                    <a:pt x="1230828" y="0"/>
                    <a:pt x="1251331" y="8493"/>
                    <a:pt x="1266448" y="23610"/>
                  </a:cubicBezTo>
                  <a:cubicBezTo>
                    <a:pt x="1281565" y="38727"/>
                    <a:pt x="1290058" y="59230"/>
                    <a:pt x="1290058" y="80609"/>
                  </a:cubicBezTo>
                  <a:lnTo>
                    <a:pt x="1290058" y="1379201"/>
                  </a:lnTo>
                  <a:cubicBezTo>
                    <a:pt x="1290058" y="1400580"/>
                    <a:pt x="1281565" y="1421083"/>
                    <a:pt x="1266448" y="1436201"/>
                  </a:cubicBezTo>
                  <a:cubicBezTo>
                    <a:pt x="1251331" y="1451318"/>
                    <a:pt x="1230828" y="1459810"/>
                    <a:pt x="1209449" y="1459810"/>
                  </a:cubicBezTo>
                  <a:lnTo>
                    <a:pt x="80609" y="1459810"/>
                  </a:lnTo>
                  <a:cubicBezTo>
                    <a:pt x="59230" y="1459810"/>
                    <a:pt x="38727" y="1451318"/>
                    <a:pt x="23610" y="1436201"/>
                  </a:cubicBezTo>
                  <a:cubicBezTo>
                    <a:pt x="8493" y="1421083"/>
                    <a:pt x="0" y="1400580"/>
                    <a:pt x="0" y="1379201"/>
                  </a:cubicBezTo>
                  <a:lnTo>
                    <a:pt x="0" y="80609"/>
                  </a:lnTo>
                  <a:cubicBezTo>
                    <a:pt x="0" y="59230"/>
                    <a:pt x="8493" y="38727"/>
                    <a:pt x="23610" y="23610"/>
                  </a:cubicBezTo>
                  <a:cubicBezTo>
                    <a:pt x="38727" y="8493"/>
                    <a:pt x="59230" y="0"/>
                    <a:pt x="80609"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3BAB9AA-4D23-424A-B4BE-C85E17016EC2}"/>
                </a:ext>
              </a:extLst>
            </p:cNvPr>
            <p:cNvSpPr txBox="1"/>
            <p:nvPr/>
          </p:nvSpPr>
          <p:spPr>
            <a:xfrm>
              <a:off x="0" y="-76200"/>
              <a:ext cx="1290058" cy="153601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4" name="Freeform 16" descr="Tranthiphuvatlyk15@gmail.com">
            <a:extLst>
              <a:ext uri="{FF2B5EF4-FFF2-40B4-BE49-F238E27FC236}">
                <a16:creationId xmlns:a16="http://schemas.microsoft.com/office/drawing/2014/main" id="{1E4DF4C0-086E-4868-AE44-EEA55D58953F}"/>
              </a:ext>
            </a:extLst>
          </p:cNvPr>
          <p:cNvSpPr/>
          <p:nvPr/>
        </p:nvSpPr>
        <p:spPr>
          <a:xfrm>
            <a:off x="611883" y="5149660"/>
            <a:ext cx="890740" cy="886173"/>
          </a:xfrm>
          <a:custGeom>
            <a:avLst/>
            <a:gdLst/>
            <a:ahLst/>
            <a:cxnLst/>
            <a:rect l="l" t="t" r="r" b="b"/>
            <a:pathLst>
              <a:path w="1336111" h="1329259">
                <a:moveTo>
                  <a:pt x="0" y="0"/>
                </a:moveTo>
                <a:lnTo>
                  <a:pt x="1336111" y="0"/>
                </a:lnTo>
                <a:lnTo>
                  <a:pt x="1336111" y="1329259"/>
                </a:lnTo>
                <a:lnTo>
                  <a:pt x="0" y="1329259"/>
                </a:lnTo>
                <a:lnTo>
                  <a:pt x="0" y="0"/>
                </a:lnTo>
                <a:close/>
              </a:path>
            </a:pathLst>
          </a:custGeom>
          <a:blipFill>
            <a:blip r:embed="rId6"/>
            <a:stretch>
              <a:fillRect l="-224727" b="-109305"/>
            </a:stretch>
          </a:blipFill>
        </p:spPr>
        <p:txBody>
          <a:bodyPr/>
          <a:lstStyle/>
          <a:p>
            <a:endParaRPr lang="en-US">
              <a:latin typeface="Arial" panose="020B0604020202020204" pitchFamily="34" charset="0"/>
              <a:cs typeface="Arial" panose="020B0604020202020204" pitchFamily="34" charset="0"/>
            </a:endParaRPr>
          </a:p>
        </p:txBody>
      </p:sp>
      <p:sp>
        <p:nvSpPr>
          <p:cNvPr id="15" name="TextBox 17" descr="Tranthiphuvatlyk15@gmail.com">
            <a:extLst>
              <a:ext uri="{FF2B5EF4-FFF2-40B4-BE49-F238E27FC236}">
                <a16:creationId xmlns:a16="http://schemas.microsoft.com/office/drawing/2014/main" id="{58A29093-54F3-4EB5-8EB1-295009E4AC88}"/>
              </a:ext>
            </a:extLst>
          </p:cNvPr>
          <p:cNvSpPr txBox="1"/>
          <p:nvPr/>
        </p:nvSpPr>
        <p:spPr>
          <a:xfrm>
            <a:off x="7320901" y="2146095"/>
            <a:ext cx="2858001" cy="1057469"/>
          </a:xfrm>
          <a:prstGeom prst="rect">
            <a:avLst/>
          </a:prstGeom>
        </p:spPr>
        <p:txBody>
          <a:bodyPr wrap="square" lIns="0" tIns="0" rIns="0" bIns="0" rtlCol="0" anchor="t">
            <a:spAutoFit/>
          </a:bodyPr>
          <a:lstStyle/>
          <a:p>
            <a:pPr algn="just">
              <a:lnSpc>
                <a:spcPts val="4399"/>
              </a:lnSpc>
            </a:pP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Làm</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bài</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tập</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trong</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trang</a:t>
            </a:r>
            <a:r>
              <a:rPr lang="en-US" sz="2400" dirty="0">
                <a:solidFill>
                  <a:srgbClr val="BE636B"/>
                </a:solidFill>
                <a:latin typeface="Arial" panose="020B0604020202020204" pitchFamily="34" charset="0"/>
                <a:cs typeface="Arial" panose="020B0604020202020204" pitchFamily="34" charset="0"/>
              </a:rPr>
              <a:t> web vatly.net</a:t>
            </a:r>
          </a:p>
        </p:txBody>
      </p:sp>
      <p:sp>
        <p:nvSpPr>
          <p:cNvPr id="16" name="Freeform 18" descr="Tranthiphuvatlyk15@gmail.com">
            <a:extLst>
              <a:ext uri="{FF2B5EF4-FFF2-40B4-BE49-F238E27FC236}">
                <a16:creationId xmlns:a16="http://schemas.microsoft.com/office/drawing/2014/main" id="{E1F57E01-91A3-471A-8307-397EF004F605}"/>
              </a:ext>
            </a:extLst>
          </p:cNvPr>
          <p:cNvSpPr/>
          <p:nvPr/>
        </p:nvSpPr>
        <p:spPr>
          <a:xfrm>
            <a:off x="10372565" y="606553"/>
            <a:ext cx="890740" cy="886173"/>
          </a:xfrm>
          <a:custGeom>
            <a:avLst/>
            <a:gdLst/>
            <a:ahLst/>
            <a:cxnLst/>
            <a:rect l="l" t="t" r="r" b="b"/>
            <a:pathLst>
              <a:path w="1336111" h="1329259">
                <a:moveTo>
                  <a:pt x="0" y="0"/>
                </a:moveTo>
                <a:lnTo>
                  <a:pt x="1336111" y="0"/>
                </a:lnTo>
                <a:lnTo>
                  <a:pt x="1336111" y="1329259"/>
                </a:lnTo>
                <a:lnTo>
                  <a:pt x="0" y="1329259"/>
                </a:lnTo>
                <a:lnTo>
                  <a:pt x="0" y="0"/>
                </a:lnTo>
                <a:close/>
              </a:path>
            </a:pathLst>
          </a:custGeom>
          <a:blipFill>
            <a:blip r:embed="rId6"/>
            <a:stretch>
              <a:fillRect l="-224727" b="-109305"/>
            </a:stretch>
          </a:blipFill>
        </p:spPr>
        <p:txBody>
          <a:bodyPr/>
          <a:lstStyle/>
          <a:p>
            <a:endParaRPr lang="en-US">
              <a:latin typeface="Arial" panose="020B0604020202020204" pitchFamily="34" charset="0"/>
              <a:cs typeface="Arial" panose="020B0604020202020204" pitchFamily="34" charset="0"/>
            </a:endParaRPr>
          </a:p>
        </p:txBody>
      </p:sp>
      <p:sp>
        <p:nvSpPr>
          <p:cNvPr id="18" name="TextBox 17" descr="Tranthiphuvatlyk15@gmail.com">
            <a:extLst>
              <a:ext uri="{FF2B5EF4-FFF2-40B4-BE49-F238E27FC236}">
                <a16:creationId xmlns:a16="http://schemas.microsoft.com/office/drawing/2014/main" id="{6B51756F-FD8C-4304-B922-FE4C3D2FB9EF}"/>
              </a:ext>
            </a:extLst>
          </p:cNvPr>
          <p:cNvSpPr txBox="1"/>
          <p:nvPr/>
        </p:nvSpPr>
        <p:spPr>
          <a:xfrm>
            <a:off x="7285937" y="3167941"/>
            <a:ext cx="3051664" cy="1621726"/>
          </a:xfrm>
          <a:prstGeom prst="rect">
            <a:avLst/>
          </a:prstGeom>
        </p:spPr>
        <p:txBody>
          <a:bodyPr wrap="square" lIns="0" tIns="0" rIns="0" bIns="0" rtlCol="0" anchor="t">
            <a:spAutoFit/>
          </a:bodyPr>
          <a:lstStyle/>
          <a:p>
            <a:pPr algn="just">
              <a:lnSpc>
                <a:spcPts val="4399"/>
              </a:lnSpc>
            </a:pP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Giải</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thích</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nguyên</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tắc</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hoạt</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động</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của</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tàu</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đệm</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tử</a:t>
            </a:r>
            <a:r>
              <a:rPr lang="en-US" sz="2400" dirty="0">
                <a:solidFill>
                  <a:srgbClr val="BE636B"/>
                </a:solidFill>
                <a:latin typeface="Arial" panose="020B0604020202020204" pitchFamily="34" charset="0"/>
                <a:cs typeface="Arial" panose="020B0604020202020204" pitchFamily="34" charset="0"/>
              </a:rPr>
              <a:t> </a:t>
            </a:r>
          </a:p>
        </p:txBody>
      </p:sp>
      <p:sp>
        <p:nvSpPr>
          <p:cNvPr id="19" name="TextBox 18" descr="Tranthiphuvatlyk15@gmail.com">
            <a:extLst>
              <a:ext uri="{FF2B5EF4-FFF2-40B4-BE49-F238E27FC236}">
                <a16:creationId xmlns:a16="http://schemas.microsoft.com/office/drawing/2014/main" id="{D77B7803-8AC4-4FFA-B459-D093E079ACEB}"/>
              </a:ext>
            </a:extLst>
          </p:cNvPr>
          <p:cNvSpPr txBox="1"/>
          <p:nvPr/>
        </p:nvSpPr>
        <p:spPr>
          <a:xfrm>
            <a:off x="7382768" y="4890526"/>
            <a:ext cx="2858001" cy="1057469"/>
          </a:xfrm>
          <a:prstGeom prst="rect">
            <a:avLst/>
          </a:prstGeom>
        </p:spPr>
        <p:txBody>
          <a:bodyPr wrap="square" lIns="0" tIns="0" rIns="0" bIns="0" rtlCol="0" anchor="t">
            <a:spAutoFit/>
          </a:bodyPr>
          <a:lstStyle/>
          <a:p>
            <a:pPr algn="just">
              <a:lnSpc>
                <a:spcPts val="4399"/>
              </a:lnSpc>
            </a:pPr>
            <a:r>
              <a:rPr lang="en-US" sz="2400" dirty="0">
                <a:solidFill>
                  <a:srgbClr val="BE636B"/>
                </a:solidFill>
                <a:latin typeface="Arial" panose="020B0604020202020204" pitchFamily="34" charset="0"/>
                <a:cs typeface="Arial" panose="020B0604020202020204" pitchFamily="34" charset="0"/>
              </a:rPr>
              <a:t>-</a:t>
            </a:r>
            <a:r>
              <a:rPr lang="vi-VN" sz="2400" dirty="0">
                <a:solidFill>
                  <a:srgbClr val="BE636B"/>
                </a:solidFill>
                <a:latin typeface="Arial" panose="020B0604020202020204" pitchFamily="34" charset="0"/>
                <a:cs typeface="Arial" panose="020B0604020202020204" pitchFamily="34" charset="0"/>
              </a:rPr>
              <a:t> Ôn lại kiến thức về cảm ứng điện từ</a:t>
            </a:r>
            <a:r>
              <a:rPr lang="en-US" sz="2400" dirty="0">
                <a:solidFill>
                  <a:srgbClr val="BE636B"/>
                </a:solidFill>
                <a:latin typeface="Arial" panose="020B0604020202020204" pitchFamily="34" charset="0"/>
                <a:cs typeface="Arial" panose="020B0604020202020204" pitchFamily="34" charset="0"/>
              </a:rPr>
              <a:t> </a:t>
            </a:r>
          </a:p>
        </p:txBody>
      </p:sp>
      <p:pic>
        <p:nvPicPr>
          <p:cNvPr id="3" name="6340822141463">
            <a:hlinkClick r:id="" action="ppaction://media"/>
            <a:extLst>
              <a:ext uri="{FF2B5EF4-FFF2-40B4-BE49-F238E27FC236}">
                <a16:creationId xmlns:a16="http://schemas.microsoft.com/office/drawing/2014/main" id="{0F96A224-029C-42DD-AA1C-34CFFEFC9A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134" y="1853185"/>
            <a:ext cx="6292224" cy="4523109"/>
          </a:xfrm>
          <a:prstGeom prst="rect">
            <a:avLst/>
          </a:prstGeom>
        </p:spPr>
      </p:pic>
    </p:spTree>
    <p:extLst>
      <p:ext uri="{BB962C8B-B14F-4D97-AF65-F5344CB8AC3E}">
        <p14:creationId xmlns:p14="http://schemas.microsoft.com/office/powerpoint/2010/main" val="126449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750"/>
                                        <p:tgtEl>
                                          <p:spTgt spid="18"/>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75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15"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ackGround">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565399" y="1905000"/>
            <a:ext cx="81075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4400" b="1" dirty="0" err="1">
                <a:solidFill>
                  <a:srgbClr val="FF0066"/>
                </a:solidFill>
                <a:effectLst>
                  <a:reflection blurRad="6350" stA="55000" endA="300" endPos="45500" dir="5400000" sy="-100000" algn="bl" rotWithShape="0"/>
                </a:effectLst>
              </a:rPr>
              <a:t>Chúc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các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em</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học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tốt</a:t>
            </a:r>
            <a:r>
              <a:rPr lang="en-US" sz="4400" b="1" dirty="0">
                <a:solidFill>
                  <a:srgbClr val="FF0066"/>
                </a:solidFill>
                <a:effectLst>
                  <a:reflection blurRad="6350" stA="55000" endA="300" endPos="45500" dir="5400000" sy="-100000" algn="bl" rotWithShape="0"/>
                </a:effectLst>
              </a:rPr>
              <a:t>! </a:t>
            </a:r>
          </a:p>
        </p:txBody>
      </p:sp>
    </p:spTree>
    <p:extLst>
      <p:ext uri="{BB962C8B-B14F-4D97-AF65-F5344CB8AC3E}">
        <p14:creationId xmlns:p14="http://schemas.microsoft.com/office/powerpoint/2010/main" val="40741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36127674"/>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ABEB0FA3-DF6E-42AE-A096-87DA2B2EA530}"/>
              </a:ext>
            </a:extLst>
          </p:cNvPr>
          <p:cNvSpPr txBox="1"/>
          <p:nvPr/>
        </p:nvSpPr>
        <p:spPr>
          <a:xfrm>
            <a:off x="1410879" y="2975337"/>
            <a:ext cx="9370242" cy="3416320"/>
          </a:xfrm>
          <a:prstGeom prst="rect">
            <a:avLst/>
          </a:prstGeom>
          <a:noFill/>
        </p:spPr>
        <p:txBody>
          <a:bodyPr wrap="square">
            <a:spAutoFit/>
          </a:bodyPr>
          <a:lstStyle/>
          <a:p>
            <a:pPr algn="just"/>
            <a:r>
              <a:rPr lang="vi-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và giải thích hiện tượng xảy ra với khung dây.</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a:p>
            <a:pPr marL="357188" indent="-357188" algn="just"/>
            <a:r>
              <a:rPr lang="vi-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đèn chỉ hưởng từ trường trong lòng nam châm điện, các cục của nguồn điện nối với khung dây, chiều chuyển động của khung dây, từ đó xác định chiều của cảm ứng từ bên trong lòng nam châm điện, chiều dòng điện và chiều của lục từ tác dụng lên đoạn dây dẫn mang dòng điện 1 trong từ trường</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a:p>
            <a:pPr marL="357188" indent="-357188" algn="just"/>
            <a:r>
              <a:rPr lang="vi-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 đoán hiện tượng xảy ra nếu đối chiều dòng điện chạy qua nam châm điện hoặc khung dây.</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a:p>
            <a:r>
              <a:rPr lang="vi-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 xuất cách xác định chiều của lực từ.</a:t>
            </a:r>
            <a:endParaRPr lang="vi-VN" sz="2400" dirty="0">
              <a:latin typeface="Arial" panose="020B0604020202020204" pitchFamily="34" charset="0"/>
              <a:cs typeface="Arial" panose="020B0604020202020204" pitchFamily="34" charset="0"/>
            </a:endParaRPr>
          </a:p>
        </p:txBody>
      </p:sp>
      <p:sp>
        <p:nvSpPr>
          <p:cNvPr id="8" name="TextBox 7" descr="Tranthiphuvatlyk15@gmail.com">
            <a:extLst>
              <a:ext uri="{FF2B5EF4-FFF2-40B4-BE49-F238E27FC236}">
                <a16:creationId xmlns:a16="http://schemas.microsoft.com/office/drawing/2014/main" id="{9E3D9D32-2355-4873-9579-0E3497655ECD}"/>
              </a:ext>
            </a:extLst>
          </p:cNvPr>
          <p:cNvSpPr txBox="1"/>
          <p:nvPr/>
        </p:nvSpPr>
        <p:spPr>
          <a:xfrm>
            <a:off x="3779156" y="1982460"/>
            <a:ext cx="4633687"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1</a:t>
            </a:r>
          </a:p>
        </p:txBody>
      </p:sp>
      <p:sp>
        <p:nvSpPr>
          <p:cNvPr id="9" name="Rectangle: Diagonal Corners Rounded 8" descr="Tranthiphuvatlyk15@gmail.com">
            <a:extLst>
              <a:ext uri="{FF2B5EF4-FFF2-40B4-BE49-F238E27FC236}">
                <a16:creationId xmlns:a16="http://schemas.microsoft.com/office/drawing/2014/main" id="{C2DEDAFA-3059-41DB-BF43-C28252D595D5}"/>
              </a:ext>
            </a:extLst>
          </p:cNvPr>
          <p:cNvSpPr/>
          <p:nvPr/>
        </p:nvSpPr>
        <p:spPr>
          <a:xfrm>
            <a:off x="689810" y="2711116"/>
            <a:ext cx="10908631" cy="4054337"/>
          </a:xfrm>
          <a:prstGeom prst="round2DiagRect">
            <a:avLst>
              <a:gd name="adj1" fmla="val 1666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1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250"/>
                                        <p:tgtEl>
                                          <p:spTgt spid="7">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pic>
        <p:nvPicPr>
          <p:cNvPr id="10" name="Thí nghiệm lực từ - Cân lực từ  #luctu  #canluctu" descr="Tranthiphuvatlyk15@gmail.com">
            <a:hlinkClick r:id="" action="ppaction://media"/>
            <a:extLst>
              <a:ext uri="{FF2B5EF4-FFF2-40B4-BE49-F238E27FC236}">
                <a16:creationId xmlns:a16="http://schemas.microsoft.com/office/drawing/2014/main" id="{046FF475-DF08-40F1-BE6E-487B1CD198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2231" y="1813760"/>
            <a:ext cx="8967537" cy="5044240"/>
          </a:xfrm>
          <a:prstGeom prst="rect">
            <a:avLst/>
          </a:prstGeom>
        </p:spPr>
      </p:pic>
    </p:spTree>
    <p:extLst>
      <p:ext uri="{BB962C8B-B14F-4D97-AF65-F5344CB8AC3E}">
        <p14:creationId xmlns:p14="http://schemas.microsoft.com/office/powerpoint/2010/main" val="44183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76244925"/>
              </p:ext>
            </p:extLst>
          </p:nvPr>
        </p:nvGraphicFramePr>
        <p:xfrm>
          <a:off x="-109504" y="422409"/>
          <a:ext cx="12301504" cy="1463040"/>
        </p:xfrm>
        <a:graphic>
          <a:graphicData uri="http://schemas.openxmlformats.org/drawingml/2006/table">
            <a:tbl>
              <a:tblPr firstRow="1" bandRow="1">
                <a:tableStyleId>{3B4B98B0-60AC-42C2-AFA5-B58CD77FA1E5}</a:tableStyleId>
              </a:tblPr>
              <a:tblGrid>
                <a:gridCol w="6150752">
                  <a:extLst>
                    <a:ext uri="{9D8B030D-6E8A-4147-A177-3AD203B41FA5}">
                      <a16:colId xmlns:a16="http://schemas.microsoft.com/office/drawing/2014/main" val="20000"/>
                    </a:ext>
                  </a:extLst>
                </a:gridCol>
                <a:gridCol w="6150752">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9974" y="0"/>
            <a:ext cx="1867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ABEB0FA3-DF6E-42AE-A096-87DA2B2EA530}"/>
              </a:ext>
            </a:extLst>
          </p:cNvPr>
          <p:cNvSpPr txBox="1"/>
          <p:nvPr/>
        </p:nvSpPr>
        <p:spPr>
          <a:xfrm>
            <a:off x="778403" y="2931403"/>
            <a:ext cx="7511324" cy="3823354"/>
          </a:xfrm>
          <a:prstGeom prst="rect">
            <a:avLst/>
          </a:prstGeom>
          <a:noFill/>
        </p:spPr>
        <p:txBody>
          <a:bodyPr wrap="square">
            <a:spAutoFit/>
          </a:bodyPr>
          <a:lstStyle/>
          <a:p>
            <a:pPr algn="just"/>
            <a:r>
              <a:rPr lang="vi-VN" sz="2400" b="1" i="1" dirty="0">
                <a:latin typeface="Arial" panose="020B0604020202020204" pitchFamily="34" charset="0"/>
                <a:ea typeface="Times New Roman" panose="02020603050405020304" pitchFamily="18" charset="0"/>
                <a:cs typeface="Arial" panose="020B0604020202020204" pitchFamily="34" charset="0"/>
              </a:rPr>
              <a:t>1. Quan sát hiện tượng xảy ra với khung dây:</a:t>
            </a:r>
          </a:p>
          <a:p>
            <a:pPr>
              <a:lnSpc>
                <a:spcPct val="115000"/>
              </a:lnSpc>
            </a:pPr>
            <a:r>
              <a:rPr lang="vi-VN" sz="2400" b="1" i="1" dirty="0">
                <a:latin typeface="Arial" panose="020B0604020202020204" pitchFamily="34" charset="0"/>
                <a:ea typeface="Times New Roman" panose="02020603050405020304" pitchFamily="18" charset="0"/>
                <a:cs typeface="Arial" panose="020B0604020202020204" pitchFamily="34" charset="0"/>
              </a:rPr>
              <a:t>- Khi đóng công tắc, </a:t>
            </a:r>
            <a:r>
              <a:rPr lang="vi-VN" sz="2400" i="1" dirty="0">
                <a:latin typeface="Arial" panose="020B0604020202020204" pitchFamily="34" charset="0"/>
                <a:ea typeface="Times New Roman" panose="02020603050405020304" pitchFamily="18" charset="0"/>
                <a:cs typeface="Arial" panose="020B0604020202020204" pitchFamily="34" charset="0"/>
              </a:rPr>
              <a:t>khung dây sẽ bị kéo xuống.</a:t>
            </a:r>
          </a:p>
          <a:p>
            <a:pPr>
              <a:lnSpc>
                <a:spcPct val="115000"/>
              </a:lnSpc>
            </a:pPr>
            <a:r>
              <a:rPr lang="vi-VN" sz="2400" b="1" i="1" dirty="0">
                <a:latin typeface="Arial" panose="020B0604020202020204" pitchFamily="34" charset="0"/>
                <a:ea typeface="Times New Roman" panose="02020603050405020304" pitchFamily="18" charset="0"/>
                <a:cs typeface="Arial" panose="020B0604020202020204" pitchFamily="34" charset="0"/>
              </a:rPr>
              <a:t>- Khi mở công tắc, </a:t>
            </a:r>
            <a:r>
              <a:rPr lang="vi-VN" sz="2400" i="1" dirty="0">
                <a:latin typeface="Arial" panose="020B0604020202020204" pitchFamily="34" charset="0"/>
                <a:ea typeface="Times New Roman" panose="02020603050405020304" pitchFamily="18" charset="0"/>
                <a:cs typeface="Arial" panose="020B0604020202020204" pitchFamily="34" charset="0"/>
              </a:rPr>
              <a:t>khung dây sẽ quay về vị trí ban đầu</a:t>
            </a:r>
          </a:p>
          <a:p>
            <a:pPr algn="just">
              <a:lnSpc>
                <a:spcPct val="115000"/>
              </a:lnSpc>
            </a:pPr>
            <a:r>
              <a:rPr lang="vi-VN" sz="2400" b="1" i="1" dirty="0">
                <a:latin typeface="Arial" panose="020B0604020202020204" pitchFamily="34" charset="0"/>
                <a:ea typeface="Times New Roman" panose="02020603050405020304" pitchFamily="18" charset="0"/>
                <a:cs typeface="Arial" panose="020B0604020202020204" pitchFamily="34" charset="0"/>
              </a:rPr>
              <a:t>   Giải thích: </a:t>
            </a:r>
            <a:r>
              <a:rPr lang="vi-VN" sz="2400" i="1" dirty="0">
                <a:latin typeface="Arial" panose="020B0604020202020204" pitchFamily="34" charset="0"/>
                <a:ea typeface="Times New Roman" panose="02020603050405020304" pitchFamily="18" charset="0"/>
                <a:cs typeface="Arial" panose="020B0604020202020204" pitchFamily="34" charset="0"/>
              </a:rPr>
              <a:t>Khi dòng điện chạy qua khung dây nó sẽ tạo ra một từ trường. Từ trường này tương tác với từ trường của nam châm điện, tạo ra lực từ tác dụng lên khung dây. Lực từ này làm cho khung dây kéo xuống.</a:t>
            </a:r>
          </a:p>
        </p:txBody>
      </p:sp>
      <p:sp>
        <p:nvSpPr>
          <p:cNvPr id="8" name="TextBox 7" descr="Tranthiphuvatlyk15@gmail.com">
            <a:extLst>
              <a:ext uri="{FF2B5EF4-FFF2-40B4-BE49-F238E27FC236}">
                <a16:creationId xmlns:a16="http://schemas.microsoft.com/office/drawing/2014/main" id="{9E3D9D32-2355-4873-9579-0E3497655ECD}"/>
              </a:ext>
            </a:extLst>
          </p:cNvPr>
          <p:cNvSpPr txBox="1"/>
          <p:nvPr/>
        </p:nvSpPr>
        <p:spPr>
          <a:xfrm>
            <a:off x="3740316" y="1938526"/>
            <a:ext cx="4684527"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1</a:t>
            </a:r>
          </a:p>
        </p:txBody>
      </p:sp>
      <p:sp>
        <p:nvSpPr>
          <p:cNvPr id="9" name="Rectangle: Diagonal Corners Rounded 8" descr="Tranthiphuvatlyk15@gmail.com">
            <a:extLst>
              <a:ext uri="{FF2B5EF4-FFF2-40B4-BE49-F238E27FC236}">
                <a16:creationId xmlns:a16="http://schemas.microsoft.com/office/drawing/2014/main" id="{C2DEDAFA-3059-41DB-BF43-C28252D595D5}"/>
              </a:ext>
            </a:extLst>
          </p:cNvPr>
          <p:cNvSpPr/>
          <p:nvPr/>
        </p:nvSpPr>
        <p:spPr>
          <a:xfrm>
            <a:off x="582122" y="2667182"/>
            <a:ext cx="11028319" cy="4054337"/>
          </a:xfrm>
          <a:prstGeom prst="round2DiagRect">
            <a:avLst>
              <a:gd name="adj1" fmla="val 1666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10" name="Picture 2" descr="Tranthiphuvatlyk15@gmail.com">
            <a:extLst>
              <a:ext uri="{FF2B5EF4-FFF2-40B4-BE49-F238E27FC236}">
                <a16:creationId xmlns:a16="http://schemas.microsoft.com/office/drawing/2014/main" id="{5A5F2838-69A9-4A84-94CB-EFF3976FEEB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55451" y="3385066"/>
            <a:ext cx="3158147" cy="211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250"/>
                                        <p:tgtEl>
                                          <p:spTgt spid="7">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250"/>
                                        <p:tgtEl>
                                          <p:spTgt spid="7">
                                            <p:txEl>
                                              <p:pRg st="2" end="2"/>
                                            </p:txEl>
                                          </p:spTgt>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5755225"/>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ABEB0FA3-DF6E-42AE-A096-87DA2B2EA530}"/>
              </a:ext>
            </a:extLst>
          </p:cNvPr>
          <p:cNvSpPr txBox="1"/>
          <p:nvPr/>
        </p:nvSpPr>
        <p:spPr>
          <a:xfrm>
            <a:off x="1410879" y="2975337"/>
            <a:ext cx="6866847" cy="3031407"/>
          </a:xfrm>
          <a:prstGeom prst="rect">
            <a:avLst/>
          </a:prstGeom>
          <a:noFill/>
        </p:spPr>
        <p:txBody>
          <a:bodyPr wrap="square">
            <a:spAutoFit/>
          </a:bodyPr>
          <a:lstStyle/>
          <a:p>
            <a:pPr>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2. Xác định chiều bằng cách:</a:t>
            </a:r>
            <a:endParaRPr lang="vi-VN" sz="2400" b="1"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 Cảm ứng từ: </a:t>
            </a:r>
            <a:r>
              <a:rPr lang="vi-VN" sz="2400" i="1" dirty="0">
                <a:solidFill>
                  <a:srgbClr val="003300"/>
                </a:solidFill>
                <a:latin typeface="Arial" panose="020B0604020202020204" pitchFamily="34" charset="0"/>
                <a:ea typeface="Times New Roman" panose="02020603050405020304" pitchFamily="18" charset="0"/>
                <a:cs typeface="Arial" panose="020B0604020202020204" pitchFamily="34" charset="0"/>
              </a:rPr>
              <a:t>Chiều của cảm ứng từ bên trong lòng nam châm điện được xác định bằng quy tắc bàn tay phải.</a:t>
            </a:r>
          </a:p>
          <a:p>
            <a:pPr>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 Dòng điện: </a:t>
            </a:r>
            <a:r>
              <a:rPr lang="vi-VN" sz="2400" i="1" dirty="0">
                <a:solidFill>
                  <a:srgbClr val="003300"/>
                </a:solidFill>
                <a:latin typeface="Arial" panose="020B0604020202020204" pitchFamily="34" charset="0"/>
                <a:ea typeface="Times New Roman" panose="02020603050405020304" pitchFamily="18" charset="0"/>
                <a:cs typeface="Arial" panose="020B0604020202020204" pitchFamily="34" charset="0"/>
              </a:rPr>
              <a:t>Chiều của dòng điện qua khung đi từ cực dương sang cực âm của dòng điện </a:t>
            </a:r>
          </a:p>
          <a:p>
            <a:pPr>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 Lực từ: </a:t>
            </a:r>
            <a:r>
              <a:rPr lang="vi-VN" sz="2400" i="1" dirty="0">
                <a:solidFill>
                  <a:srgbClr val="003300"/>
                </a:solidFill>
                <a:latin typeface="Arial" panose="020B0604020202020204" pitchFamily="34" charset="0"/>
                <a:ea typeface="Times New Roman" panose="02020603050405020304" pitchFamily="18" charset="0"/>
                <a:cs typeface="Arial" panose="020B0604020202020204" pitchFamily="34" charset="0"/>
              </a:rPr>
              <a:t>Chiều của lực từ hướng xuống.</a:t>
            </a:r>
            <a:endParaRPr lang="vi-VN" sz="24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descr="Tranthiphuvatlyk15@gmail.com">
            <a:extLst>
              <a:ext uri="{FF2B5EF4-FFF2-40B4-BE49-F238E27FC236}">
                <a16:creationId xmlns:a16="http://schemas.microsoft.com/office/drawing/2014/main" id="{9E3D9D32-2355-4873-9579-0E3497655ECD}"/>
              </a:ext>
            </a:extLst>
          </p:cNvPr>
          <p:cNvSpPr txBox="1"/>
          <p:nvPr/>
        </p:nvSpPr>
        <p:spPr>
          <a:xfrm>
            <a:off x="3779156" y="1982460"/>
            <a:ext cx="4633687"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1</a:t>
            </a:r>
          </a:p>
        </p:txBody>
      </p:sp>
      <p:sp>
        <p:nvSpPr>
          <p:cNvPr id="9" name="Rectangle: Diagonal Corners Rounded 8" descr="Tranthiphuvatlyk15@gmail.com">
            <a:extLst>
              <a:ext uri="{FF2B5EF4-FFF2-40B4-BE49-F238E27FC236}">
                <a16:creationId xmlns:a16="http://schemas.microsoft.com/office/drawing/2014/main" id="{C2DEDAFA-3059-41DB-BF43-C28252D595D5}"/>
              </a:ext>
            </a:extLst>
          </p:cNvPr>
          <p:cNvSpPr/>
          <p:nvPr/>
        </p:nvSpPr>
        <p:spPr>
          <a:xfrm>
            <a:off x="689810" y="2711116"/>
            <a:ext cx="10908631" cy="4054337"/>
          </a:xfrm>
          <a:prstGeom prst="round2DiagRect">
            <a:avLst>
              <a:gd name="adj1" fmla="val 1666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10" name="Picture 2" descr="Tranthiphuvatlyk15@gmail.com">
            <a:extLst>
              <a:ext uri="{FF2B5EF4-FFF2-40B4-BE49-F238E27FC236}">
                <a16:creationId xmlns:a16="http://schemas.microsoft.com/office/drawing/2014/main" id="{5A5F2838-69A9-4A84-94CB-EFF3976FEEB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7726" y="3429000"/>
            <a:ext cx="3123872" cy="211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6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250"/>
                                        <p:tgtEl>
                                          <p:spTgt spid="7">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250"/>
                                        <p:tgtEl>
                                          <p:spTgt spid="7">
                                            <p:txEl>
                                              <p:pRg st="2" end="2"/>
                                            </p:txEl>
                                          </p:spTgt>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97600865"/>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791788">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 THÍ NGHIỆM VỀ LỰC TỪ TÁC DỤNG LÊN ĐOẬN DÂY DẪN MANG DÒNG ĐIỆN</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 ĐỘ LỚN CẢM ỨNG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III. THỰC HÀNH ĐO ĐỘ CẢM ỨNG TỪ</a:t>
                      </a:r>
                    </a:p>
                    <a:p>
                      <a:pPr marL="0" indent="0" algn="r">
                        <a:buFontTx/>
                        <a:buNone/>
                      </a:pPr>
                      <a:endParaRPr lang="vi-VN"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5" name="Rectangle 6" descr="Tranthiphuvatlyk15@gmail.com">
            <a:extLst>
              <a:ext uri="{FF2B5EF4-FFF2-40B4-BE49-F238E27FC236}">
                <a16:creationId xmlns:a16="http://schemas.microsoft.com/office/drawing/2014/main" id="{536C6D65-4A4E-498B-AA54-116D4F7F669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ABEB0FA3-DF6E-42AE-A096-87DA2B2EA530}"/>
              </a:ext>
            </a:extLst>
          </p:cNvPr>
          <p:cNvSpPr txBox="1"/>
          <p:nvPr/>
        </p:nvSpPr>
        <p:spPr>
          <a:xfrm>
            <a:off x="1214036" y="2797848"/>
            <a:ext cx="6866847" cy="3880871"/>
          </a:xfrm>
          <a:prstGeom prst="rect">
            <a:avLst/>
          </a:prstGeom>
          <a:noFill/>
        </p:spPr>
        <p:txBody>
          <a:bodyPr wrap="square">
            <a:spAutoFit/>
          </a:bodyPr>
          <a:lstStyle/>
          <a:p>
            <a:pPr>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3. Dự đoán hiện tượng:</a:t>
            </a:r>
          </a:p>
          <a:p>
            <a:pPr algn="just">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 Đổi chiều dòng điện chạy qua nam châm điện: </a:t>
            </a:r>
            <a:r>
              <a:rPr lang="vi-VN" sz="2400" i="1" dirty="0">
                <a:solidFill>
                  <a:srgbClr val="003300"/>
                </a:solidFill>
                <a:latin typeface="Arial" panose="020B0604020202020204" pitchFamily="34" charset="0"/>
                <a:ea typeface="Times New Roman" panose="02020603050405020304" pitchFamily="18" charset="0"/>
                <a:cs typeface="Arial" panose="020B0604020202020204" pitchFamily="34" charset="0"/>
              </a:rPr>
              <a:t>chiều của cảm ứng từ bên trong lòng nam châm và chiều của lực từ đều sẽ bị đổi, từ đó thì chiều khung dây sẽ quay theo chiều ngược lại.</a:t>
            </a:r>
          </a:p>
          <a:p>
            <a:pPr algn="just">
              <a:lnSpc>
                <a:spcPct val="115000"/>
              </a:lnSpc>
            </a:pPr>
            <a:r>
              <a:rPr lang="vi-VN" sz="2400" b="1" i="1" dirty="0">
                <a:solidFill>
                  <a:srgbClr val="003300"/>
                </a:solidFill>
                <a:latin typeface="Arial" panose="020B0604020202020204" pitchFamily="34" charset="0"/>
                <a:ea typeface="Times New Roman" panose="02020603050405020304" pitchFamily="18" charset="0"/>
                <a:cs typeface="Arial" panose="020B0604020202020204" pitchFamily="34" charset="0"/>
              </a:rPr>
              <a:t>- Đồi chiều dòng điện chạy qua khung dây: </a:t>
            </a:r>
            <a:r>
              <a:rPr lang="vi-VN" sz="2400" i="1" dirty="0">
                <a:solidFill>
                  <a:srgbClr val="003300"/>
                </a:solidFill>
                <a:latin typeface="Arial" panose="020B0604020202020204" pitchFamily="34" charset="0"/>
                <a:ea typeface="Times New Roman" panose="02020603050405020304" pitchFamily="18" charset="0"/>
                <a:cs typeface="Arial" panose="020B0604020202020204" pitchFamily="34" charset="0"/>
              </a:rPr>
              <a:t>chiều của từ trường do khung dây tạo và chiều của lực từ sẽ bị đổi thì từ đó chiều khung dây sẽ quay theo chiều ngược lại.</a:t>
            </a:r>
          </a:p>
        </p:txBody>
      </p:sp>
      <p:sp>
        <p:nvSpPr>
          <p:cNvPr id="8" name="TextBox 7" descr="Tranthiphuvatlyk15@gmail.com">
            <a:extLst>
              <a:ext uri="{FF2B5EF4-FFF2-40B4-BE49-F238E27FC236}">
                <a16:creationId xmlns:a16="http://schemas.microsoft.com/office/drawing/2014/main" id="{9E3D9D32-2355-4873-9579-0E3497655ECD}"/>
              </a:ext>
            </a:extLst>
          </p:cNvPr>
          <p:cNvSpPr txBox="1"/>
          <p:nvPr/>
        </p:nvSpPr>
        <p:spPr>
          <a:xfrm>
            <a:off x="3779156" y="1982460"/>
            <a:ext cx="4633687" cy="523220"/>
          </a:xfrm>
          <a:prstGeom prst="rect">
            <a:avLst/>
          </a:prstGeom>
          <a:noFill/>
        </p:spPr>
        <p:txBody>
          <a:bodyPr wrap="square" rtlCol="0">
            <a:spAutoFit/>
          </a:bodyPr>
          <a:lstStyle/>
          <a:p>
            <a:r>
              <a:rPr lang="vi-VN" sz="2800" b="1" dirty="0">
                <a:solidFill>
                  <a:schemeClr val="tx2"/>
                </a:solidFill>
                <a:latin typeface="Arial" panose="020B0604020202020204" pitchFamily="34" charset="0"/>
                <a:cs typeface="Arial" panose="020B0604020202020204" pitchFamily="34" charset="0"/>
              </a:rPr>
              <a:t>PHIẾU HỌC TẬP SỐ 1</a:t>
            </a:r>
          </a:p>
        </p:txBody>
      </p:sp>
      <p:sp>
        <p:nvSpPr>
          <p:cNvPr id="9" name="Rectangle: Diagonal Corners Rounded 8" descr="Tranthiphuvatlyk15@gmail.com">
            <a:extLst>
              <a:ext uri="{FF2B5EF4-FFF2-40B4-BE49-F238E27FC236}">
                <a16:creationId xmlns:a16="http://schemas.microsoft.com/office/drawing/2014/main" id="{C2DEDAFA-3059-41DB-BF43-C28252D595D5}"/>
              </a:ext>
            </a:extLst>
          </p:cNvPr>
          <p:cNvSpPr/>
          <p:nvPr/>
        </p:nvSpPr>
        <p:spPr>
          <a:xfrm>
            <a:off x="689810" y="2711116"/>
            <a:ext cx="10908631" cy="4054337"/>
          </a:xfrm>
          <a:prstGeom prst="round2DiagRect">
            <a:avLst>
              <a:gd name="adj1" fmla="val 1666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12" name="Picture 2" descr="Tranthiphuvatlyk15@gmail.com">
            <a:extLst>
              <a:ext uri="{FF2B5EF4-FFF2-40B4-BE49-F238E27FC236}">
                <a16:creationId xmlns:a16="http://schemas.microsoft.com/office/drawing/2014/main" id="{605C4EE9-C0BC-46C3-97D8-3E7BBEE7A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47" t="7362" r="20649" b="6755"/>
          <a:stretch/>
        </p:blipFill>
        <p:spPr bwMode="auto">
          <a:xfrm>
            <a:off x="8605109" y="3601059"/>
            <a:ext cx="2534081" cy="227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3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250"/>
                                        <p:tgtEl>
                                          <p:spTgt spid="7">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2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2598</TotalTime>
  <Words>3768</Words>
  <Application>Microsoft Macintosh PowerPoint</Application>
  <PresentationFormat>Widescreen</PresentationFormat>
  <Paragraphs>340</Paragraphs>
  <Slides>46</Slides>
  <Notes>0</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Cambria Math</vt:lpstr>
      <vt:lpstr>Symbol</vt:lpstr>
      <vt:lpstr>Tahoma</vt:lpstr>
      <vt:lpstr>Times New Roman</vt:lpstr>
      <vt:lpstr>Wingdings</vt:lpstr>
      <vt:lpstr>Educational subjects 16x9</vt:lpstr>
      <vt:lpstr>Equation</vt:lpstr>
      <vt:lpstr>vatly.net</vt:lpstr>
      <vt:lpstr>KHỞI ĐỘNG</vt:lpstr>
      <vt:lpstr>Bài 15: LỰC TỪ TÁC DỤNG LÊN DÂY DẪN MANG DÒNG ĐIỆN. CẢM ỨNG TỪ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LỰC ĐÀN HỒI CỦA LÒ XO ĐỊNH LUẬT HÚC</dc:title>
  <dc:creator>Nhu Minh MAC</dc:creator>
  <cp:lastModifiedBy>Mạc Như Minh</cp:lastModifiedBy>
  <cp:revision>129</cp:revision>
  <dcterms:created xsi:type="dcterms:W3CDTF">2016-11-13T17:29:44Z</dcterms:created>
  <dcterms:modified xsi:type="dcterms:W3CDTF">2025-02-24T04:20:41Z</dcterms:modified>
</cp:coreProperties>
</file>